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1"/>
    <p:sldMasterId id="2147483686" r:id="rId22"/>
    <p:sldMasterId id="2147483699" r:id="rId23"/>
    <p:sldMasterId id="2147483728" r:id="rId24"/>
    <p:sldMasterId id="2147483740" r:id="rId25"/>
  </p:sldMasterIdLst>
  <p:notesMasterIdLst>
    <p:notesMasterId r:id="rId38"/>
  </p:notesMasterIdLst>
  <p:sldIdLst>
    <p:sldId id="257" r:id="rId26"/>
    <p:sldId id="304" r:id="rId27"/>
    <p:sldId id="320" r:id="rId28"/>
    <p:sldId id="322" r:id="rId29"/>
    <p:sldId id="310" r:id="rId30"/>
    <p:sldId id="305" r:id="rId31"/>
    <p:sldId id="295" r:id="rId32"/>
    <p:sldId id="319" r:id="rId33"/>
    <p:sldId id="294" r:id="rId34"/>
    <p:sldId id="261" r:id="rId35"/>
    <p:sldId id="285" r:id="rId36"/>
    <p:sldId id="28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0072C6"/>
    <a:srgbClr val="0575C8"/>
    <a:srgbClr val="4196DB"/>
    <a:srgbClr val="409EDB"/>
    <a:srgbClr val="49AFEF"/>
    <a:srgbClr val="3994E0"/>
    <a:srgbClr val="409FF0"/>
    <a:srgbClr val="D6EEFF"/>
    <a:srgbClr val="0D8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8" autoAdjust="0"/>
    <p:restoredTop sz="76154" autoAdjust="0"/>
  </p:normalViewPr>
  <p:slideViewPr>
    <p:cSldViewPr snapToGrid="0">
      <p:cViewPr varScale="1">
        <p:scale>
          <a:sx n="91" d="100"/>
          <a:sy n="91" d="100"/>
        </p:scale>
        <p:origin x="72" y="134"/>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Master" Target="slideMasters/slideMaster1.xml"/><Relationship Id="rId34" Type="http://schemas.openxmlformats.org/officeDocument/2006/relationships/slide" Target="slides/slide9.xml"/><Relationship Id="rId42"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5.xml"/><Relationship Id="rId33" Type="http://schemas.openxmlformats.org/officeDocument/2006/relationships/slide" Target="slides/slide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Master" Target="slideMasters/slideMaster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Master" Target="slideMasters/slideMaster3.xml"/><Relationship Id="rId28" Type="http://schemas.openxmlformats.org/officeDocument/2006/relationships/slide" Target="slides/slide3.xml"/><Relationship Id="rId36" Type="http://schemas.openxmlformats.org/officeDocument/2006/relationships/slide" Target="slides/slide1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6.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Master" Target="slideMasters/slideMaster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ED44C-8A9B-4A34-B09C-BD31400EED58}" type="datetimeFigureOut">
              <a:rPr lang="en-US" smtClean="0"/>
              <a:t>5/13/2015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7D143-42ED-4F1A-A789-F733A6A24F42}" type="slidenum">
              <a:rPr lang="en-US" smtClean="0"/>
              <a:t>‹#›</a:t>
            </a:fld>
            <a:endParaRPr lang="en-US"/>
          </a:p>
        </p:txBody>
      </p:sp>
    </p:spTree>
    <p:extLst>
      <p:ext uri="{BB962C8B-B14F-4D97-AF65-F5344CB8AC3E}">
        <p14:creationId xmlns:p14="http://schemas.microsoft.com/office/powerpoint/2010/main" val="2448170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infopedia/docstore/pages/kcdoc.aspx?k=KC02-23-2895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A1F42-A579-40F7-99C8-86CBC521A8D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315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gradFill>
                  <a:gsLst>
                    <a:gs pos="2917">
                      <a:srgbClr val="292929"/>
                    </a:gs>
                    <a:gs pos="30000">
                      <a:srgbClr val="292929"/>
                    </a:gs>
                  </a:gsLst>
                  <a:lin ang="5400000" scaled="0"/>
                </a:gradFill>
              </a:rPr>
              <a:t>On Premise deployments are the deployment approach that most</a:t>
            </a:r>
            <a:r>
              <a:rPr lang="en-US" sz="1200" baseline="0" dirty="0" smtClean="0">
                <a:gradFill>
                  <a:gsLst>
                    <a:gs pos="2917">
                      <a:srgbClr val="292929"/>
                    </a:gs>
                    <a:gs pos="30000">
                      <a:srgbClr val="292929"/>
                    </a:gs>
                  </a:gsLst>
                  <a:lin ang="5400000" scaled="0"/>
                </a:gradFill>
              </a:rPr>
              <a:t> customers are familiar with as many of the took this approach over the last 20 years or so with the rise of client server computing.  As virtualization started to rise we saw more customers consolidate physical servers and run many virtualized instances on a single physical server hardware.  This was often referred to as a Virtual Private Cloud.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gradFill>
                <a:gsLst>
                  <a:gs pos="2917">
                    <a:srgbClr val="292929"/>
                  </a:gs>
                  <a:gs pos="30000">
                    <a:srgbClr val="292929"/>
                  </a:gs>
                </a:gsLst>
                <a:lin ang="5400000" scaled="0"/>
              </a:gra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gradFill>
                  <a:gsLst>
                    <a:gs pos="2917">
                      <a:srgbClr val="292929"/>
                    </a:gs>
                    <a:gs pos="30000">
                      <a:srgbClr val="292929"/>
                    </a:gs>
                  </a:gsLst>
                  <a:lin ang="5400000" scaled="0"/>
                </a:gradFill>
              </a:rPr>
              <a:t>With this approach IT maintains a high level of control of their server infrastructure including purchasing of hardware, installing the hardware , software, storage and network.  However, the cost associated with IT headcount, software, network, Disaster Recovery, High Availability, patching and upgrading becomes one that the business must fully absorb, these factor into an organizations CAPEX costs.  Further, the organization must think about the time an effort required to address global business needs.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gradFill>
                <a:gsLst>
                  <a:gs pos="2917">
                    <a:srgbClr val="292929"/>
                  </a:gs>
                  <a:gs pos="30000">
                    <a:srgbClr val="292929"/>
                  </a:gs>
                </a:gsLst>
                <a:lin ang="5400000" scaled="0"/>
              </a:gra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gradFill>
                  <a:gsLst>
                    <a:gs pos="2917">
                      <a:srgbClr val="292929"/>
                    </a:gs>
                    <a:gs pos="30000">
                      <a:srgbClr val="292929"/>
                    </a:gs>
                  </a:gsLst>
                  <a:lin ang="5400000" scaled="0"/>
                </a:gradFill>
              </a:rPr>
              <a:t>It’s often more expensive to scale out (build datacenters or lease space) , scale up (add more resources as usage and load demands require – you have to wait for procurement, installation, test, then finally live), further, you need to work with auditors and have compliance staff in place to ensure that you are meeting the regulatory needs placed on your business both domestically and internationally.  Once live, how do you scale down to reduce your spend when resources are no longer needed?  In this case you still need to absorb the CAPEX costs.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gradFill>
                <a:gsLst>
                  <a:gs pos="2917">
                    <a:srgbClr val="292929"/>
                  </a:gs>
                  <a:gs pos="30000">
                    <a:srgbClr val="292929"/>
                  </a:gs>
                </a:gsLst>
                <a:lin ang="5400000" scaled="0"/>
              </a:gra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gradFill>
                  <a:gsLst>
                    <a:gs pos="2917">
                      <a:srgbClr val="292929"/>
                    </a:gs>
                    <a:gs pos="30000">
                      <a:srgbClr val="292929"/>
                    </a:gs>
                  </a:gsLst>
                  <a:lin ang="5400000" scaled="0"/>
                </a:gradFill>
              </a:rPr>
              <a:t>While this approach continues to serve many businesses well, in todays fast moving market you need to ask yourself “Will they continue to serve me for the future?  Keep me competitive?  And allow me to get IT working on strategic initiatives for the business?”  or Will you continue to keep the lights on while your competition goes broader, faster and at lower costs?</a:t>
            </a:r>
            <a:endParaRPr lang="en-US" sz="1200" dirty="0" smtClean="0">
              <a:gradFill>
                <a:gsLst>
                  <a:gs pos="2917">
                    <a:srgbClr val="292929"/>
                  </a:gs>
                  <a:gs pos="30000">
                    <a:srgbClr val="292929"/>
                  </a:gs>
                </a:gsLst>
                <a:lin ang="5400000" scaled="0"/>
              </a:gradFill>
            </a:endParaRPr>
          </a:p>
          <a:p>
            <a:endParaRPr lang="en-US" dirty="0"/>
          </a:p>
        </p:txBody>
      </p:sp>
      <p:sp>
        <p:nvSpPr>
          <p:cNvPr id="4" name="Slide Number Placeholder 3"/>
          <p:cNvSpPr>
            <a:spLocks noGrp="1"/>
          </p:cNvSpPr>
          <p:nvPr>
            <p:ph type="sldNum" sz="quarter" idx="10"/>
          </p:nvPr>
        </p:nvSpPr>
        <p:spPr/>
        <p:txBody>
          <a:bodyPr/>
          <a:lstStyle/>
          <a:p>
            <a:fld id="{E2D2F75D-5047-4558-ADFB-606203CFFB9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7930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option for running CRM is use</a:t>
            </a:r>
            <a:r>
              <a:rPr lang="en-US" baseline="0" dirty="0" smtClean="0"/>
              <a:t> Dynamics CRM Online which is a complete SaaS solution. </a:t>
            </a:r>
            <a:r>
              <a:rPr lang="en-US" dirty="0" smtClean="0"/>
              <a:t>SaaS</a:t>
            </a:r>
            <a:r>
              <a:rPr lang="en-US" baseline="0" dirty="0" smtClean="0"/>
              <a:t> solutions are finished services that are made available to a customer at a single price typically per user by month or by year.  Dynamics CRM Online includes the software license, the management of the service, maintenance, application upgrades, use of the latest hardware, high availability and disaster recovery.  </a:t>
            </a:r>
          </a:p>
          <a:p>
            <a:endParaRPr lang="en-US" baseline="0" dirty="0" smtClean="0"/>
          </a:p>
          <a:p>
            <a:r>
              <a:rPr lang="en-US" baseline="0" dirty="0" smtClean="0"/>
              <a:t>In the case of CRM Online, Microsoft provides all of the aforementioned options in it’s offer including a 99.9% financially backed SLA and also handles a number of Compliance Certifications required by local governments for customers do business in these markets.  We provide a modern Generation 4 infrastructure with Global Datacenters around the world.  We have invested Billions of dollars to deliver world class infrastructure.  Even as we continue to expand our datacenter footprint our prices remain the same.  In addition, we have 3</a:t>
            </a:r>
            <a:r>
              <a:rPr lang="en-US" baseline="30000" dirty="0" smtClean="0"/>
              <a:t>rd</a:t>
            </a:r>
            <a:r>
              <a:rPr lang="en-US" baseline="0" dirty="0" smtClean="0"/>
              <a:t> party penetration testing to ensure that are services are secure and we follow strict processes regarding access to information and privacy.  Further, we do the heavy lifting to ensure integration with our other cloud services including Office365, Yammer, Exchange and Azure (for building custom line of business cloud apps that want to integrate with CRM Online)</a:t>
            </a:r>
          </a:p>
          <a:p>
            <a:endParaRPr lang="en-US" baseline="0" dirty="0" smtClean="0"/>
          </a:p>
          <a:p>
            <a:r>
              <a:rPr lang="en-US" baseline="0" dirty="0" smtClean="0"/>
              <a:t>Additionally, our U,S. Government customers have special requirements that differ from Commercial customers.  We have invested in datacenters that meet the strict compliance and regulatory requirements of these agencies.</a:t>
            </a:r>
          </a:p>
          <a:p>
            <a:endParaRPr lang="en-US" baseline="0" dirty="0" smtClean="0"/>
          </a:p>
          <a:p>
            <a:r>
              <a:rPr lang="en-US" baseline="0" dirty="0" smtClean="0"/>
              <a:t>For a deeper view on CRM Online please take your customer through the complete deck for </a:t>
            </a:r>
            <a:r>
              <a:rPr lang="en-US" sz="1200" u="sng" kern="1200" dirty="0" smtClean="0">
                <a:solidFill>
                  <a:schemeClr val="tx1"/>
                </a:solidFill>
                <a:effectLst/>
                <a:latin typeface="+mn-lt"/>
                <a:ea typeface="+mn-ea"/>
                <a:cs typeface="+mn-cs"/>
                <a:hlinkClick r:id="rId3"/>
              </a:rPr>
              <a:t>Understanding CRMOL for IT Leaders</a:t>
            </a:r>
            <a:endParaRPr lang="en-US" sz="1200" u="sng"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pPr marL="0" marR="0" indent="0" algn="l" defTabSz="932651" rtl="0" eaLnBrk="1" fontAlgn="auto" latinLnBrk="0" hangingPunct="1">
              <a:lnSpc>
                <a:spcPct val="107000"/>
              </a:lnSpc>
              <a:spcBef>
                <a:spcPts val="0"/>
              </a:spcBef>
              <a:spcAft>
                <a:spcPts val="808"/>
              </a:spcAft>
              <a:buClrTx/>
              <a:buSzTx/>
              <a:buFontTx/>
              <a:buNone/>
              <a:tabLst/>
              <a:defRPr/>
            </a:pPr>
            <a:r>
              <a:rPr lang="en-US" sz="1200" dirty="0" smtClean="0">
                <a:solidFill>
                  <a:schemeClr val="tx2"/>
                </a:solidFill>
              </a:rPr>
              <a:t>KEY BENEFITS OF GOING WITH MICROSOFT CRM ONLINE IN OUR PUBLIC CLOUD:</a:t>
            </a:r>
          </a:p>
          <a:p>
            <a:pPr marL="0" marR="0" indent="0" algn="l" defTabSz="932651" rtl="0" eaLnBrk="1" fontAlgn="auto" latinLnBrk="0" hangingPunct="1">
              <a:lnSpc>
                <a:spcPct val="107000"/>
              </a:lnSpc>
              <a:spcBef>
                <a:spcPts val="0"/>
              </a:spcBef>
              <a:spcAft>
                <a:spcPts val="808"/>
              </a:spcAft>
              <a:buClrTx/>
              <a:buSzTx/>
              <a:buFontTx/>
              <a:buNone/>
              <a:tabLst/>
              <a:defRPr/>
            </a:pPr>
            <a:endParaRPr lang="en-US" sz="12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90000"/>
              </a:lnSpc>
              <a:spcAft>
                <a:spcPts val="600"/>
              </a:spcAft>
              <a:buFont typeface="Wingdings" panose="05000000000000000000" pitchFamily="2" charset="2"/>
              <a:buChar char="ü"/>
            </a:pPr>
            <a:r>
              <a:rPr lang="en-US" sz="1200" b="1"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Speed to Value</a:t>
            </a:r>
            <a:r>
              <a:rPr lang="en-US" sz="1200"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  Get up and running faster, implement enhancements quicker, realize value sooner.</a:t>
            </a:r>
          </a:p>
          <a:p>
            <a:pPr marL="342900" indent="-342900">
              <a:lnSpc>
                <a:spcPct val="90000"/>
              </a:lnSpc>
              <a:spcAft>
                <a:spcPts val="600"/>
              </a:spcAft>
              <a:buFont typeface="Wingdings" panose="05000000000000000000" pitchFamily="2" charset="2"/>
              <a:buChar char="ü"/>
            </a:pPr>
            <a:r>
              <a:rPr lang="en-US" sz="1200" b="1"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Cost predictability</a:t>
            </a:r>
            <a:r>
              <a:rPr lang="en-US" sz="1200"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 Pay-as-you-go pricing that allows you to change capital expenditures into predictable operating expenses.</a:t>
            </a:r>
          </a:p>
          <a:p>
            <a:pPr marL="342900" indent="-342900">
              <a:lnSpc>
                <a:spcPct val="90000"/>
              </a:lnSpc>
              <a:spcAft>
                <a:spcPts val="600"/>
              </a:spcAft>
              <a:buFont typeface="Wingdings" panose="05000000000000000000" pitchFamily="2" charset="2"/>
              <a:buChar char="ü"/>
            </a:pPr>
            <a:r>
              <a:rPr lang="en-US" sz="1200" b="1"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Continuously Available</a:t>
            </a:r>
            <a:r>
              <a:rPr lang="en-US" sz="1200"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 Application and Infrastructure Management is handled for you and backed by a guaranteed, financially backed SLA of 99.9%.  Access anywhere using a browser, work offline with Outlook integration.</a:t>
            </a:r>
          </a:p>
          <a:p>
            <a:pPr marL="342900" lvl="0" indent="-342900">
              <a:lnSpc>
                <a:spcPct val="90000"/>
              </a:lnSpc>
              <a:spcAft>
                <a:spcPts val="600"/>
              </a:spcAft>
              <a:buFont typeface="Wingdings" panose="05000000000000000000" pitchFamily="2" charset="2"/>
              <a:buChar char="ü"/>
            </a:pPr>
            <a:r>
              <a:rPr lang="en-US" sz="1200" b="1"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Use Modern, High Performing Infrastructure</a:t>
            </a:r>
            <a:r>
              <a:rPr lang="en-US" sz="1200"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  We have invested billions in our state of the art datacenters to deliver the best user experience.</a:t>
            </a:r>
          </a:p>
          <a:p>
            <a:pPr marL="342900" lvl="0" indent="-342900">
              <a:lnSpc>
                <a:spcPct val="90000"/>
              </a:lnSpc>
              <a:spcAft>
                <a:spcPts val="600"/>
              </a:spcAft>
              <a:buFont typeface="Wingdings" panose="05000000000000000000" pitchFamily="2" charset="2"/>
              <a:buChar char="ü"/>
            </a:pPr>
            <a:r>
              <a:rPr lang="en-US" sz="1200" b="1"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Ready When You Are</a:t>
            </a:r>
            <a:r>
              <a:rPr lang="en-US" sz="1200"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 Capacity to grow as fast as your business can go. Deploy CRM quickly; expand globally in an instant;  add users at a moment’s notice. </a:t>
            </a:r>
          </a:p>
          <a:p>
            <a:pPr marL="342900" lvl="0" indent="-342900">
              <a:lnSpc>
                <a:spcPct val="90000"/>
              </a:lnSpc>
              <a:spcAft>
                <a:spcPts val="600"/>
              </a:spcAft>
              <a:buFont typeface="Wingdings" panose="05000000000000000000" pitchFamily="2" charset="2"/>
              <a:buChar char="ü"/>
            </a:pPr>
            <a:r>
              <a:rPr lang="en-US" sz="1200" b="1"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Secure, Compliant, Redundant</a:t>
            </a:r>
            <a:r>
              <a:rPr lang="en-US" sz="1200"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  3</a:t>
            </a:r>
            <a:r>
              <a:rPr lang="en-US" sz="1200" baseline="30000"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rd</a:t>
            </a:r>
            <a:r>
              <a:rPr lang="en-US" sz="1200"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 party testing, regulatory compliance to address global business needs. Multiple copies of your data and instance to prevent outages. We do the heavy lifting so you don’t have to.</a:t>
            </a:r>
          </a:p>
          <a:p>
            <a:pPr marL="342900" lvl="0" indent="-342900">
              <a:lnSpc>
                <a:spcPct val="90000"/>
              </a:lnSpc>
              <a:spcAft>
                <a:spcPts val="600"/>
              </a:spcAft>
              <a:buFont typeface="Wingdings" panose="05000000000000000000" pitchFamily="2" charset="2"/>
              <a:buChar char="ü"/>
            </a:pPr>
            <a:r>
              <a:rPr lang="en-US" sz="1200" b="1"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No Compromise on Dev &amp; Test. </a:t>
            </a:r>
            <a:r>
              <a:rPr lang="en-US" sz="1200"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Dev &amp; Test on the same configuration and hardware as Production.  More than </a:t>
            </a:r>
            <a:r>
              <a:rPr lang="en-US" sz="1200" dirty="0" smtClean="0">
                <a:solidFill>
                  <a:srgbClr val="FF0000"/>
                </a:solidFill>
                <a:latin typeface="Segoe UI" panose="020B0502040204020203" pitchFamily="34" charset="0"/>
                <a:cs typeface="Segoe UI" panose="020B0502040204020203" pitchFamily="34" charset="0"/>
              </a:rPr>
              <a:t>25 </a:t>
            </a:r>
            <a:r>
              <a:rPr lang="en-US" sz="1200"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licenses gives you a free sandbox environment</a:t>
            </a:r>
          </a:p>
          <a:p>
            <a:pPr marL="342900" lvl="0" indent="-342900">
              <a:lnSpc>
                <a:spcPct val="90000"/>
              </a:lnSpc>
              <a:spcAft>
                <a:spcPts val="600"/>
              </a:spcAft>
              <a:buFont typeface="Wingdings" panose="05000000000000000000" pitchFamily="2" charset="2"/>
              <a:buChar char="ü"/>
            </a:pPr>
            <a:r>
              <a:rPr lang="en-US" sz="1200" b="1"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Maintain Flexibility</a:t>
            </a:r>
            <a:r>
              <a:rPr lang="en-US" sz="1200"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  Customize as needed for your business.  UI, Entities, Activities, Dashboards, Workflows.  Tons of flexibility</a:t>
            </a:r>
          </a:p>
          <a:p>
            <a:pPr marL="342900" lvl="0" indent="-342900">
              <a:lnSpc>
                <a:spcPct val="90000"/>
              </a:lnSpc>
              <a:spcAft>
                <a:spcPts val="600"/>
              </a:spcAft>
              <a:buFont typeface="Wingdings" panose="05000000000000000000" pitchFamily="2" charset="2"/>
              <a:buChar char="ü"/>
            </a:pPr>
            <a:r>
              <a:rPr lang="en-US" sz="1200" b="1"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Transform IT, Deliver Higher Value. </a:t>
            </a:r>
            <a:r>
              <a:rPr lang="en-US" sz="1200"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Focus IT on strategic efforts to achieve better business alignment by reducing complexity associated with hardware, software, support, update, backup or tech training activities. Microsoft manages, allowing customers to focus on their core business strengths. </a:t>
            </a:r>
          </a:p>
          <a:p>
            <a:pPr marL="342900" lvl="0" indent="-342900">
              <a:lnSpc>
                <a:spcPct val="90000"/>
              </a:lnSpc>
              <a:spcAft>
                <a:spcPts val="1200"/>
              </a:spcAft>
              <a:buFont typeface="Wingdings" panose="05000000000000000000" pitchFamily="2" charset="2"/>
              <a:buChar char="ü"/>
            </a:pPr>
            <a:r>
              <a:rPr lang="en-US" sz="1200" b="1" dirty="0" smtClean="0">
                <a:gradFill>
                  <a:gsLst>
                    <a:gs pos="2917">
                      <a:prstClr val="black"/>
                    </a:gs>
                    <a:gs pos="30000">
                      <a:prstClr val="black"/>
                    </a:gs>
                  </a:gsLst>
                  <a:lin ang="5400000" scaled="0"/>
                </a:gradFill>
                <a:latin typeface="Segoe UI" panose="020B0502040204020203" pitchFamily="34" charset="0"/>
                <a:cs typeface="Segoe UI" panose="020B0502040204020203" pitchFamily="34" charset="0"/>
              </a:rPr>
              <a:t>Integrated with Office365 for ease of us</a:t>
            </a:r>
            <a:endParaRPr lang="en-US" dirty="0"/>
          </a:p>
        </p:txBody>
      </p:sp>
      <p:sp>
        <p:nvSpPr>
          <p:cNvPr id="4" name="Slide Number Placeholder 3"/>
          <p:cNvSpPr>
            <a:spLocks noGrp="1"/>
          </p:cNvSpPr>
          <p:nvPr>
            <p:ph type="sldNum" sz="quarter" idx="10"/>
          </p:nvPr>
        </p:nvSpPr>
        <p:spPr/>
        <p:txBody>
          <a:bodyPr/>
          <a:lstStyle/>
          <a:p>
            <a:fld id="{E2D2F75D-5047-4558-ADFB-606203CFFB9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5375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evaluating deployment decisions, it’s important to recognize the full business value of deploying a Cloud-Based CRM Solution.  IDC has recently released some research that quantifies this business value.  At a high level, we see a lot of benefits at the intersection of CRM and the cloud.  CRM lowers cost of sales while increasing revenue and productivity.  Cloud helps you realize those benefits more quickly and with greater reliability.  Let’s drill into some of those subject areas:</a:t>
            </a:r>
          </a:p>
          <a:p>
            <a:endParaRPr lang="en-US" baseline="0" dirty="0" smtClean="0"/>
          </a:p>
          <a:p>
            <a:r>
              <a:rPr lang="en-US" baseline="0" dirty="0" smtClean="0"/>
              <a:t>Deploying CRM in the Cloud frees up IT Assets and Budget, allowing customers to spend IT resources more strategically.  Shifting to the Cloud allows IT staff to spend twice as much of their time on IT strategy.  IT staff spends 20% less time on routine service maintenance.  Cloud cost savings double budget available for new initiatives.  Also, Cloud CRM offers additional opportunities and efficiencies when integrating with other cloud services.  Whether it’s a common administrative experience with Microsoft Office 365, or integrated applications with Microsoft Azure, a cloud CRM deployment becomes even more valuable as part of a larger cloud strategy.</a:t>
            </a:r>
          </a:p>
          <a:p>
            <a:endParaRPr lang="en-US" baseline="0" dirty="0" smtClean="0"/>
          </a:p>
          <a:p>
            <a:r>
              <a:rPr lang="en-US" baseline="0" dirty="0" smtClean="0"/>
              <a:t>Cloud CRM enhances the End-User Experience.   Customers deploy Cloud CRM three times faster. 54% more of sales staff will adopt it, and in roughly half the time.  Once deployed, users will enjoy 93% less service down time and a better customer service experience.</a:t>
            </a:r>
          </a:p>
          <a:p>
            <a:endParaRPr lang="en-US" baseline="0" dirty="0" smtClean="0"/>
          </a:p>
          <a:p>
            <a:r>
              <a:rPr lang="en-US" baseline="0" dirty="0" smtClean="0"/>
              <a:t>Finally, Microsoft’s mantra of Cloud First, Mobile first, is particularly applicable to the needs of mobile sales teams.  Cloud CRM reduces costs of sales by increasing time spent selling, reduces support costs, and reduces time lost to technology limitations.  On the other hand,  Cloud CRM increases the number of calls that result in a sale, average sale size and cross sell/upsell success, resulting in a 15% revenue increase.</a:t>
            </a:r>
          </a:p>
          <a:p>
            <a:endParaRPr lang="en-US" baseline="0" dirty="0" smtClean="0"/>
          </a:p>
          <a:p>
            <a:r>
              <a:rPr lang="en-US" baseline="0" dirty="0" smtClean="0"/>
              <a:t>So as you can see, benefits of deploying in the cloud extend beyond a simple expense comparison.  Let’s take a look at the rest of the value comparison between on-premises and online deployments.</a:t>
            </a:r>
          </a:p>
        </p:txBody>
      </p:sp>
      <p:sp>
        <p:nvSpPr>
          <p:cNvPr id="4" name="Slide Number Placeholder 3"/>
          <p:cNvSpPr>
            <a:spLocks noGrp="1"/>
          </p:cNvSpPr>
          <p:nvPr>
            <p:ph type="sldNum" sz="quarter" idx="10"/>
          </p:nvPr>
        </p:nvSpPr>
        <p:spPr/>
        <p:txBody>
          <a:bodyPr/>
          <a:lstStyle/>
          <a:p>
            <a:fld id="{5C47D143-42ED-4F1A-A789-F733A6A24F42}" type="slidenum">
              <a:rPr lang="en-US" smtClean="0"/>
              <a:t>5</a:t>
            </a:fld>
            <a:endParaRPr lang="en-US"/>
          </a:p>
        </p:txBody>
      </p:sp>
    </p:spTree>
    <p:extLst>
      <p:ext uri="{BB962C8B-B14F-4D97-AF65-F5344CB8AC3E}">
        <p14:creationId xmlns:p14="http://schemas.microsoft.com/office/powerpoint/2010/main" val="96642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7D143-42ED-4F1A-A789-F733A6A24F42}" type="slidenum">
              <a:rPr lang="en-US" smtClean="0"/>
              <a:t>6</a:t>
            </a:fld>
            <a:endParaRPr lang="en-US"/>
          </a:p>
        </p:txBody>
      </p:sp>
    </p:spTree>
    <p:extLst>
      <p:ext uri="{BB962C8B-B14F-4D97-AF65-F5344CB8AC3E}">
        <p14:creationId xmlns:p14="http://schemas.microsoft.com/office/powerpoint/2010/main" val="1002572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EC98A2-63D6-435F-B64E-DDADF3E6E2B7}" type="slidenum">
              <a:rPr lang="en-US" smtClean="0">
                <a:latin typeface="Segoe UI"/>
              </a:rPr>
              <a:t>11</a:t>
            </a:fld>
            <a:endParaRPr lang="en-US" dirty="0">
              <a:latin typeface="Segoe UI"/>
            </a:endParaRPr>
          </a:p>
        </p:txBody>
      </p:sp>
    </p:spTree>
    <p:extLst>
      <p:ext uri="{BB962C8B-B14F-4D97-AF65-F5344CB8AC3E}">
        <p14:creationId xmlns:p14="http://schemas.microsoft.com/office/powerpoint/2010/main" val="3740928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EC98A2-63D6-435F-B64E-DDADF3E6E2B7}" type="slidenum">
              <a:rPr lang="en-US" smtClean="0">
                <a:latin typeface="Segoe UI"/>
              </a:rPr>
              <a:t>12</a:t>
            </a:fld>
            <a:endParaRPr lang="en-US" dirty="0">
              <a:latin typeface="Segoe UI"/>
            </a:endParaRPr>
          </a:p>
        </p:txBody>
      </p:sp>
    </p:spTree>
    <p:extLst>
      <p:ext uri="{BB962C8B-B14F-4D97-AF65-F5344CB8AC3E}">
        <p14:creationId xmlns:p14="http://schemas.microsoft.com/office/powerpoint/2010/main" val="176537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or Non-bullete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1"/>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
        <p:nvSpPr>
          <p:cNvPr id="6" name="Text Placeholder 5"/>
          <p:cNvSpPr>
            <a:spLocks noGrp="1"/>
          </p:cNvSpPr>
          <p:nvPr>
            <p:ph type="body" sz="quarter" idx="12"/>
          </p:nvPr>
        </p:nvSpPr>
        <p:spPr>
          <a:xfrm>
            <a:off x="269239" y="1411760"/>
            <a:ext cx="11653523" cy="1704996"/>
          </a:xfrm>
        </p:spPr>
        <p:txBody>
          <a:bodyPr/>
          <a:lstStyle>
            <a:lvl1pPr>
              <a:spcBef>
                <a:spcPts val="1176"/>
              </a:spcBef>
              <a:defRPr b="0">
                <a:gradFill>
                  <a:gsLst>
                    <a:gs pos="1250">
                      <a:schemeClr val="accent2"/>
                    </a:gs>
                    <a:gs pos="100000">
                      <a:schemeClr val="accent2"/>
                    </a:gs>
                  </a:gsLst>
                  <a:lin ang="5400000" scaled="0"/>
                </a:gradFill>
              </a:defRPr>
            </a:lvl1pPr>
            <a:lvl2pPr>
              <a:defRPr sz="1961"/>
            </a:lvl2pPr>
            <a:lvl3pPr>
              <a:defRPr sz="1765"/>
            </a:lvl3pPr>
            <a:lvl4pPr>
              <a:defRPr sz="1568"/>
            </a:lvl4pPr>
            <a:lvl5pPr>
              <a:defRPr sz="1568"/>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850346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ECTION | DEMO BLUE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8337064" y="4773828"/>
            <a:ext cx="3854937" cy="2084172"/>
          </a:xfrm>
          <a:prstGeom prst="rect">
            <a:avLst/>
          </a:prstGeom>
          <a:solidFill>
            <a:schemeClr val="accent4">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2" y="4773828"/>
            <a:ext cx="8337062" cy="2084172"/>
          </a:xfrm>
          <a:prstGeom prst="rect">
            <a:avLst/>
          </a:prstGeom>
          <a:solidFill>
            <a:schemeClr val="accent3">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6" y="4773829"/>
            <a:ext cx="8217226" cy="917862"/>
          </a:xfrm>
          <a:noFill/>
        </p:spPr>
        <p:txBody>
          <a:bodyPr lIns="146289" tIns="91431" rIns="146289" bIns="91431" anchor="t" anchorCtr="0"/>
          <a:lstStyle>
            <a:lvl1pPr>
              <a:defRPr sz="5294" spc="-98"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8337064" y="4773830"/>
            <a:ext cx="3854936"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smtClean="0"/>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9905806" y="6246343"/>
            <a:ext cx="2036322" cy="282695"/>
          </a:xfrm>
          <a:prstGeom prst="rect">
            <a:avLst/>
          </a:prstGeom>
        </p:spPr>
      </p:pic>
    </p:spTree>
    <p:extLst>
      <p:ext uri="{BB962C8B-B14F-4D97-AF65-F5344CB8AC3E}">
        <p14:creationId xmlns:p14="http://schemas.microsoft.com/office/powerpoint/2010/main" val="41000633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_Title only1">
    <p:spTree>
      <p:nvGrpSpPr>
        <p:cNvPr id="1" name=""/>
        <p:cNvGrpSpPr/>
        <p:nvPr/>
      </p:nvGrpSpPr>
      <p:grpSpPr>
        <a:xfrm>
          <a:off x="0" y="0"/>
          <a:ext cx="0" cy="0"/>
          <a:chOff x="0" y="0"/>
          <a:chExt cx="0" cy="0"/>
        </a:xfrm>
      </p:grpSpPr>
      <p:sp>
        <p:nvSpPr>
          <p:cNvPr id="2" name="Rectangle 1"/>
          <p:cNvSpPr/>
          <p:nvPr userDrawn="1"/>
        </p:nvSpPr>
        <p:spPr bwMode="auto">
          <a:xfrm>
            <a:off x="0" y="1238253"/>
            <a:ext cx="12192000" cy="4810125"/>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397" tIns="45699" rIns="91397" bIns="45699" numCol="1" rtlCol="0" anchor="ctr" anchorCtr="0" compatLnSpc="1">
            <a:prstTxWarp prst="textNoShape">
              <a:avLst/>
            </a:prstTxWarp>
          </a:bodyPr>
          <a:lstStyle/>
          <a:p>
            <a:pPr defTabSz="91357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7833"/>
            <a:fld id="{71F47D9D-8D60-4698-A495-89D102E182A2}" type="slidenum">
              <a:rPr sz="1000"/>
              <a:pPr defTabSz="1217833"/>
              <a:t>‹#›</a:t>
            </a:fld>
            <a:endParaRPr sz="1000" dirty="0"/>
          </a:p>
        </p:txBody>
      </p:sp>
    </p:spTree>
    <p:extLst>
      <p:ext uri="{BB962C8B-B14F-4D97-AF65-F5344CB8AC3E}">
        <p14:creationId xmlns:p14="http://schemas.microsoft.com/office/powerpoint/2010/main" val="3351591732"/>
      </p:ext>
    </p:extLst>
  </p:cSld>
  <p:clrMapOvr>
    <a:masterClrMapping/>
  </p:clrMapOvr>
  <p:transition spd="slow">
    <p:pu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ECTION | DEMO BLUE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8337064" y="4773828"/>
            <a:ext cx="3854937" cy="2084172"/>
          </a:xfrm>
          <a:prstGeom prst="rect">
            <a:avLst/>
          </a:prstGeom>
          <a:solidFill>
            <a:schemeClr val="accent4">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2" y="4773828"/>
            <a:ext cx="8337062" cy="2084172"/>
          </a:xfrm>
          <a:prstGeom prst="rect">
            <a:avLst/>
          </a:prstGeom>
          <a:solidFill>
            <a:schemeClr val="accent3">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6" y="4773829"/>
            <a:ext cx="8217227" cy="917862"/>
          </a:xfrm>
          <a:noFill/>
        </p:spPr>
        <p:txBody>
          <a:bodyPr lIns="146289" tIns="91431" rIns="146289" bIns="91431" anchor="t" anchorCtr="0"/>
          <a:lstStyle>
            <a:lvl1pPr>
              <a:defRPr sz="5294" spc="-98"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8337064" y="4773830"/>
            <a:ext cx="3854936"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9905806" y="6246343"/>
            <a:ext cx="2036322" cy="282695"/>
          </a:xfrm>
          <a:prstGeom prst="rect">
            <a:avLst/>
          </a:prstGeom>
        </p:spPr>
      </p:pic>
    </p:spTree>
    <p:extLst>
      <p:ext uri="{BB962C8B-B14F-4D97-AF65-F5344CB8AC3E}">
        <p14:creationId xmlns:p14="http://schemas.microsoft.com/office/powerpoint/2010/main" val="39685831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ECTION | DEMO BLUE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8337064" y="4773828"/>
            <a:ext cx="3854937" cy="2084172"/>
          </a:xfrm>
          <a:prstGeom prst="rect">
            <a:avLst/>
          </a:prstGeom>
          <a:solidFill>
            <a:schemeClr val="accent4">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2" y="4773828"/>
            <a:ext cx="8337062" cy="2084172"/>
          </a:xfrm>
          <a:prstGeom prst="rect">
            <a:avLst/>
          </a:prstGeom>
          <a:solidFill>
            <a:schemeClr val="accent3">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6" y="4773829"/>
            <a:ext cx="8217227" cy="917862"/>
          </a:xfrm>
          <a:noFill/>
        </p:spPr>
        <p:txBody>
          <a:bodyPr lIns="146289" tIns="91431" rIns="146289" bIns="91431" anchor="t" anchorCtr="0"/>
          <a:lstStyle>
            <a:lvl1pPr>
              <a:defRPr sz="5294" spc="-98"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8337064" y="4773830"/>
            <a:ext cx="3854936"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9905806" y="6246343"/>
            <a:ext cx="2036322" cy="282695"/>
          </a:xfrm>
          <a:prstGeom prst="rect">
            <a:avLst/>
          </a:prstGeom>
        </p:spPr>
      </p:pic>
    </p:spTree>
    <p:extLst>
      <p:ext uri="{BB962C8B-B14F-4D97-AF65-F5344CB8AC3E}">
        <p14:creationId xmlns:p14="http://schemas.microsoft.com/office/powerpoint/2010/main" val="5450284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ECTION | DEMO BLUE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2" y="3877276"/>
            <a:ext cx="3854938" cy="2980724"/>
          </a:xfrm>
          <a:prstGeom prst="rect">
            <a:avLst/>
          </a:prstGeom>
          <a:solidFill>
            <a:schemeClr val="accent4">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2" y="2"/>
            <a:ext cx="3854937" cy="3877275"/>
          </a:xfrm>
          <a:prstGeom prst="rect">
            <a:avLst/>
          </a:prstGeom>
          <a:solidFill>
            <a:schemeClr val="accent3">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4" y="300933"/>
            <a:ext cx="3735101" cy="2380941"/>
          </a:xfrm>
          <a:noFill/>
        </p:spPr>
        <p:txBody>
          <a:bodyPr lIns="146289" tIns="91431" rIns="146289" bIns="91431" anchor="t" anchorCtr="0"/>
          <a:lstStyle>
            <a:lvl1pPr>
              <a:defRPr sz="5294" spc="-98"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119835" y="3877277"/>
            <a:ext cx="3735104"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269239" y="6246343"/>
            <a:ext cx="2036322" cy="282695"/>
          </a:xfrm>
          <a:prstGeom prst="rect">
            <a:avLst/>
          </a:prstGeom>
        </p:spPr>
      </p:pic>
    </p:spTree>
    <p:extLst>
      <p:ext uri="{BB962C8B-B14F-4D97-AF65-F5344CB8AC3E}">
        <p14:creationId xmlns:p14="http://schemas.microsoft.com/office/powerpoint/2010/main" val="11273686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ECTION | DEMO BLUE 6">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2" y="3877277"/>
            <a:ext cx="3854938" cy="2980724"/>
          </a:xfrm>
          <a:prstGeom prst="rect">
            <a:avLst/>
          </a:prstGeom>
          <a:solidFill>
            <a:schemeClr val="accent4">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2" y="2"/>
            <a:ext cx="3854937" cy="3877275"/>
          </a:xfrm>
          <a:prstGeom prst="rect">
            <a:avLst/>
          </a:prstGeom>
          <a:solidFill>
            <a:schemeClr val="accent3">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5" y="300933"/>
            <a:ext cx="3735105" cy="2380941"/>
          </a:xfrm>
          <a:noFill/>
        </p:spPr>
        <p:txBody>
          <a:bodyPr lIns="146289" tIns="91431" rIns="146289" bIns="91431" anchor="t" anchorCtr="0"/>
          <a:lstStyle>
            <a:lvl1pPr>
              <a:defRPr sz="5294" spc="-98"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121142" y="3877277"/>
            <a:ext cx="3738091"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269239" y="6246343"/>
            <a:ext cx="2036322" cy="282695"/>
          </a:xfrm>
          <a:prstGeom prst="rect">
            <a:avLst/>
          </a:prstGeom>
        </p:spPr>
      </p:pic>
    </p:spTree>
    <p:extLst>
      <p:ext uri="{BB962C8B-B14F-4D97-AF65-F5344CB8AC3E}">
        <p14:creationId xmlns:p14="http://schemas.microsoft.com/office/powerpoint/2010/main" val="2362387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ECTION | DEMO BLUE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2" y="4773828"/>
            <a:ext cx="3854938" cy="2084172"/>
          </a:xfrm>
          <a:prstGeom prst="rect">
            <a:avLst/>
          </a:prstGeom>
          <a:solidFill>
            <a:schemeClr val="accent4">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2" y="2"/>
            <a:ext cx="3854937" cy="4773828"/>
          </a:xfrm>
          <a:prstGeom prst="rect">
            <a:avLst/>
          </a:prstGeom>
          <a:solidFill>
            <a:schemeClr val="accent3">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0" tIns="44815" rIns="89630" bIns="44815" numCol="1" rtlCol="0" anchor="ctr" anchorCtr="0" compatLnSpc="1">
            <a:prstTxWarp prst="textNoShape">
              <a:avLst/>
            </a:prstTxWarp>
          </a:bodyPr>
          <a:lstStyle/>
          <a:p>
            <a:pPr algn="ctr" defTabSz="896004"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5" y="300933"/>
            <a:ext cx="3735103" cy="2380941"/>
          </a:xfrm>
        </p:spPr>
        <p:txBody>
          <a:bodyPr lIns="146289" tIns="91431" rIns="146289" bIns="91431" anchor="t" anchorCtr="0"/>
          <a:lstStyle>
            <a:lvl1pPr>
              <a:defRPr sz="5294" spc="-98"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121143" y="4773830"/>
            <a:ext cx="3702401"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269239" y="6246343"/>
            <a:ext cx="2036322" cy="282695"/>
          </a:xfrm>
          <a:prstGeom prst="rect">
            <a:avLst/>
          </a:prstGeom>
        </p:spPr>
      </p:pic>
    </p:spTree>
    <p:extLst>
      <p:ext uri="{BB962C8B-B14F-4D97-AF65-F5344CB8AC3E}">
        <p14:creationId xmlns:p14="http://schemas.microsoft.com/office/powerpoint/2010/main" val="78024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372104"/>
          </a:xfrm>
          <a:noFill/>
        </p:spPr>
        <p:txBody>
          <a:bodyPr tIns="91431" bIns="91431" anchor="t" anchorCtr="0"/>
          <a:lstStyle>
            <a:lvl1pPr>
              <a:defRPr sz="8627" b="0" spc="-147"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553197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376049"/>
          </a:xfrm>
          <a:noFill/>
        </p:spPr>
        <p:txBody>
          <a:bodyPr vert="horz" wrap="square" lIns="146289" tIns="91431" rIns="146289" bIns="91431" rtlCol="0" anchor="t" anchorCtr="0">
            <a:spAutoFit/>
          </a:bodyPr>
          <a:lstStyle>
            <a:lvl1pPr>
              <a:defRPr lang="en-US" sz="8627" b="0" spc="-147" dirty="0">
                <a:gradFill>
                  <a:gsLst>
                    <a:gs pos="100000">
                      <a:schemeClr val="bg1"/>
                    </a:gs>
                    <a:gs pos="0">
                      <a:schemeClr val="bg1"/>
                    </a:gs>
                  </a:gsLst>
                  <a:lin ang="5400000" scaled="0"/>
                </a:gradFill>
              </a:defRPr>
            </a:lvl1pPr>
          </a:lstStyle>
          <a:p>
            <a:pPr lvl="0"/>
            <a:r>
              <a:rPr lang="en-US" dirty="0" smtClean="0"/>
              <a:t>Section title</a:t>
            </a:r>
            <a:endParaRPr lang="en-US" dirty="0"/>
          </a:p>
        </p:txBody>
      </p:sp>
    </p:spTree>
    <p:extLst>
      <p:ext uri="{BB962C8B-B14F-4D97-AF65-F5344CB8AC3E}">
        <p14:creationId xmlns:p14="http://schemas.microsoft.com/office/powerpoint/2010/main" val="88882738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372104"/>
          </a:xfrm>
          <a:noFill/>
        </p:spPr>
        <p:txBody>
          <a:bodyPr tIns="91431" bIns="91431" anchor="t" anchorCtr="0"/>
          <a:lstStyle>
            <a:lvl1pPr>
              <a:defRPr sz="8627" b="0" spc="-147" baseline="0">
                <a:gradFill>
                  <a:gsLst>
                    <a:gs pos="100000">
                      <a:schemeClr val="bg1"/>
                    </a:gs>
                    <a:gs pos="0">
                      <a:schemeClr val="bg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232388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8691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or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411760"/>
            <a:ext cx="11653523" cy="1704996"/>
          </a:xfrm>
        </p:spPr>
        <p:txBody>
          <a:bodyPr/>
          <a:lstStyle>
            <a:lvl1pPr marL="0" indent="0">
              <a:buNone/>
              <a:defRPr lang="en-US" sz="3921" b="0" kern="1200" spc="0" baseline="0" dirty="0" smtClean="0">
                <a:gradFill>
                  <a:gsLst>
                    <a:gs pos="1250">
                      <a:schemeClr val="accent2"/>
                    </a:gs>
                    <a:gs pos="100000">
                      <a:schemeClr val="accent2"/>
                    </a:gs>
                  </a:gsLst>
                  <a:lin ang="5400000" scaled="0"/>
                </a:gradFill>
                <a:latin typeface="+mj-lt"/>
                <a:ea typeface="+mn-ea"/>
                <a:cs typeface="+mn-cs"/>
              </a:defRPr>
            </a:lvl1pPr>
            <a:lvl2pPr marL="0" indent="0">
              <a:buFontTx/>
              <a:buNone/>
              <a:defRPr sz="1961"/>
            </a:lvl2pPr>
            <a:lvl3pPr marL="331444" indent="-164943">
              <a:buFont typeface="Arial" pitchFamily="34" charset="0"/>
              <a:buChar char="•"/>
              <a:tabLst>
                <a:tab pos="331444" algn="l"/>
              </a:tabLst>
              <a:defRPr/>
            </a:lvl3pPr>
            <a:lvl4pPr marL="508837" indent="-177393">
              <a:buFont typeface="Arial" pitchFamily="34" charset="0"/>
              <a:buChar char="•"/>
              <a:defRPr/>
            </a:lvl4pPr>
            <a:lvl5pPr marL="619317" indent="-110482">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1"/>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2"/>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642151979"/>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69022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3845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189176"/>
            <a:ext cx="12192000" cy="566882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14013"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7323"/>
            <a:ext cx="11653522" cy="1609608"/>
          </a:xfrm>
        </p:spPr>
        <p:txBody>
          <a:bodyPr/>
          <a:lstStyle>
            <a:lvl1pPr marL="0" indent="0">
              <a:buNone/>
              <a:defRPr sz="3235">
                <a:gradFill>
                  <a:gsLst>
                    <a:gs pos="1250">
                      <a:srgbClr val="000000"/>
                    </a:gs>
                    <a:gs pos="100000">
                      <a:srgbClr val="000000"/>
                    </a:gs>
                  </a:gsLst>
                  <a:lin ang="5400000" scaled="0"/>
                </a:gradFill>
                <a:latin typeface="Segoe UI" pitchFamily="34" charset="0"/>
                <a:cs typeface="Segoe UI" pitchFamily="34" charset="0"/>
              </a:defRPr>
            </a:lvl1pPr>
            <a:lvl2pPr marL="339693" indent="0">
              <a:buNone/>
              <a:defRPr>
                <a:gradFill>
                  <a:gsLst>
                    <a:gs pos="1250">
                      <a:srgbClr val="000000"/>
                    </a:gs>
                    <a:gs pos="100000">
                      <a:srgbClr val="000000"/>
                    </a:gs>
                  </a:gsLst>
                  <a:lin ang="5400000" scaled="0"/>
                </a:gradFill>
                <a:latin typeface="Segoe UI" pitchFamily="34" charset="0"/>
                <a:cs typeface="Segoe UI" pitchFamily="34" charset="0"/>
              </a:defRPr>
            </a:lvl2pPr>
            <a:lvl3pPr marL="573034" indent="0">
              <a:buNone/>
              <a:defRPr>
                <a:gradFill>
                  <a:gsLst>
                    <a:gs pos="1250">
                      <a:srgbClr val="000000"/>
                    </a:gs>
                    <a:gs pos="100000">
                      <a:srgbClr val="000000"/>
                    </a:gs>
                  </a:gsLst>
                  <a:lin ang="5400000" scaled="0"/>
                </a:gradFill>
                <a:latin typeface="Segoe UI" pitchFamily="34" charset="0"/>
                <a:cs typeface="Segoe UI" pitchFamily="34" charset="0"/>
              </a:defRPr>
            </a:lvl3pPr>
            <a:lvl4pPr marL="798439" indent="0">
              <a:buNone/>
              <a:defRPr>
                <a:gradFill>
                  <a:gsLst>
                    <a:gs pos="1250">
                      <a:srgbClr val="000000"/>
                    </a:gs>
                    <a:gs pos="100000">
                      <a:srgbClr val="000000"/>
                    </a:gs>
                  </a:gsLst>
                  <a:lin ang="5400000" scaled="0"/>
                </a:gradFill>
                <a:latin typeface="Segoe UI" pitchFamily="34" charset="0"/>
                <a:cs typeface="Segoe UI" pitchFamily="34" charset="0"/>
              </a:defRPr>
            </a:lvl4pPr>
            <a:lvl5pPr marL="1030191"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943690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8"/>
            <a:ext cx="11653523" cy="1928304"/>
          </a:xfrm>
          <a:prstGeom prst="rect">
            <a:avLst/>
          </a:prstGeom>
        </p:spPr>
        <p:txBody>
          <a:bodyPr/>
          <a:lstStyle>
            <a:lvl1pPr marL="284762" indent="-284762">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87" indent="-275425">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948" indent="-284762">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023" indent="-224075">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098" indent="-224075">
              <a:buClr>
                <a:schemeClr val="tx1"/>
              </a:buClr>
              <a:buSzPct val="90000"/>
              <a:buFont typeface="Arial" pitchFamily="34" charset="0"/>
              <a:buChar char="•"/>
              <a:defRPr sz="1765">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42" tIns="77721" rIns="155442" bIns="77721"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a:xfrm>
            <a:off x="269241" y="289511"/>
            <a:ext cx="11655840" cy="651821"/>
          </a:xfrm>
        </p:spPr>
        <p:txBody>
          <a:bodyPr/>
          <a:lstStyle>
            <a:lvl1pPr>
              <a:defRPr sz="4705">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446962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S END SLIDE 2013">
    <p:spTree>
      <p:nvGrpSpPr>
        <p:cNvPr id="1" name=""/>
        <p:cNvGrpSpPr/>
        <p:nvPr/>
      </p:nvGrpSpPr>
      <p:grpSpPr>
        <a:xfrm>
          <a:off x="0" y="0"/>
          <a:ext cx="0" cy="0"/>
          <a:chOff x="0" y="0"/>
          <a:chExt cx="0" cy="0"/>
        </a:xfrm>
      </p:grpSpPr>
      <p:sp>
        <p:nvSpPr>
          <p:cNvPr id="5" name="Text Box 3"/>
          <p:cNvSpPr txBox="1">
            <a:spLocks noChangeArrowheads="1"/>
          </p:cNvSpPr>
          <p:nvPr userDrawn="1"/>
        </p:nvSpPr>
        <p:spPr bwMode="blackWhite">
          <a:xfrm>
            <a:off x="267684" y="6171645"/>
            <a:ext cx="10758655" cy="395288"/>
          </a:xfrm>
          <a:prstGeom prst="rect">
            <a:avLst/>
          </a:prstGeom>
          <a:noFill/>
          <a:ln w="12700">
            <a:noFill/>
            <a:miter lim="800000"/>
            <a:headEnd type="none" w="sm" len="sm"/>
            <a:tailEnd type="none" w="sm" len="sm"/>
          </a:ln>
          <a:effectLst/>
        </p:spPr>
        <p:txBody>
          <a:bodyPr vert="horz" wrap="square" lIns="179267" tIns="143413" rIns="179267" bIns="143413" numCol="1" anchor="t" anchorCtr="0" compatLnSpc="1">
            <a:prstTxWarp prst="textNoShape">
              <a:avLst/>
            </a:prstTxWarp>
            <a:spAutoFit/>
          </a:bodyPr>
          <a:lstStyle/>
          <a:p>
            <a:pPr defTabSz="913835" eaLnBrk="0" hangingPunct="0"/>
            <a:r>
              <a:rPr lang="en-US" sz="686" dirty="0">
                <a:gradFill>
                  <a:gsLst>
                    <a:gs pos="0">
                      <a:srgbClr val="292929"/>
                    </a:gs>
                    <a:gs pos="100000">
                      <a:srgbClr val="292929"/>
                    </a:gs>
                  </a:gsLst>
                  <a:lin ang="5400000" scaled="0"/>
                </a:gradFill>
                <a:cs typeface="Segoe UI" pitchFamily="34" charset="0"/>
              </a:rPr>
              <a:t>© 2013 Microsoft Corporation. All rights reserved. </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0202" y="3084859"/>
            <a:ext cx="3223861" cy="688282"/>
          </a:xfrm>
          <a:prstGeom prst="rect">
            <a:avLst/>
          </a:prstGeom>
        </p:spPr>
      </p:pic>
    </p:spTree>
    <p:extLst>
      <p:ext uri="{BB962C8B-B14F-4D97-AF65-F5344CB8AC3E}">
        <p14:creationId xmlns:p14="http://schemas.microsoft.com/office/powerpoint/2010/main" val="367568192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only1">
    <p:spTree>
      <p:nvGrpSpPr>
        <p:cNvPr id="1" name=""/>
        <p:cNvGrpSpPr/>
        <p:nvPr/>
      </p:nvGrpSpPr>
      <p:grpSpPr>
        <a:xfrm>
          <a:off x="0" y="0"/>
          <a:ext cx="0" cy="0"/>
          <a:chOff x="0" y="0"/>
          <a:chExt cx="0" cy="0"/>
        </a:xfrm>
      </p:grpSpPr>
      <p:sp>
        <p:nvSpPr>
          <p:cNvPr id="2" name="Rectangle 1"/>
          <p:cNvSpPr/>
          <p:nvPr userDrawn="1"/>
        </p:nvSpPr>
        <p:spPr bwMode="auto">
          <a:xfrm>
            <a:off x="0" y="1238252"/>
            <a:ext cx="12192000" cy="4810125"/>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defTabSz="913748"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8066"/>
            <a:fld id="{71F47D9D-8D60-4698-A495-89D102E182A2}" type="slidenum">
              <a:rPr lang="en-US" sz="1000" smtClean="0"/>
              <a:pPr defTabSz="1218066"/>
              <a:t>‹#›</a:t>
            </a:fld>
            <a:endParaRPr lang="en-US" sz="1000" dirty="0"/>
          </a:p>
        </p:txBody>
      </p:sp>
    </p:spTree>
    <p:extLst>
      <p:ext uri="{BB962C8B-B14F-4D97-AF65-F5344CB8AC3E}">
        <p14:creationId xmlns:p14="http://schemas.microsoft.com/office/powerpoint/2010/main" val="399690981"/>
      </p:ext>
    </p:extLst>
  </p:cSld>
  <p:clrMapOvr>
    <a:masterClrMapping/>
  </p:clrMapOvr>
  <p:transition spd="slow">
    <p:push/>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12" indent="0" algn="ctr">
              <a:buNone/>
              <a:defRPr sz="2000"/>
            </a:lvl2pPr>
            <a:lvl3pPr marL="914225" indent="0" algn="ctr">
              <a:buNone/>
              <a:defRPr sz="1800"/>
            </a:lvl3pPr>
            <a:lvl4pPr marL="1371337" indent="0" algn="ctr">
              <a:buNone/>
              <a:defRPr sz="1600"/>
            </a:lvl4pPr>
            <a:lvl5pPr marL="1828449" indent="0" algn="ctr">
              <a:buNone/>
              <a:defRPr sz="1600"/>
            </a:lvl5pPr>
            <a:lvl6pPr marL="2285561" indent="0" algn="ctr">
              <a:buNone/>
              <a:defRPr sz="1600"/>
            </a:lvl6pPr>
            <a:lvl7pPr marL="2742674" indent="0" algn="ctr">
              <a:buNone/>
              <a:defRPr sz="1600"/>
            </a:lvl7pPr>
            <a:lvl8pPr marL="3199785" indent="0" algn="ctr">
              <a:buNone/>
              <a:defRPr sz="1600"/>
            </a:lvl8pPr>
            <a:lvl9pPr marL="3656897"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2C4741-098C-45E7-A8BE-B17F037E955F}" type="datetimeFigureOut">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F42DD5-DA4C-45CC-870C-7E31D56224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721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C4741-098C-45E7-A8BE-B17F037E955F}" type="datetimeFigureOut">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F42DD5-DA4C-45CC-870C-7E31D56224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861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12" indent="0">
              <a:buNone/>
              <a:defRPr sz="2000">
                <a:solidFill>
                  <a:schemeClr val="tx1">
                    <a:tint val="75000"/>
                  </a:schemeClr>
                </a:solidFill>
              </a:defRPr>
            </a:lvl2pPr>
            <a:lvl3pPr marL="914225" indent="0">
              <a:buNone/>
              <a:defRPr sz="1800">
                <a:solidFill>
                  <a:schemeClr val="tx1">
                    <a:tint val="75000"/>
                  </a:schemeClr>
                </a:solidFill>
              </a:defRPr>
            </a:lvl3pPr>
            <a:lvl4pPr marL="1371337" indent="0">
              <a:buNone/>
              <a:defRPr sz="1600">
                <a:solidFill>
                  <a:schemeClr val="tx1">
                    <a:tint val="75000"/>
                  </a:schemeClr>
                </a:solidFill>
              </a:defRPr>
            </a:lvl4pPr>
            <a:lvl5pPr marL="1828449" indent="0">
              <a:buNone/>
              <a:defRPr sz="1600">
                <a:solidFill>
                  <a:schemeClr val="tx1">
                    <a:tint val="75000"/>
                  </a:schemeClr>
                </a:solidFill>
              </a:defRPr>
            </a:lvl5pPr>
            <a:lvl6pPr marL="2285561" indent="0">
              <a:buNone/>
              <a:defRPr sz="1600">
                <a:solidFill>
                  <a:schemeClr val="tx1">
                    <a:tint val="75000"/>
                  </a:schemeClr>
                </a:solidFill>
              </a:defRPr>
            </a:lvl6pPr>
            <a:lvl7pPr marL="2742674" indent="0">
              <a:buNone/>
              <a:defRPr sz="1600">
                <a:solidFill>
                  <a:schemeClr val="tx1">
                    <a:tint val="75000"/>
                  </a:schemeClr>
                </a:solidFill>
              </a:defRPr>
            </a:lvl7pPr>
            <a:lvl8pPr marL="3199785" indent="0">
              <a:buNone/>
              <a:defRPr sz="1600">
                <a:solidFill>
                  <a:schemeClr val="tx1">
                    <a:tint val="75000"/>
                  </a:schemeClr>
                </a:solidFill>
              </a:defRPr>
            </a:lvl8pPr>
            <a:lvl9pPr marL="365689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2C4741-098C-45E7-A8BE-B17F037E955F}" type="datetimeFigureOut">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F42DD5-DA4C-45CC-870C-7E31D56224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322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2C4741-098C-45E7-A8BE-B17F037E955F}" type="datetimeFigureOut">
              <a:rPr lang="en-US" smtClean="0">
                <a:solidFill>
                  <a:prstClr val="black">
                    <a:tint val="75000"/>
                  </a:prstClr>
                </a:solidFill>
              </a:rPr>
              <a:pPr/>
              <a:t>5/13/2015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F42DD5-DA4C-45CC-870C-7E31D56224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9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olor Non-bulleted tex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2"/>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269239" y="1411760"/>
            <a:ext cx="11653523" cy="17045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13430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12" indent="0">
              <a:buNone/>
              <a:defRPr sz="2000" b="1"/>
            </a:lvl2pPr>
            <a:lvl3pPr marL="914225" indent="0">
              <a:buNone/>
              <a:defRPr sz="1800" b="1"/>
            </a:lvl3pPr>
            <a:lvl4pPr marL="1371337" indent="0">
              <a:buNone/>
              <a:defRPr sz="1600" b="1"/>
            </a:lvl4pPr>
            <a:lvl5pPr marL="1828449" indent="0">
              <a:buNone/>
              <a:defRPr sz="1600" b="1"/>
            </a:lvl5pPr>
            <a:lvl6pPr marL="2285561" indent="0">
              <a:buNone/>
              <a:defRPr sz="1600" b="1"/>
            </a:lvl6pPr>
            <a:lvl7pPr marL="2742674" indent="0">
              <a:buNone/>
              <a:defRPr sz="1600" b="1"/>
            </a:lvl7pPr>
            <a:lvl8pPr marL="3199785" indent="0">
              <a:buNone/>
              <a:defRPr sz="1600" b="1"/>
            </a:lvl8pPr>
            <a:lvl9pPr marL="365689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12" indent="0">
              <a:buNone/>
              <a:defRPr sz="2000" b="1"/>
            </a:lvl2pPr>
            <a:lvl3pPr marL="914225" indent="0">
              <a:buNone/>
              <a:defRPr sz="1800" b="1"/>
            </a:lvl3pPr>
            <a:lvl4pPr marL="1371337" indent="0">
              <a:buNone/>
              <a:defRPr sz="1600" b="1"/>
            </a:lvl4pPr>
            <a:lvl5pPr marL="1828449" indent="0">
              <a:buNone/>
              <a:defRPr sz="1600" b="1"/>
            </a:lvl5pPr>
            <a:lvl6pPr marL="2285561" indent="0">
              <a:buNone/>
              <a:defRPr sz="1600" b="1"/>
            </a:lvl6pPr>
            <a:lvl7pPr marL="2742674" indent="0">
              <a:buNone/>
              <a:defRPr sz="1600" b="1"/>
            </a:lvl7pPr>
            <a:lvl8pPr marL="3199785" indent="0">
              <a:buNone/>
              <a:defRPr sz="1600" b="1"/>
            </a:lvl8pPr>
            <a:lvl9pPr marL="365689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2C4741-098C-45E7-A8BE-B17F037E955F}" type="datetimeFigureOut">
              <a:rPr lang="en-US" smtClean="0">
                <a:solidFill>
                  <a:prstClr val="black">
                    <a:tint val="75000"/>
                  </a:prstClr>
                </a:solidFill>
              </a:rPr>
              <a:pPr/>
              <a:t>5/13/2015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F42DD5-DA4C-45CC-870C-7E31D56224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003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2C4741-098C-45E7-A8BE-B17F037E955F}" type="datetimeFigureOut">
              <a:rPr lang="en-US" smtClean="0">
                <a:solidFill>
                  <a:prstClr val="black">
                    <a:tint val="75000"/>
                  </a:prstClr>
                </a:solidFill>
              </a:rPr>
              <a:pPr/>
              <a:t>5/13/2015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F42DD5-DA4C-45CC-870C-7E31D56224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810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C4741-098C-45E7-A8BE-B17F037E955F}" type="datetimeFigureOut">
              <a:rPr lang="en-US" smtClean="0">
                <a:solidFill>
                  <a:prstClr val="black">
                    <a:tint val="75000"/>
                  </a:prstClr>
                </a:solidFill>
              </a:rPr>
              <a:pPr/>
              <a:t>5/13/2015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F42DD5-DA4C-45CC-870C-7E31D56224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964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9"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12" indent="0">
              <a:buNone/>
              <a:defRPr sz="1400"/>
            </a:lvl2pPr>
            <a:lvl3pPr marL="914225" indent="0">
              <a:buNone/>
              <a:defRPr sz="1200"/>
            </a:lvl3pPr>
            <a:lvl4pPr marL="1371337" indent="0">
              <a:buNone/>
              <a:defRPr sz="1000"/>
            </a:lvl4pPr>
            <a:lvl5pPr marL="1828449" indent="0">
              <a:buNone/>
              <a:defRPr sz="1000"/>
            </a:lvl5pPr>
            <a:lvl6pPr marL="2285561" indent="0">
              <a:buNone/>
              <a:defRPr sz="1000"/>
            </a:lvl6pPr>
            <a:lvl7pPr marL="2742674" indent="0">
              <a:buNone/>
              <a:defRPr sz="1000"/>
            </a:lvl7pPr>
            <a:lvl8pPr marL="3199785" indent="0">
              <a:buNone/>
              <a:defRPr sz="1000"/>
            </a:lvl8pPr>
            <a:lvl9pPr marL="365689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2C4741-098C-45E7-A8BE-B17F037E955F}" type="datetimeFigureOut">
              <a:rPr lang="en-US" smtClean="0">
                <a:solidFill>
                  <a:prstClr val="black">
                    <a:tint val="75000"/>
                  </a:prstClr>
                </a:solidFill>
              </a:rPr>
              <a:pPr/>
              <a:t>5/13/2015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F42DD5-DA4C-45CC-870C-7E31D56224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063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9" y="987426"/>
            <a:ext cx="6172200" cy="4873625"/>
          </a:xfrm>
        </p:spPr>
        <p:txBody>
          <a:bodyPr/>
          <a:lstStyle>
            <a:lvl1pPr marL="0" indent="0">
              <a:buNone/>
              <a:defRPr sz="3200"/>
            </a:lvl1pPr>
            <a:lvl2pPr marL="457112" indent="0">
              <a:buNone/>
              <a:defRPr sz="2800"/>
            </a:lvl2pPr>
            <a:lvl3pPr marL="914225" indent="0">
              <a:buNone/>
              <a:defRPr sz="2400"/>
            </a:lvl3pPr>
            <a:lvl4pPr marL="1371337" indent="0">
              <a:buNone/>
              <a:defRPr sz="2000"/>
            </a:lvl4pPr>
            <a:lvl5pPr marL="1828449" indent="0">
              <a:buNone/>
              <a:defRPr sz="2000"/>
            </a:lvl5pPr>
            <a:lvl6pPr marL="2285561" indent="0">
              <a:buNone/>
              <a:defRPr sz="2000"/>
            </a:lvl6pPr>
            <a:lvl7pPr marL="2742674" indent="0">
              <a:buNone/>
              <a:defRPr sz="2000"/>
            </a:lvl7pPr>
            <a:lvl8pPr marL="3199785" indent="0">
              <a:buNone/>
              <a:defRPr sz="2000"/>
            </a:lvl8pPr>
            <a:lvl9pPr marL="3656897"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12" indent="0">
              <a:buNone/>
              <a:defRPr sz="1400"/>
            </a:lvl2pPr>
            <a:lvl3pPr marL="914225" indent="0">
              <a:buNone/>
              <a:defRPr sz="1200"/>
            </a:lvl3pPr>
            <a:lvl4pPr marL="1371337" indent="0">
              <a:buNone/>
              <a:defRPr sz="1000"/>
            </a:lvl4pPr>
            <a:lvl5pPr marL="1828449" indent="0">
              <a:buNone/>
              <a:defRPr sz="1000"/>
            </a:lvl5pPr>
            <a:lvl6pPr marL="2285561" indent="0">
              <a:buNone/>
              <a:defRPr sz="1000"/>
            </a:lvl6pPr>
            <a:lvl7pPr marL="2742674" indent="0">
              <a:buNone/>
              <a:defRPr sz="1000"/>
            </a:lvl7pPr>
            <a:lvl8pPr marL="3199785" indent="0">
              <a:buNone/>
              <a:defRPr sz="1000"/>
            </a:lvl8pPr>
            <a:lvl9pPr marL="365689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2C4741-098C-45E7-A8BE-B17F037E955F}" type="datetimeFigureOut">
              <a:rPr lang="en-US" smtClean="0">
                <a:solidFill>
                  <a:prstClr val="black">
                    <a:tint val="75000"/>
                  </a:prstClr>
                </a:solidFill>
              </a:rPr>
              <a:pPr/>
              <a:t>5/13/2015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F42DD5-DA4C-45CC-870C-7E31D56224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35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C4741-098C-45E7-A8BE-B17F037E955F}" type="datetimeFigureOut">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F42DD5-DA4C-45CC-870C-7E31D56224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2354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C4741-098C-45E7-A8BE-B17F037E955F}" type="datetimeFigureOut">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F42DD5-DA4C-45CC-870C-7E31D56224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466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40" y="1189178"/>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399322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a:xfrm>
            <a:off x="150868" y="6581262"/>
            <a:ext cx="3861807" cy="184666"/>
          </a:xfrm>
          <a:prstGeom prst="rect">
            <a:avLst/>
          </a:prstGeom>
        </p:spPr>
        <p:txBody>
          <a:bodyPr/>
          <a:lstStyle/>
          <a:p>
            <a:r>
              <a:rPr lang="en-US" smtClean="0">
                <a:solidFill>
                  <a:srgbClr val="292929"/>
                </a:solidFill>
              </a:rPr>
              <a:t>Microsoft Confidential</a:t>
            </a:r>
            <a:endParaRPr lang="en-US" dirty="0">
              <a:solidFill>
                <a:srgbClr val="292929"/>
              </a:solidFill>
            </a:endParaRPr>
          </a:p>
        </p:txBody>
      </p:sp>
    </p:spTree>
    <p:extLst>
      <p:ext uri="{BB962C8B-B14F-4D97-AF65-F5344CB8AC3E}">
        <p14:creationId xmlns:p14="http://schemas.microsoft.com/office/powerpoint/2010/main" val="17308502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or Non-bullete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1"/>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
        <p:nvSpPr>
          <p:cNvPr id="6" name="Text Placeholder 5"/>
          <p:cNvSpPr>
            <a:spLocks noGrp="1"/>
          </p:cNvSpPr>
          <p:nvPr>
            <p:ph type="body" sz="quarter" idx="12"/>
          </p:nvPr>
        </p:nvSpPr>
        <p:spPr>
          <a:xfrm>
            <a:off x="269240" y="1411760"/>
            <a:ext cx="11653523" cy="1704996"/>
          </a:xfrm>
        </p:spPr>
        <p:txBody>
          <a:bodyPr/>
          <a:lstStyle>
            <a:lvl1pPr>
              <a:spcBef>
                <a:spcPts val="1175"/>
              </a:spcBef>
              <a:defRPr b="0">
                <a:gradFill>
                  <a:gsLst>
                    <a:gs pos="1250">
                      <a:schemeClr val="accent2"/>
                    </a:gs>
                    <a:gs pos="100000">
                      <a:schemeClr val="accent2"/>
                    </a:gs>
                  </a:gsLst>
                  <a:lin ang="5400000" scaled="0"/>
                </a:gradFill>
              </a:defRPr>
            </a:lvl1pPr>
            <a:lvl2pPr>
              <a:defRPr sz="1961"/>
            </a:lvl2pPr>
            <a:lvl3pPr>
              <a:defRPr sz="1765"/>
            </a:lvl3pPr>
            <a:lvl4pPr>
              <a:defRPr sz="1567"/>
            </a:lvl4pPr>
            <a:lvl5pPr>
              <a:defRPr sz="15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841258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or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411760"/>
            <a:ext cx="11653523" cy="1704569"/>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331444" indent="-164943">
              <a:buFont typeface="Arial" pitchFamily="34" charset="0"/>
              <a:buChar char="•"/>
              <a:tabLst>
                <a:tab pos="331444" algn="l"/>
              </a:tabLst>
              <a:defRPr/>
            </a:lvl3pPr>
            <a:lvl4pPr marL="508837" indent="-177393">
              <a:buFont typeface="Arial" pitchFamily="34" charset="0"/>
              <a:buChar char="•"/>
              <a:defRPr/>
            </a:lvl4pPr>
            <a:lvl5pPr marL="619317" indent="-110482">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1"/>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2"/>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3917331072"/>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or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40" y="1411760"/>
            <a:ext cx="11653523" cy="1704996"/>
          </a:xfrm>
        </p:spPr>
        <p:txBody>
          <a:bodyPr/>
          <a:lstStyle>
            <a:lvl1pPr marL="0" indent="0">
              <a:buNone/>
              <a:defRPr lang="en-US" sz="3920" b="0" kern="1200" spc="0" baseline="0" dirty="0" smtClean="0">
                <a:gradFill>
                  <a:gsLst>
                    <a:gs pos="1250">
                      <a:schemeClr val="accent2"/>
                    </a:gs>
                    <a:gs pos="100000">
                      <a:schemeClr val="accent2"/>
                    </a:gs>
                  </a:gsLst>
                  <a:lin ang="5400000" scaled="0"/>
                </a:gradFill>
                <a:latin typeface="+mj-lt"/>
                <a:ea typeface="+mn-ea"/>
                <a:cs typeface="+mn-cs"/>
              </a:defRPr>
            </a:lvl1pPr>
            <a:lvl2pPr marL="0" indent="0">
              <a:buFontTx/>
              <a:buNone/>
              <a:defRPr sz="1961"/>
            </a:lvl2pPr>
            <a:lvl3pPr marL="331381" indent="-164911">
              <a:buFont typeface="Arial" pitchFamily="34" charset="0"/>
              <a:buChar char="•"/>
              <a:tabLst>
                <a:tab pos="331381" algn="l"/>
              </a:tabLst>
              <a:defRPr/>
            </a:lvl3pPr>
            <a:lvl4pPr marL="508739" indent="-177359">
              <a:buFont typeface="Arial" pitchFamily="34" charset="0"/>
              <a:buChar char="•"/>
              <a:defRPr/>
            </a:lvl4pPr>
            <a:lvl5pPr marL="619198" indent="-110461">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1"/>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2"/>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376215615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color Non-bulleted tex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2"/>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269240" y="1411761"/>
            <a:ext cx="11653523" cy="17045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930909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color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40" y="1411761"/>
            <a:ext cx="11653523" cy="1704569"/>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331381" indent="-164911">
              <a:buFont typeface="Arial" pitchFamily="34" charset="0"/>
              <a:buChar char="•"/>
              <a:tabLst>
                <a:tab pos="331381" algn="l"/>
              </a:tabLst>
              <a:defRPr/>
            </a:lvl3pPr>
            <a:lvl4pPr marL="508739" indent="-177359">
              <a:buFont typeface="Arial" pitchFamily="34" charset="0"/>
              <a:buChar char="•"/>
              <a:defRPr/>
            </a:lvl4pPr>
            <a:lvl5pPr marL="619198" indent="-110461">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1"/>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2"/>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323704355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TWO 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3" y="2084645"/>
            <a:ext cx="5378548" cy="2317572"/>
          </a:xfrm>
        </p:spPr>
        <p:txBody>
          <a:bodyPr wrap="square">
            <a:spAutoFit/>
          </a:bodyPr>
          <a:lstStyle>
            <a:lvl1pPr marL="0" indent="0">
              <a:spcBef>
                <a:spcPts val="1200"/>
              </a:spcBef>
              <a:buClr>
                <a:schemeClr val="tx1"/>
              </a:buClr>
              <a:buFont typeface="Wingdings" pitchFamily="2" charset="2"/>
              <a:buNone/>
              <a:defRPr lang="en-US" sz="3920" b="0" kern="1200" spc="0" baseline="0" dirty="0" smtClean="0">
                <a:gradFill>
                  <a:gsLst>
                    <a:gs pos="1250">
                      <a:schemeClr val="accent2"/>
                    </a:gs>
                    <a:gs pos="100000">
                      <a:schemeClr val="accent2"/>
                    </a:gs>
                  </a:gsLst>
                  <a:lin ang="5400000" scaled="0"/>
                </a:gradFill>
                <a:latin typeface="+mj-lt"/>
                <a:ea typeface="+mn-ea"/>
                <a:cs typeface="+mn-cs"/>
              </a:defRPr>
            </a:lvl1pPr>
            <a:lvl2pPr marL="0" indent="0">
              <a:buNone/>
              <a:defRPr sz="1961"/>
            </a:lvl2pPr>
            <a:lvl3pPr marL="227142" indent="0">
              <a:buNone/>
              <a:tabLst/>
              <a:defRPr sz="1961"/>
            </a:lvl3pPr>
            <a:lvl4pPr marL="451174" indent="0">
              <a:buNone/>
              <a:defRPr/>
            </a:lvl4pPr>
            <a:lvl5pPr marL="67209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2084645"/>
            <a:ext cx="5378548" cy="2317572"/>
          </a:xfrm>
        </p:spPr>
        <p:txBody>
          <a:bodyPr wrap="square">
            <a:spAutoFit/>
          </a:bodyPr>
          <a:lstStyle>
            <a:lvl1pPr marL="0" indent="0">
              <a:spcBef>
                <a:spcPts val="1200"/>
              </a:spcBef>
              <a:buClr>
                <a:schemeClr val="tx1"/>
              </a:buClr>
              <a:buFont typeface="Wingdings" pitchFamily="2" charset="2"/>
              <a:buNone/>
              <a:defRPr lang="en-US" sz="3920" b="0" kern="1200" spc="0" baseline="0" dirty="0" smtClean="0">
                <a:gradFill>
                  <a:gsLst>
                    <a:gs pos="1250">
                      <a:schemeClr val="accent2"/>
                    </a:gs>
                    <a:gs pos="100000">
                      <a:schemeClr val="accent2"/>
                    </a:gs>
                  </a:gsLst>
                  <a:lin ang="5400000" scaled="0"/>
                </a:gradFill>
                <a:latin typeface="+mj-lt"/>
                <a:ea typeface="+mn-ea"/>
                <a:cs typeface="+mn-cs"/>
              </a:defRPr>
            </a:lvl1pPr>
            <a:lvl2pPr marL="0" indent="0">
              <a:buNone/>
              <a:defRPr sz="1961"/>
            </a:lvl2pPr>
            <a:lvl3pPr marL="227142" indent="0">
              <a:buNone/>
              <a:tabLst/>
              <a:defRPr sz="1961"/>
            </a:lvl3pPr>
            <a:lvl4pPr marL="451174" indent="0">
              <a:buNone/>
              <a:defRPr/>
            </a:lvl4pPr>
            <a:lvl5pPr marL="67209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2"/>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6" name="Slide Number Placeholder 5"/>
          <p:cNvSpPr>
            <a:spLocks noGrp="1"/>
          </p:cNvSpPr>
          <p:nvPr>
            <p:ph type="sldNum" sz="quarter" idx="13"/>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36144975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3" y="2084173"/>
            <a:ext cx="5378548" cy="2317572"/>
          </a:xfrm>
        </p:spPr>
        <p:txBody>
          <a:bodyPr wrap="square">
            <a:spAutoFit/>
          </a:bodyPr>
          <a:lstStyle>
            <a:lvl1pPr marL="0" indent="0">
              <a:spcBef>
                <a:spcPts val="1200"/>
              </a:spcBef>
              <a:buClr>
                <a:schemeClr val="tx1"/>
              </a:buClr>
              <a:buFont typeface="Wingdings" pitchFamily="2" charset="2"/>
              <a:buNone/>
              <a:defRPr sz="3920"/>
            </a:lvl1pPr>
            <a:lvl2pPr marL="0" indent="0">
              <a:buNone/>
              <a:defRPr sz="1961"/>
            </a:lvl2pPr>
            <a:lvl3pPr marL="227142" indent="0">
              <a:buNone/>
              <a:tabLst/>
              <a:defRPr sz="1961"/>
            </a:lvl3pPr>
            <a:lvl4pPr marL="451174" indent="0">
              <a:buNone/>
              <a:defRPr/>
            </a:lvl4pPr>
            <a:lvl5pPr marL="67209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2084173"/>
            <a:ext cx="5378548" cy="2317572"/>
          </a:xfrm>
        </p:spPr>
        <p:txBody>
          <a:bodyPr wrap="square">
            <a:spAutoFit/>
          </a:bodyPr>
          <a:lstStyle>
            <a:lvl1pPr marL="0" indent="0">
              <a:spcBef>
                <a:spcPts val="1200"/>
              </a:spcBef>
              <a:buClr>
                <a:schemeClr val="tx1"/>
              </a:buClr>
              <a:buFont typeface="Wingdings" pitchFamily="2" charset="2"/>
              <a:buNone/>
              <a:defRPr sz="3920"/>
            </a:lvl1pPr>
            <a:lvl2pPr marL="0" indent="0">
              <a:buNone/>
              <a:defRPr sz="1961"/>
            </a:lvl2pPr>
            <a:lvl3pPr marL="227142" indent="0">
              <a:buNone/>
              <a:tabLst/>
              <a:defRPr sz="1961"/>
            </a:lvl3pPr>
            <a:lvl4pPr marL="451174" indent="0">
              <a:buNone/>
              <a:defRPr/>
            </a:lvl4pPr>
            <a:lvl5pPr marL="67209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2"/>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6" name="Slide Number Placeholder 5"/>
          <p:cNvSpPr>
            <a:spLocks noGrp="1"/>
          </p:cNvSpPr>
          <p:nvPr>
            <p:ph type="sldNum" sz="quarter" idx="13"/>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372477998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269239" y="6430127"/>
            <a:ext cx="3859607" cy="364224"/>
          </a:xfrm>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1"/>
          </p:nvPr>
        </p:nvSpPr>
        <p:spPr>
          <a:xfrm>
            <a:off x="9077859" y="6430127"/>
            <a:ext cx="2844904" cy="364224"/>
          </a:xfrm>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77140966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3" name="Slide Number Placeholder 2"/>
          <p:cNvSpPr>
            <a:spLocks noGrp="1"/>
          </p:cNvSpPr>
          <p:nvPr>
            <p:ph type="sldNum" sz="quarter" idx="11"/>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61679640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ight Slide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1"/>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
        <p:nvSpPr>
          <p:cNvPr id="6" name="Text Placeholder 5"/>
          <p:cNvSpPr>
            <a:spLocks noGrp="1"/>
          </p:cNvSpPr>
          <p:nvPr>
            <p:ph type="body" sz="quarter" idx="12"/>
          </p:nvPr>
        </p:nvSpPr>
        <p:spPr>
          <a:xfrm>
            <a:off x="5647788" y="2076390"/>
            <a:ext cx="6274974" cy="2247603"/>
          </a:xfrm>
        </p:spPr>
        <p:txBody>
          <a:bodyPr/>
          <a:lstStyle>
            <a:lvl1pPr>
              <a:spcBef>
                <a:spcPts val="1175"/>
              </a:spcBef>
              <a:defRPr b="0">
                <a:gradFill>
                  <a:gsLst>
                    <a:gs pos="1250">
                      <a:schemeClr val="accent2"/>
                    </a:gs>
                    <a:gs pos="100000">
                      <a:schemeClr val="accent2"/>
                    </a:gs>
                  </a:gsLst>
                  <a:lin ang="5400000" scaled="0"/>
                </a:gradFill>
              </a:defRPr>
            </a:lvl1pPr>
            <a:lvl2pPr>
              <a:defRPr sz="1961"/>
            </a:lvl2pPr>
            <a:lvl3pPr>
              <a:defRPr sz="1765"/>
            </a:lvl3pPr>
            <a:lvl4pPr>
              <a:defRPr sz="1567"/>
            </a:lvl4pPr>
            <a:lvl5pPr>
              <a:defRPr sz="15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5648860" y="289512"/>
            <a:ext cx="6276222" cy="146642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82011125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SECTION | DEMO BLUE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8337065" y="4773828"/>
            <a:ext cx="3854937" cy="2084172"/>
          </a:xfrm>
          <a:prstGeom prst="rect">
            <a:avLst/>
          </a:prstGeom>
          <a:solidFill>
            <a:schemeClr val="accent4">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2" y="4773828"/>
            <a:ext cx="8337062" cy="2084172"/>
          </a:xfrm>
          <a:prstGeom prst="rect">
            <a:avLst/>
          </a:prstGeom>
          <a:solidFill>
            <a:schemeClr val="accent3">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7" y="4773829"/>
            <a:ext cx="8217226" cy="917862"/>
          </a:xfrm>
          <a:noFill/>
        </p:spPr>
        <p:txBody>
          <a:bodyPr lIns="146289" tIns="91431" rIns="146289" bIns="91431" anchor="t" anchorCtr="0"/>
          <a:lstStyle>
            <a:lvl1pPr>
              <a:defRPr sz="5293" spc="-98"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8337065" y="4773831"/>
            <a:ext cx="3854936"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smtClean="0"/>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9905806" y="6246344"/>
            <a:ext cx="2036322" cy="282695"/>
          </a:xfrm>
          <a:prstGeom prst="rect">
            <a:avLst/>
          </a:prstGeom>
        </p:spPr>
      </p:pic>
    </p:spTree>
    <p:extLst>
      <p:ext uri="{BB962C8B-B14F-4D97-AF65-F5344CB8AC3E}">
        <p14:creationId xmlns:p14="http://schemas.microsoft.com/office/powerpoint/2010/main" val="10411612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SECTION | DEMO BLUE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8337065" y="4773828"/>
            <a:ext cx="3854937" cy="2084172"/>
          </a:xfrm>
          <a:prstGeom prst="rect">
            <a:avLst/>
          </a:prstGeom>
          <a:solidFill>
            <a:schemeClr val="accent4">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2" y="4773828"/>
            <a:ext cx="8337062" cy="2084172"/>
          </a:xfrm>
          <a:prstGeom prst="rect">
            <a:avLst/>
          </a:prstGeom>
          <a:solidFill>
            <a:schemeClr val="accent3">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6" y="4773829"/>
            <a:ext cx="8217227" cy="917862"/>
          </a:xfrm>
          <a:noFill/>
        </p:spPr>
        <p:txBody>
          <a:bodyPr lIns="146289" tIns="91431" rIns="146289" bIns="91431" anchor="t" anchorCtr="0"/>
          <a:lstStyle>
            <a:lvl1pPr>
              <a:defRPr sz="5293" spc="-98"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8337065" y="4773831"/>
            <a:ext cx="3854936"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9905806" y="6246344"/>
            <a:ext cx="2036322" cy="282695"/>
          </a:xfrm>
          <a:prstGeom prst="rect">
            <a:avLst/>
          </a:prstGeom>
        </p:spPr>
      </p:pic>
    </p:spTree>
    <p:extLst>
      <p:ext uri="{BB962C8B-B14F-4D97-AF65-F5344CB8AC3E}">
        <p14:creationId xmlns:p14="http://schemas.microsoft.com/office/powerpoint/2010/main" val="13322568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WO 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2084644"/>
            <a:ext cx="5378548" cy="2317572"/>
          </a:xfrm>
        </p:spPr>
        <p:txBody>
          <a:bodyPr wrap="square">
            <a:spAutoFit/>
          </a:bodyPr>
          <a:lstStyle>
            <a:lvl1pPr marL="0" indent="0">
              <a:spcBef>
                <a:spcPts val="1200"/>
              </a:spcBef>
              <a:buClr>
                <a:schemeClr val="tx1"/>
              </a:buClr>
              <a:buFont typeface="Wingdings" pitchFamily="2" charset="2"/>
              <a:buNone/>
              <a:defRPr lang="en-US" sz="3921" b="0" kern="1200" spc="0" baseline="0" dirty="0" smtClean="0">
                <a:gradFill>
                  <a:gsLst>
                    <a:gs pos="1250">
                      <a:schemeClr val="accent2"/>
                    </a:gs>
                    <a:gs pos="100000">
                      <a:schemeClr val="accent2"/>
                    </a:gs>
                  </a:gsLst>
                  <a:lin ang="5400000" scaled="0"/>
                </a:gradFill>
                <a:latin typeface="+mj-lt"/>
                <a:ea typeface="+mn-ea"/>
                <a:cs typeface="+mn-cs"/>
              </a:defRPr>
            </a:lvl1pPr>
            <a:lvl2pPr marL="0" indent="0">
              <a:buNone/>
              <a:defRPr sz="1961"/>
            </a:lvl2pPr>
            <a:lvl3pPr marL="227186" indent="0">
              <a:buNone/>
              <a:tabLst/>
              <a:defRPr sz="1961"/>
            </a:lvl3pPr>
            <a:lvl4pPr marL="451261" indent="0">
              <a:buNone/>
              <a:defRPr/>
            </a:lvl4pPr>
            <a:lvl5pPr marL="672224"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2084644"/>
            <a:ext cx="5378548" cy="2317572"/>
          </a:xfrm>
        </p:spPr>
        <p:txBody>
          <a:bodyPr wrap="square">
            <a:spAutoFit/>
          </a:bodyPr>
          <a:lstStyle>
            <a:lvl1pPr marL="0" indent="0">
              <a:spcBef>
                <a:spcPts val="1200"/>
              </a:spcBef>
              <a:buClr>
                <a:schemeClr val="tx1"/>
              </a:buClr>
              <a:buFont typeface="Wingdings" pitchFamily="2" charset="2"/>
              <a:buNone/>
              <a:defRPr lang="en-US" sz="3921" b="0" kern="1200" spc="0" baseline="0" dirty="0" smtClean="0">
                <a:gradFill>
                  <a:gsLst>
                    <a:gs pos="1250">
                      <a:schemeClr val="accent2"/>
                    </a:gs>
                    <a:gs pos="100000">
                      <a:schemeClr val="accent2"/>
                    </a:gs>
                  </a:gsLst>
                  <a:lin ang="5400000" scaled="0"/>
                </a:gradFill>
                <a:latin typeface="+mj-lt"/>
                <a:ea typeface="+mn-ea"/>
                <a:cs typeface="+mn-cs"/>
              </a:defRPr>
            </a:lvl1pPr>
            <a:lvl2pPr marL="0" indent="0">
              <a:buNone/>
              <a:defRPr sz="1961"/>
            </a:lvl2pPr>
            <a:lvl3pPr marL="227186" indent="0">
              <a:buNone/>
              <a:tabLst/>
              <a:defRPr sz="1961"/>
            </a:lvl3pPr>
            <a:lvl4pPr marL="451261" indent="0">
              <a:buNone/>
              <a:defRPr/>
            </a:lvl4pPr>
            <a:lvl5pPr marL="672224"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2"/>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6" name="Slide Number Placeholder 5"/>
          <p:cNvSpPr>
            <a:spLocks noGrp="1"/>
          </p:cNvSpPr>
          <p:nvPr>
            <p:ph type="sldNum" sz="quarter" idx="13"/>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137808950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SECTION | DEMO BLUE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8337065" y="4773828"/>
            <a:ext cx="3854937" cy="2084172"/>
          </a:xfrm>
          <a:prstGeom prst="rect">
            <a:avLst/>
          </a:prstGeom>
          <a:solidFill>
            <a:schemeClr val="accent4">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2" y="4773828"/>
            <a:ext cx="8337062" cy="2084172"/>
          </a:xfrm>
          <a:prstGeom prst="rect">
            <a:avLst/>
          </a:prstGeom>
          <a:solidFill>
            <a:schemeClr val="accent3">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6" y="4773829"/>
            <a:ext cx="8217227" cy="917862"/>
          </a:xfrm>
          <a:noFill/>
        </p:spPr>
        <p:txBody>
          <a:bodyPr lIns="146289" tIns="91431" rIns="146289" bIns="91431" anchor="t" anchorCtr="0"/>
          <a:lstStyle>
            <a:lvl1pPr>
              <a:defRPr sz="5293" spc="-98"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8337065" y="4773831"/>
            <a:ext cx="3854936"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9905806" y="6246344"/>
            <a:ext cx="2036322" cy="282695"/>
          </a:xfrm>
          <a:prstGeom prst="rect">
            <a:avLst/>
          </a:prstGeom>
        </p:spPr>
      </p:pic>
    </p:spTree>
    <p:extLst>
      <p:ext uri="{BB962C8B-B14F-4D97-AF65-F5344CB8AC3E}">
        <p14:creationId xmlns:p14="http://schemas.microsoft.com/office/powerpoint/2010/main" val="25789622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SECTION | DEMO BLUE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2" y="3877276"/>
            <a:ext cx="3854938" cy="2980724"/>
          </a:xfrm>
          <a:prstGeom prst="rect">
            <a:avLst/>
          </a:prstGeom>
          <a:solidFill>
            <a:schemeClr val="accent4">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3" y="3"/>
            <a:ext cx="3854937" cy="3877275"/>
          </a:xfrm>
          <a:prstGeom prst="rect">
            <a:avLst/>
          </a:prstGeom>
          <a:solidFill>
            <a:schemeClr val="accent3">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4" y="300934"/>
            <a:ext cx="3735101" cy="2380941"/>
          </a:xfrm>
          <a:noFill/>
        </p:spPr>
        <p:txBody>
          <a:bodyPr lIns="146289" tIns="91431" rIns="146289" bIns="91431" anchor="t" anchorCtr="0"/>
          <a:lstStyle>
            <a:lvl1pPr>
              <a:defRPr sz="5293" spc="-98"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119836" y="3877278"/>
            <a:ext cx="3735104"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269239" y="6246344"/>
            <a:ext cx="2036322" cy="282695"/>
          </a:xfrm>
          <a:prstGeom prst="rect">
            <a:avLst/>
          </a:prstGeom>
        </p:spPr>
      </p:pic>
    </p:spTree>
    <p:extLst>
      <p:ext uri="{BB962C8B-B14F-4D97-AF65-F5344CB8AC3E}">
        <p14:creationId xmlns:p14="http://schemas.microsoft.com/office/powerpoint/2010/main" val="182085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SECTION | DEMO BLUE 6">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2" y="3877277"/>
            <a:ext cx="3854938" cy="2980724"/>
          </a:xfrm>
          <a:prstGeom prst="rect">
            <a:avLst/>
          </a:prstGeom>
          <a:solidFill>
            <a:schemeClr val="accent4">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3" y="3"/>
            <a:ext cx="3854937" cy="3877275"/>
          </a:xfrm>
          <a:prstGeom prst="rect">
            <a:avLst/>
          </a:prstGeom>
          <a:solidFill>
            <a:schemeClr val="accent3">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5" y="300934"/>
            <a:ext cx="3735105" cy="2380941"/>
          </a:xfrm>
          <a:noFill/>
        </p:spPr>
        <p:txBody>
          <a:bodyPr lIns="146289" tIns="91431" rIns="146289" bIns="91431" anchor="t" anchorCtr="0"/>
          <a:lstStyle>
            <a:lvl1pPr>
              <a:defRPr sz="5293" spc="-98"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121142" y="3877278"/>
            <a:ext cx="3738091"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269239" y="6246344"/>
            <a:ext cx="2036322" cy="282695"/>
          </a:xfrm>
          <a:prstGeom prst="rect">
            <a:avLst/>
          </a:prstGeom>
        </p:spPr>
      </p:pic>
    </p:spTree>
    <p:extLst>
      <p:ext uri="{BB962C8B-B14F-4D97-AF65-F5344CB8AC3E}">
        <p14:creationId xmlns:p14="http://schemas.microsoft.com/office/powerpoint/2010/main" val="4054540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SECTION | DEMO BLUE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2" y="4773828"/>
            <a:ext cx="3854938" cy="2084172"/>
          </a:xfrm>
          <a:prstGeom prst="rect">
            <a:avLst/>
          </a:prstGeom>
          <a:solidFill>
            <a:schemeClr val="accent4">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3" y="3"/>
            <a:ext cx="3854937" cy="4773828"/>
          </a:xfrm>
          <a:prstGeom prst="rect">
            <a:avLst/>
          </a:prstGeom>
          <a:solidFill>
            <a:schemeClr val="accent3">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5" y="300934"/>
            <a:ext cx="3735103" cy="2380941"/>
          </a:xfrm>
        </p:spPr>
        <p:txBody>
          <a:bodyPr lIns="146289" tIns="91431" rIns="146289" bIns="91431" anchor="t" anchorCtr="0"/>
          <a:lstStyle>
            <a:lvl1pPr>
              <a:defRPr sz="5293" spc="-98"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121144" y="4773831"/>
            <a:ext cx="3702401"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269239" y="6246344"/>
            <a:ext cx="2036322" cy="282695"/>
          </a:xfrm>
          <a:prstGeom prst="rect">
            <a:avLst/>
          </a:prstGeom>
        </p:spPr>
      </p:pic>
    </p:spTree>
    <p:extLst>
      <p:ext uri="{BB962C8B-B14F-4D97-AF65-F5344CB8AC3E}">
        <p14:creationId xmlns:p14="http://schemas.microsoft.com/office/powerpoint/2010/main" val="21847112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2"/>
            <a:ext cx="11653523" cy="1372104"/>
          </a:xfrm>
          <a:noFill/>
        </p:spPr>
        <p:txBody>
          <a:bodyPr tIns="91431" bIns="91431" anchor="t" anchorCtr="0"/>
          <a:lstStyle>
            <a:lvl1pPr>
              <a:defRPr sz="8626" b="0" spc="-147"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67536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376049"/>
          </a:xfrm>
          <a:noFill/>
        </p:spPr>
        <p:txBody>
          <a:bodyPr vert="horz" wrap="square" lIns="146289" tIns="91431" rIns="146289" bIns="91431" rtlCol="0" anchor="t" anchorCtr="0">
            <a:spAutoFit/>
          </a:bodyPr>
          <a:lstStyle>
            <a:lvl1pPr>
              <a:defRPr lang="en-US" sz="8626" b="0" spc="-147" dirty="0">
                <a:gradFill>
                  <a:gsLst>
                    <a:gs pos="100000">
                      <a:schemeClr val="bg1"/>
                    </a:gs>
                    <a:gs pos="0">
                      <a:schemeClr val="bg1"/>
                    </a:gs>
                  </a:gsLst>
                  <a:lin ang="5400000" scaled="0"/>
                </a:gradFill>
              </a:defRPr>
            </a:lvl1pPr>
          </a:lstStyle>
          <a:p>
            <a:pPr lvl="0"/>
            <a:r>
              <a:rPr lang="en-US" dirty="0" smtClean="0"/>
              <a:t>Section title</a:t>
            </a:r>
            <a:endParaRPr lang="en-US" dirty="0"/>
          </a:p>
        </p:txBody>
      </p:sp>
    </p:spTree>
    <p:extLst>
      <p:ext uri="{BB962C8B-B14F-4D97-AF65-F5344CB8AC3E}">
        <p14:creationId xmlns:p14="http://schemas.microsoft.com/office/powerpoint/2010/main" val="27208484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2"/>
            <a:ext cx="11653523" cy="1372104"/>
          </a:xfrm>
          <a:noFill/>
        </p:spPr>
        <p:txBody>
          <a:bodyPr tIns="91431" bIns="91431" anchor="t" anchorCtr="0"/>
          <a:lstStyle>
            <a:lvl1pPr>
              <a:defRPr sz="8626" b="0" spc="-147" baseline="0">
                <a:gradFill>
                  <a:gsLst>
                    <a:gs pos="100000">
                      <a:schemeClr val="bg1"/>
                    </a:gs>
                    <a:gs pos="0">
                      <a:schemeClr val="bg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8110462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48575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0272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8113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2084173"/>
            <a:ext cx="5378548" cy="2317572"/>
          </a:xfrm>
        </p:spPr>
        <p:txBody>
          <a:bodyPr wrap="square">
            <a:spAutoFit/>
          </a:bodyPr>
          <a:lstStyle>
            <a:lvl1pPr marL="0" indent="0">
              <a:spcBef>
                <a:spcPts val="1200"/>
              </a:spcBef>
              <a:buClr>
                <a:schemeClr val="tx1"/>
              </a:buClr>
              <a:buFont typeface="Wingdings" pitchFamily="2" charset="2"/>
              <a:buNone/>
              <a:defRPr sz="3921"/>
            </a:lvl1pPr>
            <a:lvl2pPr marL="0" indent="0">
              <a:buNone/>
              <a:defRPr sz="1961"/>
            </a:lvl2pPr>
            <a:lvl3pPr marL="227186" indent="0">
              <a:buNone/>
              <a:tabLst/>
              <a:defRPr sz="1961"/>
            </a:lvl3pPr>
            <a:lvl4pPr marL="451261" indent="0">
              <a:buNone/>
              <a:defRPr/>
            </a:lvl4pPr>
            <a:lvl5pPr marL="672224"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2084173"/>
            <a:ext cx="5378548" cy="2317572"/>
          </a:xfrm>
        </p:spPr>
        <p:txBody>
          <a:bodyPr wrap="square">
            <a:spAutoFit/>
          </a:bodyPr>
          <a:lstStyle>
            <a:lvl1pPr marL="0" indent="0">
              <a:spcBef>
                <a:spcPts val="1200"/>
              </a:spcBef>
              <a:buClr>
                <a:schemeClr val="tx1"/>
              </a:buClr>
              <a:buFont typeface="Wingdings" pitchFamily="2" charset="2"/>
              <a:buNone/>
              <a:defRPr sz="3921"/>
            </a:lvl1pPr>
            <a:lvl2pPr marL="0" indent="0">
              <a:buNone/>
              <a:defRPr sz="1961"/>
            </a:lvl2pPr>
            <a:lvl3pPr marL="227186" indent="0">
              <a:buNone/>
              <a:tabLst/>
              <a:defRPr sz="1961"/>
            </a:lvl3pPr>
            <a:lvl4pPr marL="451261" indent="0">
              <a:buNone/>
              <a:defRPr/>
            </a:lvl4pPr>
            <a:lvl5pPr marL="672224"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2"/>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6" name="Slide Number Placeholder 5"/>
          <p:cNvSpPr>
            <a:spLocks noGrp="1"/>
          </p:cNvSpPr>
          <p:nvPr>
            <p:ph type="sldNum" sz="quarter" idx="13"/>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249855557"/>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189176"/>
            <a:ext cx="12192000" cy="566882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1" tIns="45711" rIns="45711" bIns="45711" numCol="1" spcCol="0" rtlCol="0" fromWordArt="0" anchor="ctr" anchorCtr="0" forceAA="0" compatLnSpc="1">
            <a:prstTxWarp prst="textNoShape">
              <a:avLst/>
            </a:prstTxWarp>
            <a:noAutofit/>
          </a:bodyPr>
          <a:lstStyle/>
          <a:p>
            <a:pPr algn="ctr" defTabSz="913838"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7324"/>
            <a:ext cx="11653522" cy="1609608"/>
          </a:xfrm>
        </p:spPr>
        <p:txBody>
          <a:bodyPr/>
          <a:lstStyle>
            <a:lvl1pPr marL="0" indent="0">
              <a:buNone/>
              <a:defRPr sz="3234">
                <a:gradFill>
                  <a:gsLst>
                    <a:gs pos="1250">
                      <a:srgbClr val="000000"/>
                    </a:gs>
                    <a:gs pos="100000">
                      <a:srgbClr val="000000"/>
                    </a:gs>
                  </a:gsLst>
                  <a:lin ang="5400000" scaled="0"/>
                </a:gradFill>
                <a:latin typeface="Segoe UI" pitchFamily="34" charset="0"/>
                <a:cs typeface="Segoe UI" pitchFamily="34" charset="0"/>
              </a:defRPr>
            </a:lvl1pPr>
            <a:lvl2pPr marL="339628" indent="0">
              <a:buNone/>
              <a:defRPr>
                <a:gradFill>
                  <a:gsLst>
                    <a:gs pos="1250">
                      <a:srgbClr val="000000"/>
                    </a:gs>
                    <a:gs pos="100000">
                      <a:srgbClr val="000000"/>
                    </a:gs>
                  </a:gsLst>
                  <a:lin ang="5400000" scaled="0"/>
                </a:gradFill>
                <a:latin typeface="Segoe UI" pitchFamily="34" charset="0"/>
                <a:cs typeface="Segoe UI" pitchFamily="34" charset="0"/>
              </a:defRPr>
            </a:lvl2pPr>
            <a:lvl3pPr marL="572924" indent="0">
              <a:buNone/>
              <a:defRPr>
                <a:gradFill>
                  <a:gsLst>
                    <a:gs pos="1250">
                      <a:srgbClr val="000000"/>
                    </a:gs>
                    <a:gs pos="100000">
                      <a:srgbClr val="000000"/>
                    </a:gs>
                  </a:gsLst>
                  <a:lin ang="5400000" scaled="0"/>
                </a:gradFill>
                <a:latin typeface="Segoe UI" pitchFamily="34" charset="0"/>
                <a:cs typeface="Segoe UI" pitchFamily="34" charset="0"/>
              </a:defRPr>
            </a:lvl3pPr>
            <a:lvl4pPr marL="798286" indent="0">
              <a:buNone/>
              <a:defRPr>
                <a:gradFill>
                  <a:gsLst>
                    <a:gs pos="1250">
                      <a:srgbClr val="000000"/>
                    </a:gs>
                    <a:gs pos="100000">
                      <a:srgbClr val="000000"/>
                    </a:gs>
                  </a:gsLst>
                  <a:lin ang="5400000" scaled="0"/>
                </a:gradFill>
                <a:latin typeface="Segoe UI" pitchFamily="34" charset="0"/>
                <a:cs typeface="Segoe UI" pitchFamily="34" charset="0"/>
              </a:defRPr>
            </a:lvl4pPr>
            <a:lvl5pPr marL="1029993"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8195081"/>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40" y="1189178"/>
            <a:ext cx="11653523" cy="1928304"/>
          </a:xfrm>
          <a:prstGeom prst="rect">
            <a:avLst/>
          </a:prstGeom>
        </p:spPr>
        <p:txBody>
          <a:bodyPr/>
          <a:lstStyle>
            <a:lvl1pPr marL="284708" indent="-284708">
              <a:buClr>
                <a:schemeClr val="tx1"/>
              </a:buClr>
              <a:buSzPct val="90000"/>
              <a:buFont typeface="Arial" pitchFamily="34" charset="0"/>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80" indent="-275372">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785" indent="-284708">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818" indent="-224032">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850" indent="-224032">
              <a:buClr>
                <a:schemeClr val="tx1"/>
              </a:buClr>
              <a:buSzPct val="90000"/>
              <a:buFont typeface="Arial" pitchFamily="34" charset="0"/>
              <a:buChar char="•"/>
              <a:defRPr sz="1765">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6"/>
            <a:ext cx="12192001" cy="619125"/>
          </a:xfrm>
          <a:prstGeom prst="rect">
            <a:avLst/>
          </a:prstGeom>
          <a:solidFill>
            <a:srgbClr val="FFFF99"/>
          </a:solidFill>
        </p:spPr>
        <p:txBody>
          <a:bodyPr wrap="square" lIns="155442" tIns="77721" rIns="155442" bIns="77721"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a:xfrm>
            <a:off x="269241" y="289512"/>
            <a:ext cx="11655840" cy="651821"/>
          </a:xfrm>
        </p:spPr>
        <p:txBody>
          <a:bodyPr/>
          <a:lstStyle>
            <a:lvl1pPr>
              <a:defRPr sz="4704">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390968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S END SLIDE 2013">
    <p:spTree>
      <p:nvGrpSpPr>
        <p:cNvPr id="1" name=""/>
        <p:cNvGrpSpPr/>
        <p:nvPr/>
      </p:nvGrpSpPr>
      <p:grpSpPr>
        <a:xfrm>
          <a:off x="0" y="0"/>
          <a:ext cx="0" cy="0"/>
          <a:chOff x="0" y="0"/>
          <a:chExt cx="0" cy="0"/>
        </a:xfrm>
      </p:grpSpPr>
      <p:sp>
        <p:nvSpPr>
          <p:cNvPr id="5" name="Text Box 3"/>
          <p:cNvSpPr txBox="1">
            <a:spLocks noChangeArrowheads="1"/>
          </p:cNvSpPr>
          <p:nvPr userDrawn="1"/>
        </p:nvSpPr>
        <p:spPr bwMode="blackWhite">
          <a:xfrm>
            <a:off x="267684" y="6171646"/>
            <a:ext cx="10758655" cy="395288"/>
          </a:xfrm>
          <a:prstGeom prst="rect">
            <a:avLst/>
          </a:prstGeom>
          <a:noFill/>
          <a:ln w="12700">
            <a:noFill/>
            <a:miter lim="800000"/>
            <a:headEnd type="none" w="sm" len="sm"/>
            <a:tailEnd type="none" w="sm" len="sm"/>
          </a:ln>
          <a:effectLst/>
        </p:spPr>
        <p:txBody>
          <a:bodyPr vert="horz" wrap="square" lIns="179242" tIns="143393" rIns="179242" bIns="143393" numCol="1" anchor="t" anchorCtr="0" compatLnSpc="1">
            <a:prstTxWarp prst="textNoShape">
              <a:avLst/>
            </a:prstTxWarp>
            <a:spAutoFit/>
          </a:bodyPr>
          <a:lstStyle/>
          <a:p>
            <a:pPr defTabSz="913659" eaLnBrk="0" hangingPunct="0"/>
            <a:r>
              <a:rPr lang="en-US" sz="686" dirty="0">
                <a:gradFill>
                  <a:gsLst>
                    <a:gs pos="0">
                      <a:srgbClr val="292929"/>
                    </a:gs>
                    <a:gs pos="100000">
                      <a:srgbClr val="292929"/>
                    </a:gs>
                  </a:gsLst>
                  <a:lin ang="5400000" scaled="0"/>
                </a:gradFill>
                <a:cs typeface="Segoe UI" pitchFamily="34" charset="0"/>
              </a:rPr>
              <a:t>© 2013 Microsoft Corporation. All rights reserved. </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0202" y="3084859"/>
            <a:ext cx="3223861" cy="688282"/>
          </a:xfrm>
          <a:prstGeom prst="rect">
            <a:avLst/>
          </a:prstGeom>
        </p:spPr>
      </p:pic>
    </p:spTree>
    <p:extLst>
      <p:ext uri="{BB962C8B-B14F-4D97-AF65-F5344CB8AC3E}">
        <p14:creationId xmlns:p14="http://schemas.microsoft.com/office/powerpoint/2010/main" val="1499125637"/>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Title only1">
    <p:spTree>
      <p:nvGrpSpPr>
        <p:cNvPr id="1" name=""/>
        <p:cNvGrpSpPr/>
        <p:nvPr/>
      </p:nvGrpSpPr>
      <p:grpSpPr>
        <a:xfrm>
          <a:off x="0" y="0"/>
          <a:ext cx="0" cy="0"/>
          <a:chOff x="0" y="0"/>
          <a:chExt cx="0" cy="0"/>
        </a:xfrm>
      </p:grpSpPr>
      <p:sp>
        <p:nvSpPr>
          <p:cNvPr id="2" name="Rectangle 1"/>
          <p:cNvSpPr/>
          <p:nvPr userDrawn="1"/>
        </p:nvSpPr>
        <p:spPr bwMode="auto">
          <a:xfrm>
            <a:off x="0" y="1238253"/>
            <a:ext cx="12192000" cy="4810125"/>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397" tIns="45699" rIns="91397" bIns="45699" numCol="1" rtlCol="0" anchor="ctr" anchorCtr="0" compatLnSpc="1">
            <a:prstTxWarp prst="textNoShape">
              <a:avLst/>
            </a:prstTxWarp>
          </a:bodyPr>
          <a:lstStyle/>
          <a:p>
            <a:pPr defTabSz="91357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7833"/>
            <a:fld id="{71F47D9D-8D60-4698-A495-89D102E182A2}" type="slidenum">
              <a:rPr lang="en-US" sz="1000" smtClean="0"/>
              <a:pPr defTabSz="1217833"/>
              <a:t>‹#›</a:t>
            </a:fld>
            <a:endParaRPr lang="en-US" sz="1000" dirty="0"/>
          </a:p>
        </p:txBody>
      </p:sp>
    </p:spTree>
    <p:extLst>
      <p:ext uri="{BB962C8B-B14F-4D97-AF65-F5344CB8AC3E}">
        <p14:creationId xmlns:p14="http://schemas.microsoft.com/office/powerpoint/2010/main" val="3065718821"/>
      </p:ext>
    </p:extLst>
  </p:cSld>
  <p:clrMapOvr>
    <a:masterClrMapping/>
  </p:clrMapOvr>
  <p:transition spd="slow">
    <p:push/>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467756-3438-42ED-9E9F-23C761487CA7}" type="datetimeFigureOut">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34BD79-BDD6-4F47-9230-D73F51C3A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4629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67756-3438-42ED-9E9F-23C761487CA7}" type="datetimeFigureOut">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34BD79-BDD6-4F47-9230-D73F51C3A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4559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467756-3438-42ED-9E9F-23C761487CA7}" type="datetimeFigureOut">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34BD79-BDD6-4F47-9230-D73F51C3A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1179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467756-3438-42ED-9E9F-23C761487CA7}" type="datetimeFigureOut">
              <a:rPr lang="en-US" smtClean="0">
                <a:solidFill>
                  <a:prstClr val="black">
                    <a:tint val="75000"/>
                  </a:prstClr>
                </a:solidFill>
              </a:rPr>
              <a:pPr/>
              <a:t>5/13/2015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34BD79-BDD6-4F47-9230-D73F51C3A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0987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467756-3438-42ED-9E9F-23C761487CA7}" type="datetimeFigureOut">
              <a:rPr lang="en-US" smtClean="0">
                <a:solidFill>
                  <a:prstClr val="black">
                    <a:tint val="75000"/>
                  </a:prstClr>
                </a:solidFill>
              </a:rPr>
              <a:pPr/>
              <a:t>5/13/2015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34BD79-BDD6-4F47-9230-D73F51C3A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8835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467756-3438-42ED-9E9F-23C761487CA7}" type="datetimeFigureOut">
              <a:rPr lang="en-US" smtClean="0">
                <a:solidFill>
                  <a:prstClr val="black">
                    <a:tint val="75000"/>
                  </a:prstClr>
                </a:solidFill>
              </a:rPr>
              <a:pPr/>
              <a:t>5/13/2015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34BD79-BDD6-4F47-9230-D73F51C3A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50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269239" y="6430127"/>
            <a:ext cx="3859607" cy="364224"/>
          </a:xfrm>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1"/>
          </p:nvPr>
        </p:nvSpPr>
        <p:spPr>
          <a:xfrm>
            <a:off x="9077859" y="6430127"/>
            <a:ext cx="2844904" cy="364224"/>
          </a:xfrm>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2920184217"/>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7756-3438-42ED-9E9F-23C761487CA7}" type="datetimeFigureOut">
              <a:rPr lang="en-US" smtClean="0">
                <a:solidFill>
                  <a:prstClr val="black">
                    <a:tint val="75000"/>
                  </a:prstClr>
                </a:solidFill>
              </a:rPr>
              <a:pPr/>
              <a:t>5/13/2015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34BD79-BDD6-4F47-9230-D73F51C3A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9962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467756-3438-42ED-9E9F-23C761487CA7}" type="datetimeFigureOut">
              <a:rPr lang="en-US" smtClean="0">
                <a:solidFill>
                  <a:prstClr val="black">
                    <a:tint val="75000"/>
                  </a:prstClr>
                </a:solidFill>
              </a:rPr>
              <a:pPr/>
              <a:t>5/13/2015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34BD79-BDD6-4F47-9230-D73F51C3A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8294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467756-3438-42ED-9E9F-23C761487CA7}" type="datetimeFigureOut">
              <a:rPr lang="en-US" smtClean="0">
                <a:solidFill>
                  <a:prstClr val="black">
                    <a:tint val="75000"/>
                  </a:prstClr>
                </a:solidFill>
              </a:rPr>
              <a:pPr/>
              <a:t>5/13/2015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34BD79-BDD6-4F47-9230-D73F51C3A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142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67756-3438-42ED-9E9F-23C761487CA7}" type="datetimeFigureOut">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34BD79-BDD6-4F47-9230-D73F51C3A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858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67756-3438-42ED-9E9F-23C761487CA7}" type="datetimeFigureOut">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34BD79-BDD6-4F47-9230-D73F51C3A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34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lor Non-bullete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1"/>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
        <p:nvSpPr>
          <p:cNvPr id="6" name="Text Placeholder 5"/>
          <p:cNvSpPr>
            <a:spLocks noGrp="1"/>
          </p:cNvSpPr>
          <p:nvPr>
            <p:ph type="body" sz="quarter" idx="12"/>
          </p:nvPr>
        </p:nvSpPr>
        <p:spPr>
          <a:xfrm>
            <a:off x="269240" y="1411760"/>
            <a:ext cx="11653523" cy="1704996"/>
          </a:xfrm>
        </p:spPr>
        <p:txBody>
          <a:bodyPr/>
          <a:lstStyle>
            <a:lvl1pPr>
              <a:spcBef>
                <a:spcPts val="1175"/>
              </a:spcBef>
              <a:defRPr b="0">
                <a:gradFill>
                  <a:gsLst>
                    <a:gs pos="1250">
                      <a:schemeClr val="accent2"/>
                    </a:gs>
                    <a:gs pos="100000">
                      <a:schemeClr val="accent2"/>
                    </a:gs>
                  </a:gsLst>
                  <a:lin ang="5400000" scaled="0"/>
                </a:gradFill>
              </a:defRPr>
            </a:lvl1pPr>
            <a:lvl2pPr>
              <a:defRPr sz="1961"/>
            </a:lvl2pPr>
            <a:lvl3pPr>
              <a:defRPr sz="1765"/>
            </a:lvl3pPr>
            <a:lvl4pPr>
              <a:defRPr sz="1567"/>
            </a:lvl4pPr>
            <a:lvl5pPr>
              <a:defRPr sz="15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8048428"/>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lor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40" y="1411760"/>
            <a:ext cx="11653523" cy="1704996"/>
          </a:xfrm>
        </p:spPr>
        <p:txBody>
          <a:bodyPr/>
          <a:lstStyle>
            <a:lvl1pPr marL="0" indent="0">
              <a:buNone/>
              <a:defRPr lang="en-US" sz="3920" b="0" kern="1200" spc="0" baseline="0" dirty="0" smtClean="0">
                <a:gradFill>
                  <a:gsLst>
                    <a:gs pos="1250">
                      <a:schemeClr val="accent2"/>
                    </a:gs>
                    <a:gs pos="100000">
                      <a:schemeClr val="accent2"/>
                    </a:gs>
                  </a:gsLst>
                  <a:lin ang="5400000" scaled="0"/>
                </a:gradFill>
                <a:latin typeface="+mj-lt"/>
                <a:ea typeface="+mn-ea"/>
                <a:cs typeface="+mn-cs"/>
              </a:defRPr>
            </a:lvl1pPr>
            <a:lvl2pPr marL="0" indent="0">
              <a:buFontTx/>
              <a:buNone/>
              <a:defRPr sz="1961"/>
            </a:lvl2pPr>
            <a:lvl3pPr marL="331381" indent="-164911">
              <a:buFont typeface="Arial" pitchFamily="34" charset="0"/>
              <a:buChar char="•"/>
              <a:tabLst>
                <a:tab pos="331381" algn="l"/>
              </a:tabLst>
              <a:defRPr/>
            </a:lvl3pPr>
            <a:lvl4pPr marL="508739" indent="-177359">
              <a:buFont typeface="Arial" pitchFamily="34" charset="0"/>
              <a:buChar char="•"/>
              <a:defRPr/>
            </a:lvl4pPr>
            <a:lvl5pPr marL="619198" indent="-110461">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1"/>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2"/>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1908048633"/>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color Non-bulleted tex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2"/>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269240" y="1411761"/>
            <a:ext cx="11653523" cy="17045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2276734"/>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 color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40" y="1411761"/>
            <a:ext cx="11653523" cy="1704569"/>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331381" indent="-164911">
              <a:buFont typeface="Arial" pitchFamily="34" charset="0"/>
              <a:buChar char="•"/>
              <a:tabLst>
                <a:tab pos="331381" algn="l"/>
              </a:tabLst>
              <a:defRPr/>
            </a:lvl3pPr>
            <a:lvl4pPr marL="508739" indent="-177359">
              <a:buFont typeface="Arial" pitchFamily="34" charset="0"/>
              <a:buChar char="•"/>
              <a:defRPr/>
            </a:lvl4pPr>
            <a:lvl5pPr marL="619198" indent="-110461">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1"/>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2"/>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3542045342"/>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 TWO 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3" y="2084645"/>
            <a:ext cx="5378548" cy="2317572"/>
          </a:xfrm>
        </p:spPr>
        <p:txBody>
          <a:bodyPr wrap="square">
            <a:spAutoFit/>
          </a:bodyPr>
          <a:lstStyle>
            <a:lvl1pPr marL="0" indent="0">
              <a:spcBef>
                <a:spcPts val="1200"/>
              </a:spcBef>
              <a:buClr>
                <a:schemeClr val="tx1"/>
              </a:buClr>
              <a:buFont typeface="Wingdings" pitchFamily="2" charset="2"/>
              <a:buNone/>
              <a:defRPr lang="en-US" sz="3920" b="0" kern="1200" spc="0" baseline="0" dirty="0" smtClean="0">
                <a:gradFill>
                  <a:gsLst>
                    <a:gs pos="1250">
                      <a:schemeClr val="accent2"/>
                    </a:gs>
                    <a:gs pos="100000">
                      <a:schemeClr val="accent2"/>
                    </a:gs>
                  </a:gsLst>
                  <a:lin ang="5400000" scaled="0"/>
                </a:gradFill>
                <a:latin typeface="+mj-lt"/>
                <a:ea typeface="+mn-ea"/>
                <a:cs typeface="+mn-cs"/>
              </a:defRPr>
            </a:lvl1pPr>
            <a:lvl2pPr marL="0" indent="0">
              <a:buNone/>
              <a:defRPr sz="1961"/>
            </a:lvl2pPr>
            <a:lvl3pPr marL="227142" indent="0">
              <a:buNone/>
              <a:tabLst/>
              <a:defRPr sz="1961"/>
            </a:lvl3pPr>
            <a:lvl4pPr marL="451174" indent="0">
              <a:buNone/>
              <a:defRPr/>
            </a:lvl4pPr>
            <a:lvl5pPr marL="67209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2084645"/>
            <a:ext cx="5378548" cy="2317572"/>
          </a:xfrm>
        </p:spPr>
        <p:txBody>
          <a:bodyPr wrap="square">
            <a:spAutoFit/>
          </a:bodyPr>
          <a:lstStyle>
            <a:lvl1pPr marL="0" indent="0">
              <a:spcBef>
                <a:spcPts val="1200"/>
              </a:spcBef>
              <a:buClr>
                <a:schemeClr val="tx1"/>
              </a:buClr>
              <a:buFont typeface="Wingdings" pitchFamily="2" charset="2"/>
              <a:buNone/>
              <a:defRPr lang="en-US" sz="3920" b="0" kern="1200" spc="0" baseline="0" dirty="0" smtClean="0">
                <a:gradFill>
                  <a:gsLst>
                    <a:gs pos="1250">
                      <a:schemeClr val="accent2"/>
                    </a:gs>
                    <a:gs pos="100000">
                      <a:schemeClr val="accent2"/>
                    </a:gs>
                  </a:gsLst>
                  <a:lin ang="5400000" scaled="0"/>
                </a:gradFill>
                <a:latin typeface="+mj-lt"/>
                <a:ea typeface="+mn-ea"/>
                <a:cs typeface="+mn-cs"/>
              </a:defRPr>
            </a:lvl1pPr>
            <a:lvl2pPr marL="0" indent="0">
              <a:buNone/>
              <a:defRPr sz="1961"/>
            </a:lvl2pPr>
            <a:lvl3pPr marL="227142" indent="0">
              <a:buNone/>
              <a:tabLst/>
              <a:defRPr sz="1961"/>
            </a:lvl3pPr>
            <a:lvl4pPr marL="451174" indent="0">
              <a:buNone/>
              <a:defRPr/>
            </a:lvl4pPr>
            <a:lvl5pPr marL="67209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2"/>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6" name="Slide Number Placeholder 5"/>
          <p:cNvSpPr>
            <a:spLocks noGrp="1"/>
          </p:cNvSpPr>
          <p:nvPr>
            <p:ph type="sldNum" sz="quarter" idx="13"/>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111142806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3" name="Slide Number Placeholder 2"/>
          <p:cNvSpPr>
            <a:spLocks noGrp="1"/>
          </p:cNvSpPr>
          <p:nvPr>
            <p:ph type="sldNum" sz="quarter" idx="11"/>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290858109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3" y="2084173"/>
            <a:ext cx="5378548" cy="2317572"/>
          </a:xfrm>
        </p:spPr>
        <p:txBody>
          <a:bodyPr wrap="square">
            <a:spAutoFit/>
          </a:bodyPr>
          <a:lstStyle>
            <a:lvl1pPr marL="0" indent="0">
              <a:spcBef>
                <a:spcPts val="1200"/>
              </a:spcBef>
              <a:buClr>
                <a:schemeClr val="tx1"/>
              </a:buClr>
              <a:buFont typeface="Wingdings" pitchFamily="2" charset="2"/>
              <a:buNone/>
              <a:defRPr sz="3920"/>
            </a:lvl1pPr>
            <a:lvl2pPr marL="0" indent="0">
              <a:buNone/>
              <a:defRPr sz="1961"/>
            </a:lvl2pPr>
            <a:lvl3pPr marL="227142" indent="0">
              <a:buNone/>
              <a:tabLst/>
              <a:defRPr sz="1961"/>
            </a:lvl3pPr>
            <a:lvl4pPr marL="451174" indent="0">
              <a:buNone/>
              <a:defRPr/>
            </a:lvl4pPr>
            <a:lvl5pPr marL="67209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2084173"/>
            <a:ext cx="5378548" cy="2317572"/>
          </a:xfrm>
        </p:spPr>
        <p:txBody>
          <a:bodyPr wrap="square">
            <a:spAutoFit/>
          </a:bodyPr>
          <a:lstStyle>
            <a:lvl1pPr marL="0" indent="0">
              <a:spcBef>
                <a:spcPts val="1200"/>
              </a:spcBef>
              <a:buClr>
                <a:schemeClr val="tx1"/>
              </a:buClr>
              <a:buFont typeface="Wingdings" pitchFamily="2" charset="2"/>
              <a:buNone/>
              <a:defRPr sz="3920"/>
            </a:lvl1pPr>
            <a:lvl2pPr marL="0" indent="0">
              <a:buNone/>
              <a:defRPr sz="1961"/>
            </a:lvl2pPr>
            <a:lvl3pPr marL="227142" indent="0">
              <a:buNone/>
              <a:tabLst/>
              <a:defRPr sz="1961"/>
            </a:lvl3pPr>
            <a:lvl4pPr marL="451174" indent="0">
              <a:buNone/>
              <a:defRPr/>
            </a:lvl4pPr>
            <a:lvl5pPr marL="67209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2"/>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6" name="Slide Number Placeholder 5"/>
          <p:cNvSpPr>
            <a:spLocks noGrp="1"/>
          </p:cNvSpPr>
          <p:nvPr>
            <p:ph type="sldNum" sz="quarter" idx="13"/>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2708134449"/>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269239" y="6430127"/>
            <a:ext cx="3859607" cy="364224"/>
          </a:xfrm>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1"/>
          </p:nvPr>
        </p:nvSpPr>
        <p:spPr>
          <a:xfrm>
            <a:off x="9077859" y="6430127"/>
            <a:ext cx="2844904" cy="364224"/>
          </a:xfrm>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162020709"/>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3" name="Slide Number Placeholder 2"/>
          <p:cNvSpPr>
            <a:spLocks noGrp="1"/>
          </p:cNvSpPr>
          <p:nvPr>
            <p:ph type="sldNum" sz="quarter" idx="11"/>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1191577008"/>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ight Slide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1"/>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
        <p:nvSpPr>
          <p:cNvPr id="6" name="Text Placeholder 5"/>
          <p:cNvSpPr>
            <a:spLocks noGrp="1"/>
          </p:cNvSpPr>
          <p:nvPr>
            <p:ph type="body" sz="quarter" idx="12"/>
          </p:nvPr>
        </p:nvSpPr>
        <p:spPr>
          <a:xfrm>
            <a:off x="5647788" y="2076390"/>
            <a:ext cx="6274974" cy="2247603"/>
          </a:xfrm>
        </p:spPr>
        <p:txBody>
          <a:bodyPr/>
          <a:lstStyle>
            <a:lvl1pPr>
              <a:spcBef>
                <a:spcPts val="1175"/>
              </a:spcBef>
              <a:defRPr b="0">
                <a:gradFill>
                  <a:gsLst>
                    <a:gs pos="1250">
                      <a:schemeClr val="accent2"/>
                    </a:gs>
                    <a:gs pos="100000">
                      <a:schemeClr val="accent2"/>
                    </a:gs>
                  </a:gsLst>
                  <a:lin ang="5400000" scaled="0"/>
                </a:gradFill>
              </a:defRPr>
            </a:lvl1pPr>
            <a:lvl2pPr>
              <a:defRPr sz="1961"/>
            </a:lvl2pPr>
            <a:lvl3pPr>
              <a:defRPr sz="1765"/>
            </a:lvl3pPr>
            <a:lvl4pPr>
              <a:defRPr sz="1567"/>
            </a:lvl4pPr>
            <a:lvl5pPr>
              <a:defRPr sz="15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5648860" y="289512"/>
            <a:ext cx="6276222" cy="146642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981245127"/>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SECTION | DEMO BLUE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8337065" y="4773828"/>
            <a:ext cx="3854937" cy="2084172"/>
          </a:xfrm>
          <a:prstGeom prst="rect">
            <a:avLst/>
          </a:prstGeom>
          <a:solidFill>
            <a:schemeClr val="accent4">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2" y="4773828"/>
            <a:ext cx="8337062" cy="2084172"/>
          </a:xfrm>
          <a:prstGeom prst="rect">
            <a:avLst/>
          </a:prstGeom>
          <a:solidFill>
            <a:schemeClr val="accent3">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7" y="4773829"/>
            <a:ext cx="8217226" cy="917862"/>
          </a:xfrm>
          <a:noFill/>
        </p:spPr>
        <p:txBody>
          <a:bodyPr lIns="146289" tIns="91431" rIns="146289" bIns="91431" anchor="t" anchorCtr="0"/>
          <a:lstStyle>
            <a:lvl1pPr>
              <a:defRPr sz="5293" spc="-98"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8337065" y="4773831"/>
            <a:ext cx="3854936"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smtClean="0"/>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9905806" y="6246344"/>
            <a:ext cx="2036322" cy="282695"/>
          </a:xfrm>
          <a:prstGeom prst="rect">
            <a:avLst/>
          </a:prstGeom>
        </p:spPr>
      </p:pic>
    </p:spTree>
    <p:extLst>
      <p:ext uri="{BB962C8B-B14F-4D97-AF65-F5344CB8AC3E}">
        <p14:creationId xmlns:p14="http://schemas.microsoft.com/office/powerpoint/2010/main" val="3794262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 SECTION | DEMO BLUE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8337065" y="4773828"/>
            <a:ext cx="3854937" cy="2084172"/>
          </a:xfrm>
          <a:prstGeom prst="rect">
            <a:avLst/>
          </a:prstGeom>
          <a:solidFill>
            <a:schemeClr val="accent4">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2" y="4773828"/>
            <a:ext cx="8337062" cy="2084172"/>
          </a:xfrm>
          <a:prstGeom prst="rect">
            <a:avLst/>
          </a:prstGeom>
          <a:solidFill>
            <a:schemeClr val="accent3">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6" y="4773829"/>
            <a:ext cx="8217227" cy="917862"/>
          </a:xfrm>
          <a:noFill/>
        </p:spPr>
        <p:txBody>
          <a:bodyPr lIns="146289" tIns="91431" rIns="146289" bIns="91431" anchor="t" anchorCtr="0"/>
          <a:lstStyle>
            <a:lvl1pPr>
              <a:defRPr sz="5293" spc="-98"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8337065" y="4773831"/>
            <a:ext cx="3854936"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9905806" y="6246344"/>
            <a:ext cx="2036322" cy="282695"/>
          </a:xfrm>
          <a:prstGeom prst="rect">
            <a:avLst/>
          </a:prstGeom>
        </p:spPr>
      </p:pic>
    </p:spTree>
    <p:extLst>
      <p:ext uri="{BB962C8B-B14F-4D97-AF65-F5344CB8AC3E}">
        <p14:creationId xmlns:p14="http://schemas.microsoft.com/office/powerpoint/2010/main" val="18405677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SECTION | DEMO BLUE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8337065" y="4773828"/>
            <a:ext cx="3854937" cy="2084172"/>
          </a:xfrm>
          <a:prstGeom prst="rect">
            <a:avLst/>
          </a:prstGeom>
          <a:solidFill>
            <a:schemeClr val="accent4">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2" y="4773828"/>
            <a:ext cx="8337062" cy="2084172"/>
          </a:xfrm>
          <a:prstGeom prst="rect">
            <a:avLst/>
          </a:prstGeom>
          <a:solidFill>
            <a:schemeClr val="accent3">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6" y="4773829"/>
            <a:ext cx="8217227" cy="917862"/>
          </a:xfrm>
          <a:noFill/>
        </p:spPr>
        <p:txBody>
          <a:bodyPr lIns="146289" tIns="91431" rIns="146289" bIns="91431" anchor="t" anchorCtr="0"/>
          <a:lstStyle>
            <a:lvl1pPr>
              <a:defRPr sz="5293" spc="-98"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8337065" y="4773831"/>
            <a:ext cx="3854936"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9905806" y="6246344"/>
            <a:ext cx="2036322" cy="282695"/>
          </a:xfrm>
          <a:prstGeom prst="rect">
            <a:avLst/>
          </a:prstGeom>
        </p:spPr>
      </p:pic>
    </p:spTree>
    <p:extLst>
      <p:ext uri="{BB962C8B-B14F-4D97-AF65-F5344CB8AC3E}">
        <p14:creationId xmlns:p14="http://schemas.microsoft.com/office/powerpoint/2010/main" val="3984763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SECTION | DEMO BLUE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2" y="3877276"/>
            <a:ext cx="3854938" cy="2980724"/>
          </a:xfrm>
          <a:prstGeom prst="rect">
            <a:avLst/>
          </a:prstGeom>
          <a:solidFill>
            <a:schemeClr val="accent4">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3" y="3"/>
            <a:ext cx="3854937" cy="3877275"/>
          </a:xfrm>
          <a:prstGeom prst="rect">
            <a:avLst/>
          </a:prstGeom>
          <a:solidFill>
            <a:schemeClr val="accent3">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4" y="300934"/>
            <a:ext cx="3735101" cy="2380941"/>
          </a:xfrm>
          <a:noFill/>
        </p:spPr>
        <p:txBody>
          <a:bodyPr lIns="146289" tIns="91431" rIns="146289" bIns="91431" anchor="t" anchorCtr="0"/>
          <a:lstStyle>
            <a:lvl1pPr>
              <a:defRPr sz="5293" spc="-98"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119836" y="3877278"/>
            <a:ext cx="3735104"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269239" y="6246344"/>
            <a:ext cx="2036322" cy="282695"/>
          </a:xfrm>
          <a:prstGeom prst="rect">
            <a:avLst/>
          </a:prstGeom>
        </p:spPr>
      </p:pic>
    </p:spTree>
    <p:extLst>
      <p:ext uri="{BB962C8B-B14F-4D97-AF65-F5344CB8AC3E}">
        <p14:creationId xmlns:p14="http://schemas.microsoft.com/office/powerpoint/2010/main" val="14991165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SECTION | DEMO BLUE 6">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2" y="3877277"/>
            <a:ext cx="3854938" cy="2980724"/>
          </a:xfrm>
          <a:prstGeom prst="rect">
            <a:avLst/>
          </a:prstGeom>
          <a:solidFill>
            <a:schemeClr val="accent4">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3" y="3"/>
            <a:ext cx="3854937" cy="3877275"/>
          </a:xfrm>
          <a:prstGeom prst="rect">
            <a:avLst/>
          </a:prstGeom>
          <a:solidFill>
            <a:schemeClr val="accent3">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5" y="300934"/>
            <a:ext cx="3735105" cy="2380941"/>
          </a:xfrm>
          <a:noFill/>
        </p:spPr>
        <p:txBody>
          <a:bodyPr lIns="146289" tIns="91431" rIns="146289" bIns="91431" anchor="t" anchorCtr="0"/>
          <a:lstStyle>
            <a:lvl1pPr>
              <a:defRPr sz="5293" spc="-98"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121142" y="3877278"/>
            <a:ext cx="3738091"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269239" y="6246344"/>
            <a:ext cx="2036322" cy="282695"/>
          </a:xfrm>
          <a:prstGeom prst="rect">
            <a:avLst/>
          </a:prstGeom>
        </p:spPr>
      </p:pic>
    </p:spTree>
    <p:extLst>
      <p:ext uri="{BB962C8B-B14F-4D97-AF65-F5344CB8AC3E}">
        <p14:creationId xmlns:p14="http://schemas.microsoft.com/office/powerpoint/2010/main" val="2557824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 SECTION | DEMO BLUE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2" y="4773828"/>
            <a:ext cx="3854938" cy="2084172"/>
          </a:xfrm>
          <a:prstGeom prst="rect">
            <a:avLst/>
          </a:prstGeom>
          <a:solidFill>
            <a:schemeClr val="accent4">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userDrawn="1"/>
        </p:nvSpPr>
        <p:spPr bwMode="auto">
          <a:xfrm>
            <a:off x="3" y="3"/>
            <a:ext cx="3854937" cy="4773828"/>
          </a:xfrm>
          <a:prstGeom prst="rect">
            <a:avLst/>
          </a:prstGeom>
          <a:solidFill>
            <a:schemeClr val="accent3">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algn="ctr" defTabSz="895831"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19835" y="300934"/>
            <a:ext cx="3735103" cy="2380941"/>
          </a:xfrm>
        </p:spPr>
        <p:txBody>
          <a:bodyPr lIns="146289" tIns="91431" rIns="146289" bIns="91431" anchor="t" anchorCtr="0"/>
          <a:lstStyle>
            <a:lvl1pPr>
              <a:defRPr sz="5293" spc="-98"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121144" y="4773831"/>
            <a:ext cx="3702401"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269239" y="6246344"/>
            <a:ext cx="2036322" cy="282695"/>
          </a:xfrm>
          <a:prstGeom prst="rect">
            <a:avLst/>
          </a:prstGeom>
        </p:spPr>
      </p:pic>
    </p:spTree>
    <p:extLst>
      <p:ext uri="{BB962C8B-B14F-4D97-AF65-F5344CB8AC3E}">
        <p14:creationId xmlns:p14="http://schemas.microsoft.com/office/powerpoint/2010/main" val="93386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Slide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1"/>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
        <p:nvSpPr>
          <p:cNvPr id="6" name="Text Placeholder 5"/>
          <p:cNvSpPr>
            <a:spLocks noGrp="1"/>
          </p:cNvSpPr>
          <p:nvPr>
            <p:ph type="body" sz="quarter" idx="12"/>
          </p:nvPr>
        </p:nvSpPr>
        <p:spPr>
          <a:xfrm>
            <a:off x="5647788" y="2076389"/>
            <a:ext cx="6274974" cy="2247603"/>
          </a:xfrm>
        </p:spPr>
        <p:txBody>
          <a:bodyPr/>
          <a:lstStyle>
            <a:lvl1pPr>
              <a:spcBef>
                <a:spcPts val="1176"/>
              </a:spcBef>
              <a:defRPr b="0">
                <a:gradFill>
                  <a:gsLst>
                    <a:gs pos="1250">
                      <a:schemeClr val="accent2"/>
                    </a:gs>
                    <a:gs pos="100000">
                      <a:schemeClr val="accent2"/>
                    </a:gs>
                  </a:gsLst>
                  <a:lin ang="5400000" scaled="0"/>
                </a:gradFill>
              </a:defRPr>
            </a:lvl1pPr>
            <a:lvl2pPr>
              <a:defRPr sz="1961"/>
            </a:lvl2pPr>
            <a:lvl3pPr>
              <a:defRPr sz="1765"/>
            </a:lvl3pPr>
            <a:lvl4pPr>
              <a:defRPr sz="1568"/>
            </a:lvl4pPr>
            <a:lvl5pPr>
              <a:defRPr sz="1568"/>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5648859" y="289511"/>
            <a:ext cx="6276222" cy="146642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537707736"/>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2"/>
            <a:ext cx="11653523" cy="1372104"/>
          </a:xfrm>
          <a:noFill/>
        </p:spPr>
        <p:txBody>
          <a:bodyPr tIns="91431" bIns="91431" anchor="t" anchorCtr="0"/>
          <a:lstStyle>
            <a:lvl1pPr>
              <a:defRPr sz="8626" b="0" spc="-147"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2950347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376049"/>
          </a:xfrm>
          <a:noFill/>
        </p:spPr>
        <p:txBody>
          <a:bodyPr vert="horz" wrap="square" lIns="146289" tIns="91431" rIns="146289" bIns="91431" rtlCol="0" anchor="t" anchorCtr="0">
            <a:spAutoFit/>
          </a:bodyPr>
          <a:lstStyle>
            <a:lvl1pPr>
              <a:defRPr lang="en-US" sz="8626" b="0" spc="-147" dirty="0">
                <a:gradFill>
                  <a:gsLst>
                    <a:gs pos="100000">
                      <a:schemeClr val="bg1"/>
                    </a:gs>
                    <a:gs pos="0">
                      <a:schemeClr val="bg1"/>
                    </a:gs>
                  </a:gsLst>
                  <a:lin ang="5400000" scaled="0"/>
                </a:gradFill>
              </a:defRPr>
            </a:lvl1pPr>
          </a:lstStyle>
          <a:p>
            <a:pPr lvl="0"/>
            <a:r>
              <a:rPr lang="en-US" dirty="0" smtClean="0"/>
              <a:t>Section title</a:t>
            </a:r>
            <a:endParaRPr lang="en-US" dirty="0"/>
          </a:p>
        </p:txBody>
      </p:sp>
    </p:spTree>
    <p:extLst>
      <p:ext uri="{BB962C8B-B14F-4D97-AF65-F5344CB8AC3E}">
        <p14:creationId xmlns:p14="http://schemas.microsoft.com/office/powerpoint/2010/main" val="199419240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2"/>
            <a:ext cx="11653523" cy="1372104"/>
          </a:xfrm>
          <a:noFill/>
        </p:spPr>
        <p:txBody>
          <a:bodyPr tIns="91431" bIns="91431" anchor="t" anchorCtr="0"/>
          <a:lstStyle>
            <a:lvl1pPr>
              <a:defRPr sz="8626" b="0" spc="-147" baseline="0">
                <a:gradFill>
                  <a:gsLst>
                    <a:gs pos="100000">
                      <a:schemeClr val="bg1"/>
                    </a:gs>
                    <a:gs pos="0">
                      <a:schemeClr val="bg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1164790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79495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18246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4639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189176"/>
            <a:ext cx="12192000" cy="566882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1" tIns="45711" rIns="45711" bIns="45711" numCol="1" spcCol="0" rtlCol="0" fromWordArt="0" anchor="ctr" anchorCtr="0" forceAA="0" compatLnSpc="1">
            <a:prstTxWarp prst="textNoShape">
              <a:avLst/>
            </a:prstTxWarp>
            <a:noAutofit/>
          </a:bodyPr>
          <a:lstStyle/>
          <a:p>
            <a:pPr algn="ctr" defTabSz="913838"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7324"/>
            <a:ext cx="11653522" cy="1609608"/>
          </a:xfrm>
        </p:spPr>
        <p:txBody>
          <a:bodyPr/>
          <a:lstStyle>
            <a:lvl1pPr marL="0" indent="0">
              <a:buNone/>
              <a:defRPr sz="3234">
                <a:gradFill>
                  <a:gsLst>
                    <a:gs pos="1250">
                      <a:srgbClr val="000000"/>
                    </a:gs>
                    <a:gs pos="100000">
                      <a:srgbClr val="000000"/>
                    </a:gs>
                  </a:gsLst>
                  <a:lin ang="5400000" scaled="0"/>
                </a:gradFill>
                <a:latin typeface="Segoe UI" pitchFamily="34" charset="0"/>
                <a:cs typeface="Segoe UI" pitchFamily="34" charset="0"/>
              </a:defRPr>
            </a:lvl1pPr>
            <a:lvl2pPr marL="339628" indent="0">
              <a:buNone/>
              <a:defRPr>
                <a:gradFill>
                  <a:gsLst>
                    <a:gs pos="1250">
                      <a:srgbClr val="000000"/>
                    </a:gs>
                    <a:gs pos="100000">
                      <a:srgbClr val="000000"/>
                    </a:gs>
                  </a:gsLst>
                  <a:lin ang="5400000" scaled="0"/>
                </a:gradFill>
                <a:latin typeface="Segoe UI" pitchFamily="34" charset="0"/>
                <a:cs typeface="Segoe UI" pitchFamily="34" charset="0"/>
              </a:defRPr>
            </a:lvl2pPr>
            <a:lvl3pPr marL="572924" indent="0">
              <a:buNone/>
              <a:defRPr>
                <a:gradFill>
                  <a:gsLst>
                    <a:gs pos="1250">
                      <a:srgbClr val="000000"/>
                    </a:gs>
                    <a:gs pos="100000">
                      <a:srgbClr val="000000"/>
                    </a:gs>
                  </a:gsLst>
                  <a:lin ang="5400000" scaled="0"/>
                </a:gradFill>
                <a:latin typeface="Segoe UI" pitchFamily="34" charset="0"/>
                <a:cs typeface="Segoe UI" pitchFamily="34" charset="0"/>
              </a:defRPr>
            </a:lvl3pPr>
            <a:lvl4pPr marL="798286" indent="0">
              <a:buNone/>
              <a:defRPr>
                <a:gradFill>
                  <a:gsLst>
                    <a:gs pos="1250">
                      <a:srgbClr val="000000"/>
                    </a:gs>
                    <a:gs pos="100000">
                      <a:srgbClr val="000000"/>
                    </a:gs>
                  </a:gsLst>
                  <a:lin ang="5400000" scaled="0"/>
                </a:gradFill>
                <a:latin typeface="Segoe UI" pitchFamily="34" charset="0"/>
                <a:cs typeface="Segoe UI" pitchFamily="34" charset="0"/>
              </a:defRPr>
            </a:lvl4pPr>
            <a:lvl5pPr marL="1029993"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0014622"/>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40" y="1189178"/>
            <a:ext cx="11653523" cy="1928304"/>
          </a:xfrm>
          <a:prstGeom prst="rect">
            <a:avLst/>
          </a:prstGeom>
        </p:spPr>
        <p:txBody>
          <a:bodyPr/>
          <a:lstStyle>
            <a:lvl1pPr marL="284708" indent="-284708">
              <a:buClr>
                <a:schemeClr val="tx1"/>
              </a:buClr>
              <a:buSzPct val="90000"/>
              <a:buFont typeface="Arial" pitchFamily="34" charset="0"/>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80" indent="-275372">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785" indent="-284708">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818" indent="-224032">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850" indent="-224032">
              <a:buClr>
                <a:schemeClr val="tx1"/>
              </a:buClr>
              <a:buSzPct val="90000"/>
              <a:buFont typeface="Arial" pitchFamily="34" charset="0"/>
              <a:buChar char="•"/>
              <a:defRPr sz="1765">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6"/>
            <a:ext cx="12192001" cy="619125"/>
          </a:xfrm>
          <a:prstGeom prst="rect">
            <a:avLst/>
          </a:prstGeom>
          <a:solidFill>
            <a:srgbClr val="FFFF99"/>
          </a:solidFill>
        </p:spPr>
        <p:txBody>
          <a:bodyPr wrap="square" lIns="155442" tIns="77721" rIns="155442" bIns="77721"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a:xfrm>
            <a:off x="269241" y="289512"/>
            <a:ext cx="11655840" cy="651821"/>
          </a:xfrm>
        </p:spPr>
        <p:txBody>
          <a:bodyPr/>
          <a:lstStyle>
            <a:lvl1pPr>
              <a:defRPr sz="4704">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1177589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S END SLIDE 2013">
    <p:spTree>
      <p:nvGrpSpPr>
        <p:cNvPr id="1" name=""/>
        <p:cNvGrpSpPr/>
        <p:nvPr/>
      </p:nvGrpSpPr>
      <p:grpSpPr>
        <a:xfrm>
          <a:off x="0" y="0"/>
          <a:ext cx="0" cy="0"/>
          <a:chOff x="0" y="0"/>
          <a:chExt cx="0" cy="0"/>
        </a:xfrm>
      </p:grpSpPr>
      <p:sp>
        <p:nvSpPr>
          <p:cNvPr id="5" name="Text Box 3"/>
          <p:cNvSpPr txBox="1">
            <a:spLocks noChangeArrowheads="1"/>
          </p:cNvSpPr>
          <p:nvPr userDrawn="1"/>
        </p:nvSpPr>
        <p:spPr bwMode="blackWhite">
          <a:xfrm>
            <a:off x="267684" y="6171646"/>
            <a:ext cx="10758655" cy="395288"/>
          </a:xfrm>
          <a:prstGeom prst="rect">
            <a:avLst/>
          </a:prstGeom>
          <a:noFill/>
          <a:ln w="12700">
            <a:noFill/>
            <a:miter lim="800000"/>
            <a:headEnd type="none" w="sm" len="sm"/>
            <a:tailEnd type="none" w="sm" len="sm"/>
          </a:ln>
          <a:effectLst/>
        </p:spPr>
        <p:txBody>
          <a:bodyPr vert="horz" wrap="square" lIns="179242" tIns="143393" rIns="179242" bIns="143393" numCol="1" anchor="t" anchorCtr="0" compatLnSpc="1">
            <a:prstTxWarp prst="textNoShape">
              <a:avLst/>
            </a:prstTxWarp>
            <a:spAutoFit/>
          </a:bodyPr>
          <a:lstStyle/>
          <a:p>
            <a:pPr defTabSz="913659" eaLnBrk="0" hangingPunct="0"/>
            <a:r>
              <a:rPr lang="en-US" sz="686" dirty="0">
                <a:gradFill>
                  <a:gsLst>
                    <a:gs pos="0">
                      <a:srgbClr val="292929"/>
                    </a:gs>
                    <a:gs pos="100000">
                      <a:srgbClr val="292929"/>
                    </a:gs>
                  </a:gsLst>
                  <a:lin ang="5400000" scaled="0"/>
                </a:gradFill>
                <a:cs typeface="Segoe UI" pitchFamily="34" charset="0"/>
              </a:rPr>
              <a:t>© 2013 Microsoft Corporation. All rights reserved. </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0202" y="3084859"/>
            <a:ext cx="3223861" cy="688282"/>
          </a:xfrm>
          <a:prstGeom prst="rect">
            <a:avLst/>
          </a:prstGeom>
        </p:spPr>
      </p:pic>
    </p:spTree>
    <p:extLst>
      <p:ext uri="{BB962C8B-B14F-4D97-AF65-F5344CB8AC3E}">
        <p14:creationId xmlns:p14="http://schemas.microsoft.com/office/powerpoint/2010/main" val="4063588514"/>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2" y="6356352"/>
            <a:ext cx="2743200" cy="365125"/>
          </a:xfrm>
          <a:prstGeom prst="rect">
            <a:avLst/>
          </a:prstGeom>
        </p:spPr>
        <p:txBody>
          <a:bodyPr/>
          <a:lstStyle/>
          <a:p>
            <a:pPr defTabSz="914102"/>
            <a:fld id="{D442E871-CB32-4D49-97AE-8D3E4B679D9B}" type="datetimeFigureOut">
              <a:rPr lang="en-US" smtClean="0">
                <a:solidFill>
                  <a:srgbClr val="292929"/>
                </a:solidFill>
              </a:rPr>
              <a:pPr defTabSz="914102"/>
              <a:t>5/13/2015</a:t>
            </a:fld>
            <a:endParaRPr lang="en-US">
              <a:solidFill>
                <a:srgbClr val="292929"/>
              </a:solidFill>
            </a:endParaRPr>
          </a:p>
        </p:txBody>
      </p:sp>
      <p:sp>
        <p:nvSpPr>
          <p:cNvPr id="5" name="Footer Placeholder 4"/>
          <p:cNvSpPr>
            <a:spLocks noGrp="1"/>
          </p:cNvSpPr>
          <p:nvPr>
            <p:ph type="ftr" sz="quarter" idx="11"/>
          </p:nvPr>
        </p:nvSpPr>
        <p:spPr/>
        <p:txBody>
          <a:bodyPr/>
          <a:lstStyle/>
          <a:p>
            <a:endParaRPr lang="en-US">
              <a:gradFill>
                <a:gsLst>
                  <a:gs pos="0">
                    <a:srgbClr val="DDDDDD">
                      <a:lumMod val="75000"/>
                    </a:srgbClr>
                  </a:gs>
                  <a:gs pos="100000">
                    <a:srgbClr val="DDDDDD">
                      <a:lumMod val="75000"/>
                    </a:srgbClr>
                  </a:gs>
                </a:gsLst>
                <a:lin ang="5400000" scaled="0"/>
              </a:gradFill>
            </a:endParaRPr>
          </a:p>
        </p:txBody>
      </p:sp>
      <p:sp>
        <p:nvSpPr>
          <p:cNvPr id="6" name="Slide Number Placeholder 5"/>
          <p:cNvSpPr>
            <a:spLocks noGrp="1"/>
          </p:cNvSpPr>
          <p:nvPr>
            <p:ph type="sldNum" sz="quarter" idx="12"/>
          </p:nvPr>
        </p:nvSpPr>
        <p:spPr/>
        <p:txBody>
          <a:bodyPr/>
          <a:lstStyle/>
          <a:p>
            <a:fld id="{0AC838F5-AE19-42C8-86E0-9BE050063181}" type="slidenum">
              <a:rPr lang="en-US" smtClean="0">
                <a:gradFill>
                  <a:gsLst>
                    <a:gs pos="0">
                      <a:srgbClr val="DDDDDD">
                        <a:lumMod val="75000"/>
                      </a:srgbClr>
                    </a:gs>
                    <a:gs pos="100000">
                      <a:srgbClr val="DDDDDD">
                        <a:lumMod val="75000"/>
                      </a:srgbClr>
                    </a:gs>
                  </a:gsLst>
                  <a:lin ang="5400000" scaled="0"/>
                </a:gradFill>
              </a:rPr>
              <a:pPr/>
              <a:t>‹#›</a:t>
            </a:fld>
            <a:endParaRPr lang="en-US">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142870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theme" Target="../theme/theme3.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4.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1"/>
            <a:ext cx="11655840" cy="733299"/>
          </a:xfrm>
          <a:prstGeom prst="rect">
            <a:avLst/>
          </a:prstGeom>
        </p:spPr>
        <p:txBody>
          <a:bodyPr vert="horz" wrap="square" lIns="146289" tIns="0" rIns="146289"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411760"/>
            <a:ext cx="11653521" cy="1704996"/>
          </a:xfrm>
          <a:prstGeom prst="rect">
            <a:avLst/>
          </a:prstGeom>
        </p:spPr>
        <p:txBody>
          <a:bodyPr vert="horz" wrap="square" lIns="146289" tIns="0" rIns="146289"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3"/>
          </p:nvPr>
        </p:nvSpPr>
        <p:spPr>
          <a:xfrm>
            <a:off x="269239" y="6566933"/>
            <a:ext cx="3859607" cy="364224"/>
          </a:xfrm>
          <a:prstGeom prst="rect">
            <a:avLst/>
          </a:prstGeom>
        </p:spPr>
        <p:txBody>
          <a:bodyPr vert="horz" lIns="0" tIns="45716" rIns="91431" bIns="45716" rtlCol="0" anchor="ctr"/>
          <a:lstStyle>
            <a:lvl1pPr algn="l">
              <a:defRPr sz="1176">
                <a:gradFill>
                  <a:gsLst>
                    <a:gs pos="0">
                      <a:schemeClr val="bg2">
                        <a:lumMod val="75000"/>
                      </a:schemeClr>
                    </a:gs>
                    <a:gs pos="100000">
                      <a:schemeClr val="bg2">
                        <a:lumMod val="75000"/>
                      </a:schemeClr>
                    </a:gs>
                  </a:gsLst>
                  <a:lin ang="5400000" scaled="0"/>
                </a:gradFill>
              </a:defRPr>
            </a:lvl1pPr>
          </a:lstStyle>
          <a:p>
            <a:pPr defTabSz="914278"/>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5" name="Slide Number Placeholder 4"/>
          <p:cNvSpPr>
            <a:spLocks noGrp="1"/>
          </p:cNvSpPr>
          <p:nvPr>
            <p:ph type="sldNum" sz="quarter" idx="4"/>
          </p:nvPr>
        </p:nvSpPr>
        <p:spPr>
          <a:xfrm>
            <a:off x="9077859" y="6564685"/>
            <a:ext cx="2844904" cy="364224"/>
          </a:xfrm>
          <a:prstGeom prst="rect">
            <a:avLst/>
          </a:prstGeom>
        </p:spPr>
        <p:txBody>
          <a:bodyPr vert="horz" lIns="91431" tIns="45716" rIns="0" bIns="45716" rtlCol="0" anchor="ctr"/>
          <a:lstStyle>
            <a:lvl1pPr algn="r">
              <a:defRPr sz="1176">
                <a:gradFill>
                  <a:gsLst>
                    <a:gs pos="0">
                      <a:schemeClr val="bg2">
                        <a:lumMod val="75000"/>
                      </a:schemeClr>
                    </a:gs>
                    <a:gs pos="100000">
                      <a:schemeClr val="bg2">
                        <a:lumMod val="75000"/>
                      </a:schemeClr>
                    </a:gs>
                  </a:gsLst>
                  <a:lin ang="5400000" scaled="0"/>
                </a:gradFill>
              </a:defRPr>
            </a:lvl1pPr>
          </a:lstStyle>
          <a:p>
            <a:pPr defTabSz="914278"/>
            <a:fld id="{25B1B22E-D3C8-4129-8E85-2E5037E3E69B}" type="slidenum">
              <a:rPr lang="en-US" smtClean="0">
                <a:gradFill>
                  <a:gsLst>
                    <a:gs pos="0">
                      <a:srgbClr val="DDDDDD">
                        <a:lumMod val="75000"/>
                      </a:srgbClr>
                    </a:gs>
                    <a:gs pos="100000">
                      <a:srgbClr val="DDDDDD">
                        <a:lumMod val="75000"/>
                      </a:srgbClr>
                    </a:gs>
                  </a:gsLst>
                  <a:lin ang="5400000" scaled="0"/>
                </a:gradFill>
              </a:rPr>
              <a:pPr defTabSz="914278"/>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3605674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ransition>
    <p:fade/>
  </p:transition>
  <p:timing>
    <p:tnLst>
      <p:par>
        <p:cTn id="1" dur="indefinite" restart="never" nodeType="tmRoot"/>
      </p:par>
    </p:tnLst>
  </p:timing>
  <p:txStyles>
    <p:titleStyle>
      <a:lvl1pPr algn="l" defTabSz="914278" rtl="0" eaLnBrk="1" latinLnBrk="0" hangingPunct="1">
        <a:lnSpc>
          <a:spcPct val="90000"/>
        </a:lnSpc>
        <a:spcBef>
          <a:spcPct val="0"/>
        </a:spcBef>
        <a:buNone/>
        <a:defRPr lang="en-US" sz="5294" b="0" kern="1200" cap="none" spc="-100" baseline="0" dirty="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0" marR="0" indent="0" algn="l" defTabSz="914278" rtl="0" eaLnBrk="1" fontAlgn="auto" latinLnBrk="0" hangingPunct="1">
        <a:lnSpc>
          <a:spcPct val="90000"/>
        </a:lnSpc>
        <a:spcBef>
          <a:spcPts val="1176"/>
        </a:spcBef>
        <a:spcAft>
          <a:spcPts val="0"/>
        </a:spcAft>
        <a:buClrTx/>
        <a:buSzPct val="90000"/>
        <a:buFont typeface="Arial" pitchFamily="34" charset="0"/>
        <a:buNone/>
        <a:tabLst/>
        <a:defRPr sz="3921" b="0" kern="1200" spc="0" baseline="0">
          <a:gradFill>
            <a:gsLst>
              <a:gs pos="1250">
                <a:schemeClr val="tx1"/>
              </a:gs>
              <a:gs pos="100000">
                <a:schemeClr val="tx1"/>
              </a:gs>
            </a:gsLst>
            <a:lin ang="5400000" scaled="0"/>
          </a:gradFill>
          <a:latin typeface="+mj-lt"/>
          <a:ea typeface="+mn-ea"/>
          <a:cs typeface="+mn-cs"/>
        </a:defRPr>
      </a:lvl1pPr>
      <a:lvl2pPr marL="4669" marR="0" indent="0" algn="l" defTabSz="914278"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2pPr>
      <a:lvl3pPr marL="0" marR="0" indent="0" algn="l" defTabSz="914278"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3pPr>
      <a:lvl4pPr marL="1008336" marR="0" indent="-1008336" algn="l" defTabSz="914278" rtl="0" eaLnBrk="1" fontAlgn="auto" latinLnBrk="0" hangingPunct="1">
        <a:lnSpc>
          <a:spcPct val="90000"/>
        </a:lnSpc>
        <a:spcBef>
          <a:spcPct val="20000"/>
        </a:spcBef>
        <a:spcAft>
          <a:spcPts val="0"/>
        </a:spcAft>
        <a:buClrTx/>
        <a:buSzPct val="90000"/>
        <a:buFont typeface="Arial" pitchFamily="34" charset="0"/>
        <a:buNone/>
        <a:tabLst/>
        <a:defRPr sz="1568" kern="1200" spc="0" baseline="0">
          <a:gradFill>
            <a:gsLst>
              <a:gs pos="1250">
                <a:schemeClr val="tx1"/>
              </a:gs>
              <a:gs pos="100000">
                <a:schemeClr val="tx1"/>
              </a:gs>
            </a:gsLst>
            <a:lin ang="5400000" scaled="0"/>
          </a:gradFill>
          <a:latin typeface="+mn-lt"/>
          <a:ea typeface="+mn-ea"/>
          <a:cs typeface="+mn-cs"/>
        </a:defRPr>
      </a:lvl4pPr>
      <a:lvl5pPr marL="1008336" marR="0" indent="-1008336" algn="l" defTabSz="914278" rtl="0" eaLnBrk="1" fontAlgn="auto" latinLnBrk="0" hangingPunct="1">
        <a:lnSpc>
          <a:spcPct val="90000"/>
        </a:lnSpc>
        <a:spcBef>
          <a:spcPct val="20000"/>
        </a:spcBef>
        <a:spcAft>
          <a:spcPts val="0"/>
        </a:spcAft>
        <a:buClrTx/>
        <a:buSzPct val="90000"/>
        <a:buFont typeface="Arial" pitchFamily="34" charset="0"/>
        <a:buNone/>
        <a:tabLst/>
        <a:defRPr sz="1568" kern="1200" spc="0" baseline="0">
          <a:gradFill>
            <a:gsLst>
              <a:gs pos="1250">
                <a:schemeClr val="tx1"/>
              </a:gs>
              <a:gs pos="100000">
                <a:schemeClr val="tx1"/>
              </a:gs>
            </a:gsLst>
            <a:lin ang="5400000" scaled="0"/>
          </a:gradFill>
          <a:latin typeface="+mn-lt"/>
          <a:ea typeface="+mn-ea"/>
          <a:cs typeface="+mn-cs"/>
        </a:defRPr>
      </a:lvl5pPr>
      <a:lvl6pPr marL="2514262" indent="-228570" algn="l" defTabSz="914278"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402" indent="-228570" algn="l" defTabSz="914278"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540" indent="-228570" algn="l" defTabSz="914278"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681" indent="-228570" algn="l" defTabSz="914278"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278" rtl="0" eaLnBrk="1" latinLnBrk="0" hangingPunct="1">
        <a:defRPr sz="1765" kern="1200">
          <a:solidFill>
            <a:schemeClr val="tx1"/>
          </a:solidFill>
          <a:latin typeface="+mn-lt"/>
          <a:ea typeface="+mn-ea"/>
          <a:cs typeface="+mn-cs"/>
        </a:defRPr>
      </a:lvl1pPr>
      <a:lvl2pPr marL="457138" algn="l" defTabSz="914278" rtl="0" eaLnBrk="1" latinLnBrk="0" hangingPunct="1">
        <a:defRPr sz="1765" kern="1200">
          <a:solidFill>
            <a:schemeClr val="tx1"/>
          </a:solidFill>
          <a:latin typeface="+mn-lt"/>
          <a:ea typeface="+mn-ea"/>
          <a:cs typeface="+mn-cs"/>
        </a:defRPr>
      </a:lvl2pPr>
      <a:lvl3pPr marL="914278" algn="l" defTabSz="914278" rtl="0" eaLnBrk="1" latinLnBrk="0" hangingPunct="1">
        <a:defRPr sz="1765" kern="1200">
          <a:solidFill>
            <a:schemeClr val="tx1"/>
          </a:solidFill>
          <a:latin typeface="+mn-lt"/>
          <a:ea typeface="+mn-ea"/>
          <a:cs typeface="+mn-cs"/>
        </a:defRPr>
      </a:lvl3pPr>
      <a:lvl4pPr marL="1371416" algn="l" defTabSz="914278" rtl="0" eaLnBrk="1" latinLnBrk="0" hangingPunct="1">
        <a:defRPr sz="1765" kern="1200">
          <a:solidFill>
            <a:schemeClr val="tx1"/>
          </a:solidFill>
          <a:latin typeface="+mn-lt"/>
          <a:ea typeface="+mn-ea"/>
          <a:cs typeface="+mn-cs"/>
        </a:defRPr>
      </a:lvl4pPr>
      <a:lvl5pPr marL="1828555" algn="l" defTabSz="914278" rtl="0" eaLnBrk="1" latinLnBrk="0" hangingPunct="1">
        <a:defRPr sz="1765" kern="1200">
          <a:solidFill>
            <a:schemeClr val="tx1"/>
          </a:solidFill>
          <a:latin typeface="+mn-lt"/>
          <a:ea typeface="+mn-ea"/>
          <a:cs typeface="+mn-cs"/>
        </a:defRPr>
      </a:lvl5pPr>
      <a:lvl6pPr marL="2285694" algn="l" defTabSz="914278" rtl="0" eaLnBrk="1" latinLnBrk="0" hangingPunct="1">
        <a:defRPr sz="1765" kern="1200">
          <a:solidFill>
            <a:schemeClr val="tx1"/>
          </a:solidFill>
          <a:latin typeface="+mn-lt"/>
          <a:ea typeface="+mn-ea"/>
          <a:cs typeface="+mn-cs"/>
        </a:defRPr>
      </a:lvl6pPr>
      <a:lvl7pPr marL="2742832" algn="l" defTabSz="914278" rtl="0" eaLnBrk="1" latinLnBrk="0" hangingPunct="1">
        <a:defRPr sz="1765" kern="1200">
          <a:solidFill>
            <a:schemeClr val="tx1"/>
          </a:solidFill>
          <a:latin typeface="+mn-lt"/>
          <a:ea typeface="+mn-ea"/>
          <a:cs typeface="+mn-cs"/>
        </a:defRPr>
      </a:lvl7pPr>
      <a:lvl8pPr marL="3199971" algn="l" defTabSz="914278" rtl="0" eaLnBrk="1" latinLnBrk="0" hangingPunct="1">
        <a:defRPr sz="1765" kern="1200">
          <a:solidFill>
            <a:schemeClr val="tx1"/>
          </a:solidFill>
          <a:latin typeface="+mn-lt"/>
          <a:ea typeface="+mn-ea"/>
          <a:cs typeface="+mn-cs"/>
        </a:defRPr>
      </a:lvl8pPr>
      <a:lvl9pPr marL="3657111" algn="l" defTabSz="914278" rtl="0" eaLnBrk="1" latinLnBrk="0" hangingPunct="1">
        <a:defRPr sz="17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225"/>
            <a:fld id="{842C4741-098C-45E7-A8BE-B17F037E955F}" type="datetimeFigureOut">
              <a:rPr lang="en-US" smtClean="0">
                <a:solidFill>
                  <a:prstClr val="black">
                    <a:tint val="75000"/>
                  </a:prstClr>
                </a:solidFill>
              </a:rPr>
              <a:pPr defTabSz="914225"/>
              <a:t>5/13/2015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225"/>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225"/>
            <a:fld id="{69F42DD5-DA4C-45CC-870C-7E31D5622490}" type="slidenum">
              <a:rPr lang="en-US" smtClean="0">
                <a:solidFill>
                  <a:prstClr val="black">
                    <a:tint val="75000"/>
                  </a:prstClr>
                </a:solidFill>
              </a:rPr>
              <a:pPr defTabSz="914225"/>
              <a:t>‹#›</a:t>
            </a:fld>
            <a:endParaRPr lang="en-US">
              <a:solidFill>
                <a:prstClr val="black">
                  <a:tint val="75000"/>
                </a:prstClr>
              </a:solidFill>
            </a:endParaRPr>
          </a:p>
        </p:txBody>
      </p:sp>
    </p:spTree>
    <p:extLst>
      <p:ext uri="{BB962C8B-B14F-4D97-AF65-F5344CB8AC3E}">
        <p14:creationId xmlns:p14="http://schemas.microsoft.com/office/powerpoint/2010/main" val="429324419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26" r:id="rId12"/>
    <p:sldLayoutId id="2147483727" r:id="rId13"/>
  </p:sldLayoutIdLst>
  <p:txStyles>
    <p:titleStyle>
      <a:lvl1pPr algn="l" defTabSz="91422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56" indent="-228556" algn="l" defTabSz="91422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68" indent="-228556" algn="l" defTabSz="91422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81" indent="-228556" algn="l" defTabSz="91422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93"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05"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18"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30"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41"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53"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25" rtl="0" eaLnBrk="1" latinLnBrk="0" hangingPunct="1">
        <a:defRPr sz="1800" kern="1200">
          <a:solidFill>
            <a:schemeClr val="tx1"/>
          </a:solidFill>
          <a:latin typeface="+mn-lt"/>
          <a:ea typeface="+mn-ea"/>
          <a:cs typeface="+mn-cs"/>
        </a:defRPr>
      </a:lvl1pPr>
      <a:lvl2pPr marL="457112" algn="l" defTabSz="914225" rtl="0" eaLnBrk="1" latinLnBrk="0" hangingPunct="1">
        <a:defRPr sz="1800" kern="1200">
          <a:solidFill>
            <a:schemeClr val="tx1"/>
          </a:solidFill>
          <a:latin typeface="+mn-lt"/>
          <a:ea typeface="+mn-ea"/>
          <a:cs typeface="+mn-cs"/>
        </a:defRPr>
      </a:lvl2pPr>
      <a:lvl3pPr marL="914225" algn="l" defTabSz="914225" rtl="0" eaLnBrk="1" latinLnBrk="0" hangingPunct="1">
        <a:defRPr sz="1800" kern="1200">
          <a:solidFill>
            <a:schemeClr val="tx1"/>
          </a:solidFill>
          <a:latin typeface="+mn-lt"/>
          <a:ea typeface="+mn-ea"/>
          <a:cs typeface="+mn-cs"/>
        </a:defRPr>
      </a:lvl3pPr>
      <a:lvl4pPr marL="1371337" algn="l" defTabSz="914225" rtl="0" eaLnBrk="1" latinLnBrk="0" hangingPunct="1">
        <a:defRPr sz="1800" kern="1200">
          <a:solidFill>
            <a:schemeClr val="tx1"/>
          </a:solidFill>
          <a:latin typeface="+mn-lt"/>
          <a:ea typeface="+mn-ea"/>
          <a:cs typeface="+mn-cs"/>
        </a:defRPr>
      </a:lvl4pPr>
      <a:lvl5pPr marL="1828449" algn="l" defTabSz="914225" rtl="0" eaLnBrk="1" latinLnBrk="0" hangingPunct="1">
        <a:defRPr sz="1800" kern="1200">
          <a:solidFill>
            <a:schemeClr val="tx1"/>
          </a:solidFill>
          <a:latin typeface="+mn-lt"/>
          <a:ea typeface="+mn-ea"/>
          <a:cs typeface="+mn-cs"/>
        </a:defRPr>
      </a:lvl5pPr>
      <a:lvl6pPr marL="2285561" algn="l" defTabSz="914225" rtl="0" eaLnBrk="1" latinLnBrk="0" hangingPunct="1">
        <a:defRPr sz="1800" kern="1200">
          <a:solidFill>
            <a:schemeClr val="tx1"/>
          </a:solidFill>
          <a:latin typeface="+mn-lt"/>
          <a:ea typeface="+mn-ea"/>
          <a:cs typeface="+mn-cs"/>
        </a:defRPr>
      </a:lvl6pPr>
      <a:lvl7pPr marL="2742674" algn="l" defTabSz="914225" rtl="0" eaLnBrk="1" latinLnBrk="0" hangingPunct="1">
        <a:defRPr sz="1800" kern="1200">
          <a:solidFill>
            <a:schemeClr val="tx1"/>
          </a:solidFill>
          <a:latin typeface="+mn-lt"/>
          <a:ea typeface="+mn-ea"/>
          <a:cs typeface="+mn-cs"/>
        </a:defRPr>
      </a:lvl7pPr>
      <a:lvl8pPr marL="3199785" algn="l" defTabSz="914225" rtl="0" eaLnBrk="1" latinLnBrk="0" hangingPunct="1">
        <a:defRPr sz="1800" kern="1200">
          <a:solidFill>
            <a:schemeClr val="tx1"/>
          </a:solidFill>
          <a:latin typeface="+mn-lt"/>
          <a:ea typeface="+mn-ea"/>
          <a:cs typeface="+mn-cs"/>
        </a:defRPr>
      </a:lvl8pPr>
      <a:lvl9pPr marL="3656897" algn="l" defTabSz="91422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2"/>
            <a:ext cx="11655840" cy="733299"/>
          </a:xfrm>
          <a:prstGeom prst="rect">
            <a:avLst/>
          </a:prstGeom>
        </p:spPr>
        <p:txBody>
          <a:bodyPr vert="horz" wrap="square" lIns="146289" tIns="0" rIns="146289"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2" y="1411760"/>
            <a:ext cx="11653521" cy="1704996"/>
          </a:xfrm>
          <a:prstGeom prst="rect">
            <a:avLst/>
          </a:prstGeom>
        </p:spPr>
        <p:txBody>
          <a:bodyPr vert="horz" wrap="square" lIns="146289" tIns="0" rIns="146289"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3"/>
          </p:nvPr>
        </p:nvSpPr>
        <p:spPr>
          <a:xfrm>
            <a:off x="269239" y="6566933"/>
            <a:ext cx="3859607" cy="364224"/>
          </a:xfrm>
          <a:prstGeom prst="rect">
            <a:avLst/>
          </a:prstGeom>
        </p:spPr>
        <p:txBody>
          <a:bodyPr vert="horz" lIns="0" tIns="45716" rIns="91431" bIns="45716" rtlCol="0" anchor="ctr"/>
          <a:lstStyle>
            <a:lvl1pPr algn="l">
              <a:defRPr sz="1175">
                <a:gradFill>
                  <a:gsLst>
                    <a:gs pos="0">
                      <a:schemeClr val="bg2">
                        <a:lumMod val="75000"/>
                      </a:schemeClr>
                    </a:gs>
                    <a:gs pos="100000">
                      <a:schemeClr val="bg2">
                        <a:lumMod val="75000"/>
                      </a:schemeClr>
                    </a:gs>
                  </a:gsLst>
                  <a:lin ang="5400000" scaled="0"/>
                </a:gradFill>
              </a:defRPr>
            </a:lvl1pPr>
          </a:lstStyle>
          <a:p>
            <a:pPr defTabSz="914102"/>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5" name="Slide Number Placeholder 4"/>
          <p:cNvSpPr>
            <a:spLocks noGrp="1"/>
          </p:cNvSpPr>
          <p:nvPr>
            <p:ph type="sldNum" sz="quarter" idx="4"/>
          </p:nvPr>
        </p:nvSpPr>
        <p:spPr>
          <a:xfrm>
            <a:off x="9077859" y="6564686"/>
            <a:ext cx="2844904" cy="364224"/>
          </a:xfrm>
          <a:prstGeom prst="rect">
            <a:avLst/>
          </a:prstGeom>
        </p:spPr>
        <p:txBody>
          <a:bodyPr vert="horz" lIns="91431" tIns="45716" rIns="0" bIns="45716" rtlCol="0" anchor="ctr"/>
          <a:lstStyle>
            <a:lvl1pPr algn="r">
              <a:defRPr sz="1175">
                <a:gradFill>
                  <a:gsLst>
                    <a:gs pos="0">
                      <a:schemeClr val="bg2">
                        <a:lumMod val="75000"/>
                      </a:schemeClr>
                    </a:gs>
                    <a:gs pos="100000">
                      <a:schemeClr val="bg2">
                        <a:lumMod val="75000"/>
                      </a:schemeClr>
                    </a:gs>
                  </a:gsLst>
                  <a:lin ang="5400000" scaled="0"/>
                </a:gradFill>
              </a:defRPr>
            </a:lvl1pPr>
          </a:lstStyle>
          <a:p>
            <a:pPr defTabSz="914102"/>
            <a:fld id="{25B1B22E-D3C8-4129-8E85-2E5037E3E69B}" type="slidenum">
              <a:rPr lang="en-US" smtClean="0">
                <a:gradFill>
                  <a:gsLst>
                    <a:gs pos="0">
                      <a:srgbClr val="DDDDDD">
                        <a:lumMod val="75000"/>
                      </a:srgbClr>
                    </a:gs>
                    <a:gs pos="100000">
                      <a:srgbClr val="DDDDDD">
                        <a:lumMod val="75000"/>
                      </a:srgbClr>
                    </a:gs>
                  </a:gsLst>
                  <a:lin ang="5400000" scaled="0"/>
                </a:gradFill>
              </a:rPr>
              <a:pPr defTabSz="914102"/>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69634189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5" r:id="rId25"/>
  </p:sldLayoutIdLst>
  <p:transition>
    <p:fade/>
  </p:transition>
  <p:timing>
    <p:tnLst>
      <p:par>
        <p:cTn id="1" dur="indefinite" restart="never" nodeType="tmRoot"/>
      </p:par>
    </p:tnLst>
  </p:timing>
  <p:txStyles>
    <p:titleStyle>
      <a:lvl1pPr algn="l" defTabSz="914102" rtl="0" eaLnBrk="1" latinLnBrk="0" hangingPunct="1">
        <a:lnSpc>
          <a:spcPct val="90000"/>
        </a:lnSpc>
        <a:spcBef>
          <a:spcPct val="0"/>
        </a:spcBef>
        <a:buNone/>
        <a:defRPr lang="en-US" sz="5293" b="0" kern="1200" cap="none" spc="-100" baseline="0" dirty="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0" marR="0" indent="0" algn="l" defTabSz="914102" rtl="0" eaLnBrk="1" fontAlgn="auto" latinLnBrk="0" hangingPunct="1">
        <a:lnSpc>
          <a:spcPct val="90000"/>
        </a:lnSpc>
        <a:spcBef>
          <a:spcPts val="1175"/>
        </a:spcBef>
        <a:spcAft>
          <a:spcPts val="0"/>
        </a:spcAft>
        <a:buClrTx/>
        <a:buSzPct val="90000"/>
        <a:buFont typeface="Arial" pitchFamily="34" charset="0"/>
        <a:buNone/>
        <a:tabLst/>
        <a:defRPr sz="3920" b="0" kern="1200" spc="0" baseline="0">
          <a:gradFill>
            <a:gsLst>
              <a:gs pos="1250">
                <a:schemeClr val="tx1"/>
              </a:gs>
              <a:gs pos="100000">
                <a:schemeClr val="tx1"/>
              </a:gs>
            </a:gsLst>
            <a:lin ang="5400000" scaled="0"/>
          </a:gradFill>
          <a:latin typeface="+mj-lt"/>
          <a:ea typeface="+mn-ea"/>
          <a:cs typeface="+mn-cs"/>
        </a:defRPr>
      </a:lvl1pPr>
      <a:lvl2pPr marL="4668" marR="0" indent="0" algn="l" defTabSz="914102"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2pPr>
      <a:lvl3pPr marL="0" marR="0" indent="0" algn="l" defTabSz="914102"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3pPr>
      <a:lvl4pPr marL="1008142" marR="0" indent="-1008142" algn="l" defTabSz="914102" rtl="0" eaLnBrk="1" fontAlgn="auto" latinLnBrk="0" hangingPunct="1">
        <a:lnSpc>
          <a:spcPct val="90000"/>
        </a:lnSpc>
        <a:spcBef>
          <a:spcPct val="20000"/>
        </a:spcBef>
        <a:spcAft>
          <a:spcPts val="0"/>
        </a:spcAft>
        <a:buClrTx/>
        <a:buSzPct val="90000"/>
        <a:buFont typeface="Arial" pitchFamily="34" charset="0"/>
        <a:buNone/>
        <a:tabLst/>
        <a:defRPr sz="1567" kern="1200" spc="0" baseline="0">
          <a:gradFill>
            <a:gsLst>
              <a:gs pos="1250">
                <a:schemeClr val="tx1"/>
              </a:gs>
              <a:gs pos="100000">
                <a:schemeClr val="tx1"/>
              </a:gs>
            </a:gsLst>
            <a:lin ang="5400000" scaled="0"/>
          </a:gradFill>
          <a:latin typeface="+mn-lt"/>
          <a:ea typeface="+mn-ea"/>
          <a:cs typeface="+mn-cs"/>
        </a:defRPr>
      </a:lvl4pPr>
      <a:lvl5pPr marL="1008142" marR="0" indent="-1008142" algn="l" defTabSz="914102" rtl="0" eaLnBrk="1" fontAlgn="auto" latinLnBrk="0" hangingPunct="1">
        <a:lnSpc>
          <a:spcPct val="90000"/>
        </a:lnSpc>
        <a:spcBef>
          <a:spcPct val="20000"/>
        </a:spcBef>
        <a:spcAft>
          <a:spcPts val="0"/>
        </a:spcAft>
        <a:buClrTx/>
        <a:buSzPct val="90000"/>
        <a:buFont typeface="Arial" pitchFamily="34" charset="0"/>
        <a:buNone/>
        <a:tabLst/>
        <a:defRPr sz="1567" kern="1200" spc="0" baseline="0">
          <a:gradFill>
            <a:gsLst>
              <a:gs pos="1250">
                <a:schemeClr val="tx1"/>
              </a:gs>
              <a:gs pos="100000">
                <a:schemeClr val="tx1"/>
              </a:gs>
            </a:gsLst>
            <a:lin ang="5400000" scaled="0"/>
          </a:gradFill>
          <a:latin typeface="+mn-lt"/>
          <a:ea typeface="+mn-ea"/>
          <a:cs typeface="+mn-cs"/>
        </a:defRPr>
      </a:lvl5pPr>
      <a:lvl6pPr marL="2513779" indent="-228527" algn="l" defTabSz="91410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0831" indent="-228527" algn="l" defTabSz="91410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7882" indent="-228527" algn="l" defTabSz="91410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4935" indent="-228527" algn="l" defTabSz="91410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02" rtl="0" eaLnBrk="1" latinLnBrk="0" hangingPunct="1">
        <a:defRPr sz="1765" kern="1200">
          <a:solidFill>
            <a:schemeClr val="tx1"/>
          </a:solidFill>
          <a:latin typeface="+mn-lt"/>
          <a:ea typeface="+mn-ea"/>
          <a:cs typeface="+mn-cs"/>
        </a:defRPr>
      </a:lvl1pPr>
      <a:lvl2pPr marL="457050" algn="l" defTabSz="914102" rtl="0" eaLnBrk="1" latinLnBrk="0" hangingPunct="1">
        <a:defRPr sz="1765" kern="1200">
          <a:solidFill>
            <a:schemeClr val="tx1"/>
          </a:solidFill>
          <a:latin typeface="+mn-lt"/>
          <a:ea typeface="+mn-ea"/>
          <a:cs typeface="+mn-cs"/>
        </a:defRPr>
      </a:lvl2pPr>
      <a:lvl3pPr marL="914102" algn="l" defTabSz="914102" rtl="0" eaLnBrk="1" latinLnBrk="0" hangingPunct="1">
        <a:defRPr sz="1765" kern="1200">
          <a:solidFill>
            <a:schemeClr val="tx1"/>
          </a:solidFill>
          <a:latin typeface="+mn-lt"/>
          <a:ea typeface="+mn-ea"/>
          <a:cs typeface="+mn-cs"/>
        </a:defRPr>
      </a:lvl3pPr>
      <a:lvl4pPr marL="1371152" algn="l" defTabSz="914102" rtl="0" eaLnBrk="1" latinLnBrk="0" hangingPunct="1">
        <a:defRPr sz="1765" kern="1200">
          <a:solidFill>
            <a:schemeClr val="tx1"/>
          </a:solidFill>
          <a:latin typeface="+mn-lt"/>
          <a:ea typeface="+mn-ea"/>
          <a:cs typeface="+mn-cs"/>
        </a:defRPr>
      </a:lvl4pPr>
      <a:lvl5pPr marL="1828204" algn="l" defTabSz="914102" rtl="0" eaLnBrk="1" latinLnBrk="0" hangingPunct="1">
        <a:defRPr sz="1765" kern="1200">
          <a:solidFill>
            <a:schemeClr val="tx1"/>
          </a:solidFill>
          <a:latin typeface="+mn-lt"/>
          <a:ea typeface="+mn-ea"/>
          <a:cs typeface="+mn-cs"/>
        </a:defRPr>
      </a:lvl5pPr>
      <a:lvl6pPr marL="2285255" algn="l" defTabSz="914102" rtl="0" eaLnBrk="1" latinLnBrk="0" hangingPunct="1">
        <a:defRPr sz="1765" kern="1200">
          <a:solidFill>
            <a:schemeClr val="tx1"/>
          </a:solidFill>
          <a:latin typeface="+mn-lt"/>
          <a:ea typeface="+mn-ea"/>
          <a:cs typeface="+mn-cs"/>
        </a:defRPr>
      </a:lvl6pPr>
      <a:lvl7pPr marL="2742305" algn="l" defTabSz="914102" rtl="0" eaLnBrk="1" latinLnBrk="0" hangingPunct="1">
        <a:defRPr sz="1765" kern="1200">
          <a:solidFill>
            <a:schemeClr val="tx1"/>
          </a:solidFill>
          <a:latin typeface="+mn-lt"/>
          <a:ea typeface="+mn-ea"/>
          <a:cs typeface="+mn-cs"/>
        </a:defRPr>
      </a:lvl7pPr>
      <a:lvl8pPr marL="3199356" algn="l" defTabSz="914102" rtl="0" eaLnBrk="1" latinLnBrk="0" hangingPunct="1">
        <a:defRPr sz="1765" kern="1200">
          <a:solidFill>
            <a:schemeClr val="tx1"/>
          </a:solidFill>
          <a:latin typeface="+mn-lt"/>
          <a:ea typeface="+mn-ea"/>
          <a:cs typeface="+mn-cs"/>
        </a:defRPr>
      </a:lvl8pPr>
      <a:lvl9pPr marL="3656409" algn="l" defTabSz="914102" rtl="0" eaLnBrk="1" latinLnBrk="0" hangingPunct="1">
        <a:defRPr sz="176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67756-3438-42ED-9E9F-23C761487CA7}" type="datetimeFigureOut">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4BD79-BDD6-4F47-9230-D73F51C3A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87750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2"/>
            <a:ext cx="11655840" cy="733299"/>
          </a:xfrm>
          <a:prstGeom prst="rect">
            <a:avLst/>
          </a:prstGeom>
        </p:spPr>
        <p:txBody>
          <a:bodyPr vert="horz" wrap="square" lIns="146289" tIns="0" rIns="146289"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2" y="1411760"/>
            <a:ext cx="11653521" cy="1704996"/>
          </a:xfrm>
          <a:prstGeom prst="rect">
            <a:avLst/>
          </a:prstGeom>
        </p:spPr>
        <p:txBody>
          <a:bodyPr vert="horz" wrap="square" lIns="146289" tIns="0" rIns="146289"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3"/>
          </p:nvPr>
        </p:nvSpPr>
        <p:spPr>
          <a:xfrm>
            <a:off x="269239" y="6566933"/>
            <a:ext cx="3859607" cy="364224"/>
          </a:xfrm>
          <a:prstGeom prst="rect">
            <a:avLst/>
          </a:prstGeom>
        </p:spPr>
        <p:txBody>
          <a:bodyPr vert="horz" lIns="0" tIns="45716" rIns="91431" bIns="45716" rtlCol="0" anchor="ctr"/>
          <a:lstStyle>
            <a:lvl1pPr algn="l">
              <a:defRPr sz="1175">
                <a:gradFill>
                  <a:gsLst>
                    <a:gs pos="0">
                      <a:schemeClr val="bg2">
                        <a:lumMod val="75000"/>
                      </a:schemeClr>
                    </a:gs>
                    <a:gs pos="100000">
                      <a:schemeClr val="bg2">
                        <a:lumMod val="75000"/>
                      </a:schemeClr>
                    </a:gs>
                  </a:gsLst>
                  <a:lin ang="5400000" scaled="0"/>
                </a:gradFill>
              </a:defRPr>
            </a:lvl1pPr>
          </a:lstStyle>
          <a:p>
            <a:pPr defTabSz="914102"/>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5" name="Slide Number Placeholder 4"/>
          <p:cNvSpPr>
            <a:spLocks noGrp="1"/>
          </p:cNvSpPr>
          <p:nvPr>
            <p:ph type="sldNum" sz="quarter" idx="4"/>
          </p:nvPr>
        </p:nvSpPr>
        <p:spPr>
          <a:xfrm>
            <a:off x="9077859" y="6564686"/>
            <a:ext cx="2844904" cy="364224"/>
          </a:xfrm>
          <a:prstGeom prst="rect">
            <a:avLst/>
          </a:prstGeom>
        </p:spPr>
        <p:txBody>
          <a:bodyPr vert="horz" lIns="91431" tIns="45716" rIns="0" bIns="45716" rtlCol="0" anchor="ctr"/>
          <a:lstStyle>
            <a:lvl1pPr algn="r">
              <a:defRPr sz="1175">
                <a:gradFill>
                  <a:gsLst>
                    <a:gs pos="0">
                      <a:schemeClr val="bg2">
                        <a:lumMod val="75000"/>
                      </a:schemeClr>
                    </a:gs>
                    <a:gs pos="100000">
                      <a:schemeClr val="bg2">
                        <a:lumMod val="75000"/>
                      </a:schemeClr>
                    </a:gs>
                  </a:gsLst>
                  <a:lin ang="5400000" scaled="0"/>
                </a:gradFill>
              </a:defRPr>
            </a:lvl1pPr>
          </a:lstStyle>
          <a:p>
            <a:pPr defTabSz="914102"/>
            <a:fld id="{25B1B22E-D3C8-4129-8E85-2E5037E3E69B}" type="slidenum">
              <a:rPr lang="en-US" smtClean="0">
                <a:gradFill>
                  <a:gsLst>
                    <a:gs pos="0">
                      <a:srgbClr val="DDDDDD">
                        <a:lumMod val="75000"/>
                      </a:srgbClr>
                    </a:gs>
                    <a:gs pos="100000">
                      <a:srgbClr val="DDDDDD">
                        <a:lumMod val="75000"/>
                      </a:srgbClr>
                    </a:gs>
                  </a:gsLst>
                  <a:lin ang="5400000" scaled="0"/>
                </a:gradFill>
              </a:rPr>
              <a:pPr defTabSz="914102"/>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260577150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Lst>
  <p:transition>
    <p:fade/>
  </p:transition>
  <p:timing>
    <p:tnLst>
      <p:par>
        <p:cTn id="1" dur="indefinite" restart="never" nodeType="tmRoot"/>
      </p:par>
    </p:tnLst>
  </p:timing>
  <p:txStyles>
    <p:titleStyle>
      <a:lvl1pPr algn="l" defTabSz="914102" rtl="0" eaLnBrk="1" latinLnBrk="0" hangingPunct="1">
        <a:lnSpc>
          <a:spcPct val="90000"/>
        </a:lnSpc>
        <a:spcBef>
          <a:spcPct val="0"/>
        </a:spcBef>
        <a:buNone/>
        <a:defRPr lang="en-US" sz="5293" b="0" kern="1200" cap="none" spc="-100" baseline="0" dirty="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0" marR="0" indent="0" algn="l" defTabSz="914102" rtl="0" eaLnBrk="1" fontAlgn="auto" latinLnBrk="0" hangingPunct="1">
        <a:lnSpc>
          <a:spcPct val="90000"/>
        </a:lnSpc>
        <a:spcBef>
          <a:spcPts val="1175"/>
        </a:spcBef>
        <a:spcAft>
          <a:spcPts val="0"/>
        </a:spcAft>
        <a:buClrTx/>
        <a:buSzPct val="90000"/>
        <a:buFont typeface="Arial" pitchFamily="34" charset="0"/>
        <a:buNone/>
        <a:tabLst/>
        <a:defRPr sz="3920" b="0" kern="1200" spc="0" baseline="0">
          <a:gradFill>
            <a:gsLst>
              <a:gs pos="1250">
                <a:schemeClr val="tx1"/>
              </a:gs>
              <a:gs pos="100000">
                <a:schemeClr val="tx1"/>
              </a:gs>
            </a:gsLst>
            <a:lin ang="5400000" scaled="0"/>
          </a:gradFill>
          <a:latin typeface="+mj-lt"/>
          <a:ea typeface="+mn-ea"/>
          <a:cs typeface="+mn-cs"/>
        </a:defRPr>
      </a:lvl1pPr>
      <a:lvl2pPr marL="4668" marR="0" indent="0" algn="l" defTabSz="914102"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2pPr>
      <a:lvl3pPr marL="0" marR="0" indent="0" algn="l" defTabSz="914102"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3pPr>
      <a:lvl4pPr marL="1008142" marR="0" indent="-1008142" algn="l" defTabSz="914102" rtl="0" eaLnBrk="1" fontAlgn="auto" latinLnBrk="0" hangingPunct="1">
        <a:lnSpc>
          <a:spcPct val="90000"/>
        </a:lnSpc>
        <a:spcBef>
          <a:spcPct val="20000"/>
        </a:spcBef>
        <a:spcAft>
          <a:spcPts val="0"/>
        </a:spcAft>
        <a:buClrTx/>
        <a:buSzPct val="90000"/>
        <a:buFont typeface="Arial" pitchFamily="34" charset="0"/>
        <a:buNone/>
        <a:tabLst/>
        <a:defRPr sz="1567" kern="1200" spc="0" baseline="0">
          <a:gradFill>
            <a:gsLst>
              <a:gs pos="1250">
                <a:schemeClr val="tx1"/>
              </a:gs>
              <a:gs pos="100000">
                <a:schemeClr val="tx1"/>
              </a:gs>
            </a:gsLst>
            <a:lin ang="5400000" scaled="0"/>
          </a:gradFill>
          <a:latin typeface="+mn-lt"/>
          <a:ea typeface="+mn-ea"/>
          <a:cs typeface="+mn-cs"/>
        </a:defRPr>
      </a:lvl4pPr>
      <a:lvl5pPr marL="1008142" marR="0" indent="-1008142" algn="l" defTabSz="914102" rtl="0" eaLnBrk="1" fontAlgn="auto" latinLnBrk="0" hangingPunct="1">
        <a:lnSpc>
          <a:spcPct val="90000"/>
        </a:lnSpc>
        <a:spcBef>
          <a:spcPct val="20000"/>
        </a:spcBef>
        <a:spcAft>
          <a:spcPts val="0"/>
        </a:spcAft>
        <a:buClrTx/>
        <a:buSzPct val="90000"/>
        <a:buFont typeface="Arial" pitchFamily="34" charset="0"/>
        <a:buNone/>
        <a:tabLst/>
        <a:defRPr sz="1567" kern="1200" spc="0" baseline="0">
          <a:gradFill>
            <a:gsLst>
              <a:gs pos="1250">
                <a:schemeClr val="tx1"/>
              </a:gs>
              <a:gs pos="100000">
                <a:schemeClr val="tx1"/>
              </a:gs>
            </a:gsLst>
            <a:lin ang="5400000" scaled="0"/>
          </a:gradFill>
          <a:latin typeface="+mn-lt"/>
          <a:ea typeface="+mn-ea"/>
          <a:cs typeface="+mn-cs"/>
        </a:defRPr>
      </a:lvl5pPr>
      <a:lvl6pPr marL="2513779" indent="-228527" algn="l" defTabSz="91410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0831" indent="-228527" algn="l" defTabSz="91410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7882" indent="-228527" algn="l" defTabSz="91410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4935" indent="-228527" algn="l" defTabSz="91410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02" rtl="0" eaLnBrk="1" latinLnBrk="0" hangingPunct="1">
        <a:defRPr sz="1765" kern="1200">
          <a:solidFill>
            <a:schemeClr val="tx1"/>
          </a:solidFill>
          <a:latin typeface="+mn-lt"/>
          <a:ea typeface="+mn-ea"/>
          <a:cs typeface="+mn-cs"/>
        </a:defRPr>
      </a:lvl1pPr>
      <a:lvl2pPr marL="457050" algn="l" defTabSz="914102" rtl="0" eaLnBrk="1" latinLnBrk="0" hangingPunct="1">
        <a:defRPr sz="1765" kern="1200">
          <a:solidFill>
            <a:schemeClr val="tx1"/>
          </a:solidFill>
          <a:latin typeface="+mn-lt"/>
          <a:ea typeface="+mn-ea"/>
          <a:cs typeface="+mn-cs"/>
        </a:defRPr>
      </a:lvl2pPr>
      <a:lvl3pPr marL="914102" algn="l" defTabSz="914102" rtl="0" eaLnBrk="1" latinLnBrk="0" hangingPunct="1">
        <a:defRPr sz="1765" kern="1200">
          <a:solidFill>
            <a:schemeClr val="tx1"/>
          </a:solidFill>
          <a:latin typeface="+mn-lt"/>
          <a:ea typeface="+mn-ea"/>
          <a:cs typeface="+mn-cs"/>
        </a:defRPr>
      </a:lvl3pPr>
      <a:lvl4pPr marL="1371152" algn="l" defTabSz="914102" rtl="0" eaLnBrk="1" latinLnBrk="0" hangingPunct="1">
        <a:defRPr sz="1765" kern="1200">
          <a:solidFill>
            <a:schemeClr val="tx1"/>
          </a:solidFill>
          <a:latin typeface="+mn-lt"/>
          <a:ea typeface="+mn-ea"/>
          <a:cs typeface="+mn-cs"/>
        </a:defRPr>
      </a:lvl4pPr>
      <a:lvl5pPr marL="1828204" algn="l" defTabSz="914102" rtl="0" eaLnBrk="1" latinLnBrk="0" hangingPunct="1">
        <a:defRPr sz="1765" kern="1200">
          <a:solidFill>
            <a:schemeClr val="tx1"/>
          </a:solidFill>
          <a:latin typeface="+mn-lt"/>
          <a:ea typeface="+mn-ea"/>
          <a:cs typeface="+mn-cs"/>
        </a:defRPr>
      </a:lvl5pPr>
      <a:lvl6pPr marL="2285255" algn="l" defTabSz="914102" rtl="0" eaLnBrk="1" latinLnBrk="0" hangingPunct="1">
        <a:defRPr sz="1765" kern="1200">
          <a:solidFill>
            <a:schemeClr val="tx1"/>
          </a:solidFill>
          <a:latin typeface="+mn-lt"/>
          <a:ea typeface="+mn-ea"/>
          <a:cs typeface="+mn-cs"/>
        </a:defRPr>
      </a:lvl6pPr>
      <a:lvl7pPr marL="2742305" algn="l" defTabSz="914102" rtl="0" eaLnBrk="1" latinLnBrk="0" hangingPunct="1">
        <a:defRPr sz="1765" kern="1200">
          <a:solidFill>
            <a:schemeClr val="tx1"/>
          </a:solidFill>
          <a:latin typeface="+mn-lt"/>
          <a:ea typeface="+mn-ea"/>
          <a:cs typeface="+mn-cs"/>
        </a:defRPr>
      </a:lvl7pPr>
      <a:lvl8pPr marL="3199356" algn="l" defTabSz="914102" rtl="0" eaLnBrk="1" latinLnBrk="0" hangingPunct="1">
        <a:defRPr sz="1765" kern="1200">
          <a:solidFill>
            <a:schemeClr val="tx1"/>
          </a:solidFill>
          <a:latin typeface="+mn-lt"/>
          <a:ea typeface="+mn-ea"/>
          <a:cs typeface="+mn-cs"/>
        </a:defRPr>
      </a:lvl8pPr>
      <a:lvl9pPr marL="3656409" algn="l" defTabSz="914102"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3.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hyperlink" Target="http://infopedia/Pages/FY15-ECiB-Sales-Productivity.aspx" TargetMode="External"/><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hyperlink" Target="http://infopedia/SMSG/Pages/MicrosoftDynamics-CRM.aspx" TargetMode="External"/><Relationship Id="rId3" Type="http://schemas.openxmlformats.org/officeDocument/2006/relationships/slideLayout" Target="../slideLayouts/slideLayout43.xml"/><Relationship Id="rId7" Type="http://schemas.openxmlformats.org/officeDocument/2006/relationships/hyperlink" Target="http://infopedia/docstore/Pages/KCDoc.aspx?k=KC02-23-62011" TargetMode="External"/><Relationship Id="rId2" Type="http://schemas.openxmlformats.org/officeDocument/2006/relationships/tags" Target="../tags/tag2.xml"/><Relationship Id="rId1" Type="http://schemas.openxmlformats.org/officeDocument/2006/relationships/customXml" Target="../../customXml/item6.xml"/><Relationship Id="rId6" Type="http://schemas.openxmlformats.org/officeDocument/2006/relationships/hyperlink" Target="http://aka.ms/cuvtb8" TargetMode="External"/><Relationship Id="rId5" Type="http://schemas.openxmlformats.org/officeDocument/2006/relationships/hyperlink" Target="http://aka.ms/d9lbp0" TargetMode="External"/><Relationship Id="rId4" Type="http://schemas.openxmlformats.org/officeDocument/2006/relationships/hyperlink" Target="https://www.yammer.com/microsoft.com/#/threads/inGroup?type=in_group&amp;feedId=1777689"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9.xml"/><Relationship Id="rId2" Type="http://schemas.openxmlformats.org/officeDocument/2006/relationships/tags" Target="../tags/tag3.xml"/><Relationship Id="rId1" Type="http://schemas.openxmlformats.org/officeDocument/2006/relationships/customXml" Target="../../customXml/item16.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customXml" Target="../../customXml/item17.xml"/><Relationship Id="rId7" Type="http://schemas.openxmlformats.org/officeDocument/2006/relationships/image" Target="../media/image11.png"/><Relationship Id="rId2" Type="http://schemas.openxmlformats.org/officeDocument/2006/relationships/tags" Target="../tags/tag4.xml"/><Relationship Id="rId1" Type="http://schemas.openxmlformats.org/officeDocument/2006/relationships/customXml" Target="../../customXml/item11.xml"/><Relationship Id="rId6" Type="http://schemas.openxmlformats.org/officeDocument/2006/relationships/notesSlide" Target="../notesSlides/notesSlide3.xml"/><Relationship Id="rId5" Type="http://schemas.openxmlformats.org/officeDocument/2006/relationships/slideLayout" Target="../slideLayouts/slideLayout99.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7.xml"/><Relationship Id="rId7" Type="http://schemas.openxmlformats.org/officeDocument/2006/relationships/image" Target="../media/image14.png"/><Relationship Id="rId2" Type="http://schemas.openxmlformats.org/officeDocument/2006/relationships/tags" Target="../tags/tag6.xml"/><Relationship Id="rId1" Type="http://schemas.openxmlformats.org/officeDocument/2006/relationships/customXml" Target="../../customXml/item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notesSlide" Target="../notesSlides/notesSlide4.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hyperlink" Target="http://www.insideview.com/" TargetMode="External"/><Relationship Id="rId3" Type="http://schemas.openxmlformats.org/officeDocument/2006/relationships/slideLayout" Target="../slideLayouts/slideLayout38.xml"/><Relationship Id="rId7" Type="http://schemas.openxmlformats.org/officeDocument/2006/relationships/hyperlink" Target="http://www.microsoft.com/en-us/powerBI/pricing.aspx" TargetMode="External"/><Relationship Id="rId2" Type="http://schemas.openxmlformats.org/officeDocument/2006/relationships/tags" Target="../tags/tag7.xml"/><Relationship Id="rId1" Type="http://schemas.openxmlformats.org/officeDocument/2006/relationships/customXml" Target="../../customXml/item14.xml"/><Relationship Id="rId6" Type="http://schemas.microsoft.com/office/2007/relationships/hdphoto" Target="../media/hdphoto1.wdp"/><Relationship Id="rId5" Type="http://schemas.openxmlformats.org/officeDocument/2006/relationships/image" Target="../media/image18.png"/><Relationship Id="rId10" Type="http://schemas.openxmlformats.org/officeDocument/2006/relationships/hyperlink" Target="http://www.microsoft.com/en-us/dynamics/crm-trust-center.aspx" TargetMode="External"/><Relationship Id="rId4" Type="http://schemas.openxmlformats.org/officeDocument/2006/relationships/notesSlide" Target="../notesSlides/notesSlide5.xml"/><Relationship Id="rId9" Type="http://schemas.openxmlformats.org/officeDocument/2006/relationships/hyperlink" Target="http://www.microsoft.com/en-us/dynamics/dynamics-online-support.aspx"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8.xml"/><Relationship Id="rId1" Type="http://schemas.openxmlformats.org/officeDocument/2006/relationships/customXml" Target="../../customXml/item1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tags" Target="../tags/tag9.xml"/><Relationship Id="rId1" Type="http://schemas.openxmlformats.org/officeDocument/2006/relationships/customXml" Target="../../customXml/item8.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p:cNvPicPr>
          <p:nvPr/>
        </p:nvPicPr>
        <p:blipFill rotWithShape="1">
          <a:blip r:embed="rId4" cstate="print">
            <a:extLst>
              <a:ext uri="{28A0092B-C50C-407E-A947-70E740481C1C}">
                <a14:useLocalDpi xmlns:a14="http://schemas.microsoft.com/office/drawing/2010/main" val="0"/>
              </a:ext>
            </a:extLst>
          </a:blip>
          <a:srcRect t="-295" b="15834"/>
          <a:stretch/>
        </p:blipFill>
        <p:spPr>
          <a:xfrm>
            <a:off x="-7473" y="-35112"/>
            <a:ext cx="12215974" cy="6907543"/>
          </a:xfrm>
          <a:prstGeom prst="rect">
            <a:avLst/>
          </a:prstGeom>
        </p:spPr>
      </p:pic>
      <p:sp>
        <p:nvSpPr>
          <p:cNvPr id="11" name="Text Placeholder 7"/>
          <p:cNvSpPr txBox="1">
            <a:spLocks/>
          </p:cNvSpPr>
          <p:nvPr/>
        </p:nvSpPr>
        <p:spPr>
          <a:xfrm>
            <a:off x="305261" y="310373"/>
            <a:ext cx="6081026" cy="6322656"/>
          </a:xfrm>
          <a:prstGeom prst="rect">
            <a:avLst/>
          </a:prstGeom>
          <a:solidFill>
            <a:srgbClr val="002050">
              <a:alpha val="91000"/>
            </a:srgbClr>
          </a:solidFill>
        </p:spPr>
        <p:txBody>
          <a:bodyPr vert="horz" lIns="182880" tIns="91440" rIns="182880" bIns="45720"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a:spcBef>
                <a:spcPts val="0"/>
              </a:spcBef>
            </a:pPr>
            <a:endParaRPr lang="en-US" sz="1800" dirty="0">
              <a:solidFill>
                <a:schemeClr val="bg1"/>
              </a:solidFill>
            </a:endParaRPr>
          </a:p>
        </p:txBody>
      </p:sp>
      <p:sp>
        <p:nvSpPr>
          <p:cNvPr id="8" name="Content Placeholder 2"/>
          <p:cNvSpPr txBox="1">
            <a:spLocks/>
          </p:cNvSpPr>
          <p:nvPr/>
        </p:nvSpPr>
        <p:spPr>
          <a:xfrm>
            <a:off x="514775" y="2847614"/>
            <a:ext cx="5871512" cy="2427787"/>
          </a:xfrm>
          <a:prstGeom prst="rect">
            <a:avLst/>
          </a:prstGeom>
        </p:spPr>
        <p:txBody>
          <a:bodyPr anchor="ctr">
            <a:noAutofit/>
          </a:bodyPr>
          <a:lst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BA141A"/>
              </a:buClr>
              <a:buNone/>
            </a:pPr>
            <a:r>
              <a:rPr lang="en-US" sz="4800" dirty="0" smtClean="0">
                <a:solidFill>
                  <a:srgbClr val="FFFFFF"/>
                </a:solidFill>
                <a:latin typeface="Segoe UI Light" panose="020B0502040204020203" pitchFamily="34" charset="0"/>
                <a:cs typeface="Segoe UI Light" panose="020B0502040204020203" pitchFamily="34" charset="0"/>
              </a:rPr>
              <a:t>Comparing Dynamics CRM and CRM Online Deployment Options</a:t>
            </a:r>
            <a:endParaRPr lang="en-US" sz="4800" dirty="0">
              <a:solidFill>
                <a:srgbClr val="FFFFFF"/>
              </a:solidFill>
              <a:latin typeface="Segoe UI Light" panose="020B0502040204020203" pitchFamily="34" charset="0"/>
              <a:cs typeface="Segoe UI Light" panose="020B0502040204020203" pitchFamily="34" charset="0"/>
            </a:endParaRPr>
          </a:p>
        </p:txBody>
      </p:sp>
      <p:sp>
        <p:nvSpPr>
          <p:cNvPr id="9" name="Content Placeholder 2"/>
          <p:cNvSpPr txBox="1">
            <a:spLocks/>
          </p:cNvSpPr>
          <p:nvPr/>
        </p:nvSpPr>
        <p:spPr>
          <a:xfrm>
            <a:off x="514775" y="1746356"/>
            <a:ext cx="4303927" cy="2339938"/>
          </a:xfrm>
          <a:prstGeom prst="rect">
            <a:avLst/>
          </a:prstGeom>
        </p:spPr>
        <p:txBody>
          <a:bodyPr anchor="t">
            <a:noAutofit/>
          </a:bodyPr>
          <a:lst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BA141A"/>
              </a:buClr>
              <a:buNone/>
            </a:pPr>
            <a:r>
              <a:rPr lang="en-US" dirty="0" smtClean="0">
                <a:solidFill>
                  <a:srgbClr val="FFFFFF"/>
                </a:solidFill>
                <a:latin typeface="Segoe UI Light" panose="020B0502040204020203" pitchFamily="34" charset="0"/>
                <a:cs typeface="Segoe UI Light" panose="020B0502040204020203" pitchFamily="34" charset="0"/>
              </a:rPr>
              <a:t>Dynamics CRM Online</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447" y="621980"/>
            <a:ext cx="1013618" cy="1010655"/>
          </a:xfrm>
          <a:prstGeom prst="rect">
            <a:avLst/>
          </a:prstGeom>
        </p:spPr>
      </p:pic>
      <p:sp>
        <p:nvSpPr>
          <p:cNvPr id="2" name="TextBox 1"/>
          <p:cNvSpPr txBox="1"/>
          <p:nvPr/>
        </p:nvSpPr>
        <p:spPr>
          <a:xfrm>
            <a:off x="11027080" y="6368635"/>
            <a:ext cx="116492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chemeClr val="bg1"/>
                </a:solidFill>
              </a:rPr>
              <a:t>V2.27.15</a:t>
            </a:r>
          </a:p>
        </p:txBody>
      </p:sp>
      <p:cxnSp>
        <p:nvCxnSpPr>
          <p:cNvPr id="4" name="Straight Connector 3"/>
          <p:cNvCxnSpPr/>
          <p:nvPr/>
        </p:nvCxnSpPr>
        <p:spPr>
          <a:xfrm>
            <a:off x="586703" y="2599820"/>
            <a:ext cx="4234119" cy="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05568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bwMode="auto">
          <a:xfrm>
            <a:off x="272402" y="1263316"/>
            <a:ext cx="11578821" cy="5269831"/>
          </a:xfrm>
          <a:prstGeom prst="rect">
            <a:avLst/>
          </a:prstGeom>
          <a:solidFill>
            <a:schemeClr val="accent1">
              <a:lumMod val="10000"/>
              <a:lumOff val="90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280121" indent="-280121" defTabSz="914278">
              <a:lnSpc>
                <a:spcPct val="150000"/>
              </a:lnSpc>
              <a:buFont typeface="Arial" panose="020B0604020202020204" pitchFamily="34" charset="0"/>
              <a:buChar char="•"/>
            </a:pPr>
            <a:r>
              <a:rPr lang="en-US" sz="1200" b="1" dirty="0">
                <a:solidFill>
                  <a:sysClr val="windowText" lastClr="000000"/>
                </a:solidFill>
              </a:rPr>
              <a:t>These offer IDs are no longer valid for transacting Sales Productivity</a:t>
            </a:r>
            <a:r>
              <a:rPr lang="en-US" sz="1200" dirty="0">
                <a:solidFill>
                  <a:sysClr val="windowText" lastClr="000000"/>
                </a:solidFill>
              </a:rPr>
              <a:t> in Volume Licensing and should not be used going forward:</a:t>
            </a:r>
          </a:p>
          <a:p>
            <a:pPr marL="737321" lvl="1" indent="-280121" defTabSz="914278">
              <a:lnSpc>
                <a:spcPct val="150000"/>
              </a:lnSpc>
              <a:buFont typeface="Arial" panose="020B0604020202020204" pitchFamily="34" charset="0"/>
              <a:buChar char="•"/>
            </a:pPr>
            <a:r>
              <a:rPr lang="en-US" sz="1200" dirty="0">
                <a:solidFill>
                  <a:sysClr val="windowText" lastClr="000000"/>
                </a:solidFill>
              </a:rPr>
              <a:t>DSD-00046    </a:t>
            </a:r>
            <a:r>
              <a:rPr lang="en-US" sz="1200" dirty="0" err="1">
                <a:solidFill>
                  <a:sysClr val="windowText" lastClr="000000"/>
                </a:solidFill>
              </a:rPr>
              <a:t>DynCRMOnlnPro</a:t>
            </a:r>
            <a:r>
              <a:rPr lang="en-US" sz="1200" dirty="0">
                <a:solidFill>
                  <a:sysClr val="windowText" lastClr="000000"/>
                </a:solidFill>
              </a:rPr>
              <a:t> </a:t>
            </a:r>
            <a:r>
              <a:rPr lang="en-US" sz="1200" dirty="0" err="1">
                <a:solidFill>
                  <a:sysClr val="windowText" lastClr="000000"/>
                </a:solidFill>
              </a:rPr>
              <a:t>ShrdSvr</a:t>
            </a:r>
            <a:r>
              <a:rPr lang="en-US" sz="1200" dirty="0">
                <a:solidFill>
                  <a:sysClr val="windowText" lastClr="000000"/>
                </a:solidFill>
              </a:rPr>
              <a:t> ALNG </a:t>
            </a:r>
            <a:r>
              <a:rPr lang="en-US" sz="1200" dirty="0" err="1">
                <a:solidFill>
                  <a:sysClr val="windowText" lastClr="000000"/>
                </a:solidFill>
              </a:rPr>
              <a:t>SubsVL</a:t>
            </a:r>
            <a:r>
              <a:rPr lang="en-US" sz="1200" dirty="0">
                <a:solidFill>
                  <a:sysClr val="windowText" lastClr="000000"/>
                </a:solidFill>
              </a:rPr>
              <a:t> MVL </a:t>
            </a:r>
            <a:r>
              <a:rPr lang="en-US" sz="1200" dirty="0" err="1">
                <a:solidFill>
                  <a:sysClr val="windowText" lastClr="000000"/>
                </a:solidFill>
              </a:rPr>
              <a:t>SalesProdPromo</a:t>
            </a:r>
            <a:r>
              <a:rPr lang="en-US" sz="1200" dirty="0">
                <a:solidFill>
                  <a:sysClr val="windowText" lastClr="000000"/>
                </a:solidFill>
              </a:rPr>
              <a:t> </a:t>
            </a:r>
            <a:r>
              <a:rPr lang="en-US" sz="1200" dirty="0" err="1">
                <a:solidFill>
                  <a:sysClr val="windowText" lastClr="000000"/>
                </a:solidFill>
              </a:rPr>
              <a:t>PerUsr</a:t>
            </a:r>
            <a:r>
              <a:rPr lang="en-US" sz="1200" dirty="0">
                <a:solidFill>
                  <a:sysClr val="windowText" lastClr="000000"/>
                </a:solidFill>
              </a:rPr>
              <a:t> Restricted) </a:t>
            </a:r>
          </a:p>
          <a:p>
            <a:pPr marL="737321" lvl="1" indent="-280121" defTabSz="914278">
              <a:lnSpc>
                <a:spcPct val="150000"/>
              </a:lnSpc>
              <a:buFont typeface="Arial" panose="020B0604020202020204" pitchFamily="34" charset="0"/>
              <a:buChar char="•"/>
            </a:pPr>
            <a:r>
              <a:rPr lang="en-US" sz="1200" dirty="0">
                <a:solidFill>
                  <a:sysClr val="windowText" lastClr="000000"/>
                </a:solidFill>
              </a:rPr>
              <a:t>DSD-00045    </a:t>
            </a:r>
            <a:r>
              <a:rPr lang="en-US" sz="1200" dirty="0" err="1">
                <a:solidFill>
                  <a:sysClr val="windowText" lastClr="000000"/>
                </a:solidFill>
              </a:rPr>
              <a:t>DynCRMOnlnPro</a:t>
            </a:r>
            <a:r>
              <a:rPr lang="en-US" sz="1200" dirty="0">
                <a:solidFill>
                  <a:sysClr val="windowText" lastClr="000000"/>
                </a:solidFill>
              </a:rPr>
              <a:t> </a:t>
            </a:r>
            <a:r>
              <a:rPr lang="en-US" sz="1200" dirty="0" err="1">
                <a:solidFill>
                  <a:sysClr val="windowText" lastClr="000000"/>
                </a:solidFill>
              </a:rPr>
              <a:t>ShrdSvr</a:t>
            </a:r>
            <a:r>
              <a:rPr lang="en-US" sz="1200" dirty="0">
                <a:solidFill>
                  <a:sysClr val="windowText" lastClr="000000"/>
                </a:solidFill>
              </a:rPr>
              <a:t> ALNG Subs MVL </a:t>
            </a:r>
            <a:r>
              <a:rPr lang="en-US" sz="1200" dirty="0" err="1">
                <a:solidFill>
                  <a:sysClr val="windowText" lastClr="000000"/>
                </a:solidFill>
              </a:rPr>
              <a:t>Rstrctd</a:t>
            </a:r>
            <a:r>
              <a:rPr lang="en-US" sz="1200" dirty="0">
                <a:solidFill>
                  <a:sysClr val="windowText" lastClr="000000"/>
                </a:solidFill>
              </a:rPr>
              <a:t> </a:t>
            </a:r>
            <a:r>
              <a:rPr lang="en-US" sz="1200" dirty="0" err="1">
                <a:solidFill>
                  <a:sysClr val="windowText" lastClr="000000"/>
                </a:solidFill>
              </a:rPr>
              <a:t>PerUsr</a:t>
            </a:r>
            <a:r>
              <a:rPr lang="en-US" sz="1200" dirty="0">
                <a:solidFill>
                  <a:sysClr val="windowText" lastClr="000000"/>
                </a:solidFill>
              </a:rPr>
              <a:t> </a:t>
            </a:r>
            <a:r>
              <a:rPr lang="en-US" sz="1200" dirty="0" err="1">
                <a:solidFill>
                  <a:sysClr val="windowText" lastClr="000000"/>
                </a:solidFill>
              </a:rPr>
              <a:t>forSASalesProdPromo</a:t>
            </a:r>
            <a:endParaRPr lang="en-US" sz="1200" dirty="0">
              <a:solidFill>
                <a:sysClr val="windowText" lastClr="000000"/>
              </a:solidFill>
            </a:endParaRPr>
          </a:p>
          <a:p>
            <a:pPr marL="737321" lvl="1" indent="-280121" defTabSz="914278">
              <a:lnSpc>
                <a:spcPct val="150000"/>
              </a:lnSpc>
              <a:buFont typeface="Arial" panose="020B0604020202020204" pitchFamily="34" charset="0"/>
              <a:buChar char="•"/>
            </a:pPr>
            <a:r>
              <a:rPr lang="en-US" sz="1200" dirty="0">
                <a:solidFill>
                  <a:sysClr val="windowText" lastClr="000000"/>
                </a:solidFill>
              </a:rPr>
              <a:t>7YY-00016     </a:t>
            </a:r>
            <a:r>
              <a:rPr lang="en-US" sz="1200" dirty="0" err="1">
                <a:solidFill>
                  <a:sysClr val="windowText" lastClr="000000"/>
                </a:solidFill>
              </a:rPr>
              <a:t>PowerBI</a:t>
            </a:r>
            <a:r>
              <a:rPr lang="en-US" sz="1200" dirty="0">
                <a:solidFill>
                  <a:sysClr val="windowText" lastClr="000000"/>
                </a:solidFill>
              </a:rPr>
              <a:t> </a:t>
            </a:r>
            <a:r>
              <a:rPr lang="en-US" sz="1200" dirty="0" err="1">
                <a:solidFill>
                  <a:sysClr val="windowText" lastClr="000000"/>
                </a:solidFill>
              </a:rPr>
              <a:t>ShrdSvr</a:t>
            </a:r>
            <a:r>
              <a:rPr lang="en-US" sz="1200" dirty="0">
                <a:solidFill>
                  <a:sysClr val="windowText" lastClr="000000"/>
                </a:solidFill>
              </a:rPr>
              <a:t> ALNG </a:t>
            </a:r>
            <a:r>
              <a:rPr lang="en-US" sz="1200" dirty="0" err="1">
                <a:solidFill>
                  <a:sysClr val="windowText" lastClr="000000"/>
                </a:solidFill>
              </a:rPr>
              <a:t>SubsVL</a:t>
            </a:r>
            <a:r>
              <a:rPr lang="en-US" sz="1200" dirty="0">
                <a:solidFill>
                  <a:sysClr val="windowText" lastClr="000000"/>
                </a:solidFill>
              </a:rPr>
              <a:t> MVL Promo </a:t>
            </a:r>
            <a:r>
              <a:rPr lang="en-US" sz="1200" dirty="0" err="1">
                <a:solidFill>
                  <a:sysClr val="windowText" lastClr="000000"/>
                </a:solidFill>
              </a:rPr>
              <a:t>PerUsr</a:t>
            </a:r>
            <a:r>
              <a:rPr lang="en-US" sz="1200" dirty="0">
                <a:solidFill>
                  <a:sysClr val="windowText" lastClr="000000"/>
                </a:solidFill>
              </a:rPr>
              <a:t> forE3/E4 (Note: This SKU may still be active and used for other promos.)</a:t>
            </a:r>
          </a:p>
          <a:p>
            <a:pPr marL="280121" indent="-280121" defTabSz="914278">
              <a:lnSpc>
                <a:spcPct val="150000"/>
              </a:lnSpc>
              <a:buFont typeface="Arial" panose="020B0604020202020204" pitchFamily="34" charset="0"/>
              <a:buChar char="•"/>
            </a:pPr>
            <a:r>
              <a:rPr lang="en-US" sz="1200" dirty="0" smtClean="0">
                <a:solidFill>
                  <a:sysClr val="windowText" lastClr="000000"/>
                </a:solidFill>
              </a:rPr>
              <a:t>CRM </a:t>
            </a:r>
            <a:r>
              <a:rPr lang="en-US" sz="1200" dirty="0">
                <a:solidFill>
                  <a:sysClr val="windowText" lastClr="000000"/>
                </a:solidFill>
              </a:rPr>
              <a:t>Promo </a:t>
            </a:r>
            <a:r>
              <a:rPr lang="en-US" sz="1200" dirty="0" smtClean="0">
                <a:solidFill>
                  <a:sysClr val="windowText" lastClr="000000"/>
                </a:solidFill>
              </a:rPr>
              <a:t>Duration through </a:t>
            </a:r>
            <a:r>
              <a:rPr lang="en-US" sz="1200" dirty="0">
                <a:solidFill>
                  <a:sysClr val="windowText" lastClr="000000"/>
                </a:solidFill>
              </a:rPr>
              <a:t>June 30, </a:t>
            </a:r>
            <a:r>
              <a:rPr lang="en-US" sz="1200" dirty="0" smtClean="0">
                <a:solidFill>
                  <a:sysClr val="windowText" lastClr="000000"/>
                </a:solidFill>
              </a:rPr>
              <a:t>2015. </a:t>
            </a:r>
          </a:p>
          <a:p>
            <a:pPr marL="280121" indent="-280121" defTabSz="914278">
              <a:lnSpc>
                <a:spcPct val="150000"/>
              </a:lnSpc>
              <a:buFont typeface="Arial" panose="020B0604020202020204" pitchFamily="34" charset="0"/>
              <a:buChar char="•"/>
            </a:pPr>
            <a:r>
              <a:rPr lang="en-US" sz="1200" dirty="0" smtClean="0">
                <a:solidFill>
                  <a:sysClr val="windowText" lastClr="000000"/>
                </a:solidFill>
              </a:rPr>
              <a:t>Geographies</a:t>
            </a:r>
            <a:r>
              <a:rPr lang="en-US" sz="1200" dirty="0">
                <a:solidFill>
                  <a:sysClr val="windowText" lastClr="000000"/>
                </a:solidFill>
              </a:rPr>
              <a:t>: Everywhere Microsoft Dynamics CRM Online, Office 365 and Power BI are sold</a:t>
            </a:r>
          </a:p>
          <a:p>
            <a:pPr marL="280121" indent="-280121" defTabSz="914278">
              <a:lnSpc>
                <a:spcPct val="150000"/>
              </a:lnSpc>
              <a:buFont typeface="Arial" panose="020B0604020202020204" pitchFamily="34" charset="0"/>
              <a:buChar char="•"/>
            </a:pPr>
            <a:r>
              <a:rPr lang="en-US" sz="1200" dirty="0">
                <a:solidFill>
                  <a:sysClr val="windowText" lastClr="000000"/>
                </a:solidFill>
              </a:rPr>
              <a:t>Programs: EA, </a:t>
            </a:r>
            <a:r>
              <a:rPr lang="en-US" sz="1200" dirty="0" smtClean="0">
                <a:solidFill>
                  <a:sysClr val="windowText" lastClr="000000"/>
                </a:solidFill>
              </a:rPr>
              <a:t>MOSP, MPSA. </a:t>
            </a:r>
          </a:p>
          <a:p>
            <a:pPr marL="280121" indent="-280121" defTabSz="914278">
              <a:lnSpc>
                <a:spcPct val="150000"/>
              </a:lnSpc>
              <a:buFont typeface="Arial" panose="020B0604020202020204" pitchFamily="34" charset="0"/>
              <a:buChar char="•"/>
            </a:pPr>
            <a:r>
              <a:rPr lang="en-US" sz="1200" dirty="0" smtClean="0">
                <a:solidFill>
                  <a:sysClr val="windowText" lastClr="000000"/>
                </a:solidFill>
              </a:rPr>
              <a:t>Future </a:t>
            </a:r>
            <a:r>
              <a:rPr lang="en-US" sz="1200" dirty="0">
                <a:solidFill>
                  <a:sysClr val="windowText" lastClr="000000"/>
                </a:solidFill>
              </a:rPr>
              <a:t>price tables should be set </a:t>
            </a:r>
            <a:r>
              <a:rPr lang="en-US" sz="1200" dirty="0" smtClean="0">
                <a:solidFill>
                  <a:sysClr val="windowText" lastClr="000000"/>
                </a:solidFill>
              </a:rPr>
              <a:t>at </a:t>
            </a:r>
            <a:r>
              <a:rPr lang="en-US" sz="1200" dirty="0">
                <a:solidFill>
                  <a:sysClr val="windowText" lastClr="000000"/>
                </a:solidFill>
              </a:rPr>
              <a:t>regular price. Sales Productivity discounts on future pricing will not be approved.</a:t>
            </a:r>
          </a:p>
          <a:p>
            <a:pPr marL="280121" indent="-280121" defTabSz="914278">
              <a:lnSpc>
                <a:spcPct val="150000"/>
              </a:lnSpc>
              <a:buFont typeface="Arial" panose="020B0604020202020204" pitchFamily="34" charset="0"/>
              <a:buChar char="•"/>
            </a:pPr>
            <a:r>
              <a:rPr lang="en-US" sz="1200" dirty="0">
                <a:solidFill>
                  <a:sysClr val="windowText" lastClr="000000"/>
                </a:solidFill>
              </a:rPr>
              <a:t>Customers may purchase additional seats leveraging sales productivity discounts during the promo period. Please note the following regarding additional orders:</a:t>
            </a:r>
          </a:p>
          <a:p>
            <a:pPr marL="737321" lvl="1" indent="-280121" defTabSz="914278">
              <a:lnSpc>
                <a:spcPct val="150000"/>
              </a:lnSpc>
              <a:buFont typeface="Arial" panose="020B0604020202020204" pitchFamily="34" charset="0"/>
              <a:buChar char="•"/>
            </a:pPr>
            <a:r>
              <a:rPr lang="en-US" sz="1200" dirty="0">
                <a:solidFill>
                  <a:sysClr val="windowText" lastClr="000000"/>
                </a:solidFill>
              </a:rPr>
              <a:t>Incremental seats must meet the same qualification requirements as initial orders. </a:t>
            </a:r>
          </a:p>
          <a:p>
            <a:pPr marL="737321" lvl="1" indent="-280121" defTabSz="914278">
              <a:lnSpc>
                <a:spcPct val="150000"/>
              </a:lnSpc>
              <a:buFont typeface="Arial" panose="020B0604020202020204" pitchFamily="34" charset="0"/>
              <a:buChar char="•"/>
            </a:pPr>
            <a:r>
              <a:rPr lang="en-US" sz="1200" dirty="0">
                <a:solidFill>
                  <a:sysClr val="windowText" lastClr="000000"/>
                </a:solidFill>
              </a:rPr>
              <a:t>Incremental orders should be done through a supplemental price sheet</a:t>
            </a:r>
            <a:r>
              <a:rPr lang="en-US" sz="1200" dirty="0" smtClean="0">
                <a:solidFill>
                  <a:sysClr val="windowText" lastClr="000000"/>
                </a:solidFill>
              </a:rPr>
              <a:t>.</a:t>
            </a:r>
          </a:p>
          <a:p>
            <a:pPr marL="737321" lvl="1" indent="-280121" defTabSz="914278">
              <a:lnSpc>
                <a:spcPct val="150000"/>
              </a:lnSpc>
              <a:buFont typeface="Arial" panose="020B0604020202020204" pitchFamily="34" charset="0"/>
              <a:buChar char="•"/>
            </a:pPr>
            <a:r>
              <a:rPr lang="en-US" sz="1200" dirty="0" smtClean="0">
                <a:solidFill>
                  <a:sysClr val="windowText" lastClr="000000"/>
                </a:solidFill>
              </a:rPr>
              <a:t>Component pricing, but not total solution cost, is subject to change during the promotion period.</a:t>
            </a:r>
            <a:endParaRPr lang="en-US" sz="1200" dirty="0">
              <a:solidFill>
                <a:sysClr val="windowText" lastClr="000000"/>
              </a:solidFill>
            </a:endParaRPr>
          </a:p>
          <a:p>
            <a:pPr marL="280121" indent="-280121" defTabSz="914278">
              <a:lnSpc>
                <a:spcPct val="150000"/>
              </a:lnSpc>
              <a:buFont typeface="Arial" panose="020B0604020202020204" pitchFamily="34" charset="0"/>
              <a:buChar char="•"/>
            </a:pPr>
            <a:r>
              <a:rPr lang="en-US" sz="1200" dirty="0"/>
              <a:t>Promo pricing is granted for only the order quantity purchased during the promo period and promo pricing on those seats lasts for the duration of the agreement.</a:t>
            </a:r>
          </a:p>
          <a:p>
            <a:pPr marL="280121" indent="-280121" defTabSz="914278">
              <a:lnSpc>
                <a:spcPct val="150000"/>
              </a:lnSpc>
              <a:buFont typeface="Arial" panose="020B0604020202020204" pitchFamily="34" charset="0"/>
              <a:buChar char="•"/>
            </a:pPr>
            <a:r>
              <a:rPr lang="en-US" sz="1200" dirty="0" smtClean="0">
                <a:solidFill>
                  <a:sysClr val="windowText" lastClr="000000"/>
                </a:solidFill>
              </a:rPr>
              <a:t>Also </a:t>
            </a:r>
            <a:r>
              <a:rPr lang="en-US" sz="1200" dirty="0">
                <a:solidFill>
                  <a:sysClr val="windowText" lastClr="000000"/>
                </a:solidFill>
              </a:rPr>
              <a:t>available for Dynamics CRM Professional USL for SA licenses (requires active SA for CRM Pro CAL)</a:t>
            </a:r>
          </a:p>
          <a:p>
            <a:pPr marL="280121" indent="-280121" defTabSz="914278">
              <a:lnSpc>
                <a:spcPct val="150000"/>
              </a:lnSpc>
              <a:buFont typeface="Arial" panose="020B0604020202020204" pitchFamily="34" charset="0"/>
              <a:buChar char="•"/>
            </a:pPr>
            <a:r>
              <a:rPr lang="en-US" sz="1200" dirty="0">
                <a:solidFill>
                  <a:sysClr val="windowText" lastClr="000000"/>
                </a:solidFill>
              </a:rPr>
              <a:t>Not available for CRM Online Basic or Essential</a:t>
            </a:r>
          </a:p>
          <a:p>
            <a:pPr marL="280121" indent="-280121" defTabSz="914278">
              <a:lnSpc>
                <a:spcPct val="150000"/>
              </a:lnSpc>
              <a:buFont typeface="Arial" panose="020B0604020202020204" pitchFamily="34" charset="0"/>
              <a:buChar char="•"/>
            </a:pPr>
            <a:r>
              <a:rPr lang="en-US" sz="1200" dirty="0" smtClean="0">
                <a:solidFill>
                  <a:sysClr val="windowText" lastClr="000000"/>
                </a:solidFill>
              </a:rPr>
              <a:t>Commercial </a:t>
            </a:r>
            <a:r>
              <a:rPr lang="en-US" sz="1200" dirty="0">
                <a:solidFill>
                  <a:sysClr val="windowText" lastClr="000000"/>
                </a:solidFill>
              </a:rPr>
              <a:t>and </a:t>
            </a:r>
            <a:r>
              <a:rPr lang="en-US" sz="1200" dirty="0" smtClean="0">
                <a:solidFill>
                  <a:sysClr val="windowText" lastClr="000000"/>
                </a:solidFill>
              </a:rPr>
              <a:t>Government</a:t>
            </a:r>
          </a:p>
          <a:p>
            <a:pPr marL="280121" indent="-280121" defTabSz="914278">
              <a:lnSpc>
                <a:spcPct val="150000"/>
              </a:lnSpc>
              <a:buFont typeface="Arial" panose="020B0604020202020204" pitchFamily="34" charset="0"/>
              <a:buChar char="•"/>
            </a:pPr>
            <a:r>
              <a:rPr lang="en-US" sz="1200" dirty="0" err="1" smtClean="0">
                <a:solidFill>
                  <a:sysClr val="windowText" lastClr="000000"/>
                </a:solidFill>
              </a:rPr>
              <a:t>PowerBI</a:t>
            </a:r>
            <a:r>
              <a:rPr lang="en-US" sz="1200" dirty="0" smtClean="0">
                <a:solidFill>
                  <a:sysClr val="windowText" lastClr="000000"/>
                </a:solidFill>
              </a:rPr>
              <a:t> </a:t>
            </a:r>
            <a:r>
              <a:rPr lang="en-US" sz="1200" dirty="0">
                <a:solidFill>
                  <a:sysClr val="windowText" lastClr="000000"/>
                </a:solidFill>
              </a:rPr>
              <a:t>is not GCC compatible. Government pricing is being applied to a commercial tenant</a:t>
            </a:r>
            <a:r>
              <a:rPr lang="en-US" sz="1200" dirty="0" smtClean="0">
                <a:solidFill>
                  <a:sysClr val="windowText" lastClr="000000"/>
                </a:solidFill>
              </a:rPr>
              <a:t>.</a:t>
            </a:r>
          </a:p>
          <a:p>
            <a:pPr marL="280121" indent="-280121" defTabSz="914278">
              <a:lnSpc>
                <a:spcPct val="150000"/>
              </a:lnSpc>
              <a:buFont typeface="Arial" panose="020B0604020202020204" pitchFamily="34" charset="0"/>
              <a:buChar char="•"/>
            </a:pPr>
            <a:endParaRPr lang="en-US" sz="1200" dirty="0">
              <a:solidFill>
                <a:sysClr val="windowText" lastClr="000000"/>
              </a:solidFill>
            </a:endParaRPr>
          </a:p>
        </p:txBody>
      </p:sp>
      <p:sp>
        <p:nvSpPr>
          <p:cNvPr id="3" name="Title 1"/>
          <p:cNvSpPr txBox="1">
            <a:spLocks/>
          </p:cNvSpPr>
          <p:nvPr/>
        </p:nvSpPr>
        <p:spPr>
          <a:xfrm>
            <a:off x="272402" y="310551"/>
            <a:ext cx="11887877" cy="656368"/>
          </a:xfrm>
          <a:prstGeom prst="rect">
            <a:avLst/>
          </a:prstGeom>
        </p:spPr>
        <p:txBody>
          <a:bodyPr/>
          <a:lst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sz="4000" dirty="0" smtClean="0">
                <a:gradFill flip="none" rotWithShape="1">
                  <a:gsLst>
                    <a:gs pos="0">
                      <a:srgbClr val="292929"/>
                    </a:gs>
                    <a:gs pos="86000">
                      <a:srgbClr val="292929"/>
                    </a:gs>
                  </a:gsLst>
                  <a:lin ang="5400000" scaled="0"/>
                  <a:tileRect/>
                </a:gradFill>
              </a:rPr>
              <a:t>Sales Productivity Terms &amp; Transactional Considerations</a:t>
            </a:r>
            <a:endParaRPr sz="4000" i="1" dirty="0">
              <a:gradFill flip="none" rotWithShape="1">
                <a:gsLst>
                  <a:gs pos="0">
                    <a:srgbClr val="292929"/>
                  </a:gs>
                  <a:gs pos="86000">
                    <a:srgbClr val="292929"/>
                  </a:gs>
                </a:gsLst>
                <a:lin ang="5400000" scaled="0"/>
                <a:tileRect/>
              </a:gradFill>
            </a:endParaRPr>
          </a:p>
        </p:txBody>
      </p:sp>
    </p:spTree>
    <p:extLst>
      <p:ext uri="{BB962C8B-B14F-4D97-AF65-F5344CB8AC3E}">
        <p14:creationId xmlns:p14="http://schemas.microsoft.com/office/powerpoint/2010/main" val="282599629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
          <p:cNvSpPr txBox="1">
            <a:spLocks/>
          </p:cNvSpPr>
          <p:nvPr/>
        </p:nvSpPr>
        <p:spPr>
          <a:xfrm>
            <a:off x="0" y="-11575"/>
            <a:ext cx="6940925" cy="368135"/>
          </a:xfrm>
          <a:prstGeom prst="rect">
            <a:avLst/>
          </a:prstGeom>
        </p:spPr>
        <p:txBody>
          <a:bodyPr vert="horz" wrap="square" lIns="146304" tIns="91440" rIns="146304" bIns="91440" rtlCol="0" anchor="t">
            <a:noAutofit/>
          </a:bodyPr>
          <a:lstStyle>
            <a:lvl1pPr algn="l" defTabSz="914192" rtl="0" eaLnBrk="1" latinLnBrk="0" hangingPunct="1">
              <a:lnSpc>
                <a:spcPct val="90000"/>
              </a:lnSpc>
              <a:spcBef>
                <a:spcPct val="0"/>
              </a:spcBef>
              <a:buNone/>
              <a:defRPr lang="en-US" sz="5293"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1800" dirty="0" smtClean="0">
                <a:solidFill>
                  <a:srgbClr val="0072C6"/>
                </a:solidFill>
              </a:rPr>
              <a:t>Battle Card: Microsoft Sales Productivity</a:t>
            </a:r>
            <a:endParaRPr lang="en-US" sz="1800" dirty="0">
              <a:solidFill>
                <a:srgbClr val="0072C6"/>
              </a:solidFill>
            </a:endParaRPr>
          </a:p>
        </p:txBody>
      </p:sp>
      <p:sp>
        <p:nvSpPr>
          <p:cNvPr id="7" name="Rounded Rectangle 6"/>
          <p:cNvSpPr/>
          <p:nvPr/>
        </p:nvSpPr>
        <p:spPr bwMode="auto">
          <a:xfrm>
            <a:off x="6998093" y="534576"/>
            <a:ext cx="5193907" cy="2011680"/>
          </a:xfrm>
          <a:prstGeom prst="roundRect">
            <a:avLst>
              <a:gd name="adj" fmla="val 0"/>
            </a:avLst>
          </a:prstGeom>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p>
            <a:r>
              <a:rPr lang="en-US" sz="1000" b="1" dirty="0" smtClean="0"/>
              <a:t>Microsoft Dynamics CRM Online  </a:t>
            </a:r>
            <a:r>
              <a:rPr lang="en-US" sz="1000" dirty="0" smtClean="0"/>
              <a:t>is a market </a:t>
            </a:r>
            <a:r>
              <a:rPr lang="en-US" sz="1000" dirty="0"/>
              <a:t>leading business solution that </a:t>
            </a:r>
            <a:r>
              <a:rPr lang="en-US" sz="1000" dirty="0" smtClean="0"/>
              <a:t>helps companies market to, sell and service their customers quickly and easily </a:t>
            </a:r>
            <a:r>
              <a:rPr lang="en-US" sz="1000" dirty="0"/>
              <a:t>through social insights, business intelligence, </a:t>
            </a:r>
            <a:r>
              <a:rPr lang="en-US" sz="1000" dirty="0" smtClean="0"/>
              <a:t>and an outcome-driven user experience </a:t>
            </a:r>
            <a:r>
              <a:rPr lang="en-US" sz="1000" dirty="0"/>
              <a:t>in the cloud</a:t>
            </a:r>
            <a:r>
              <a:rPr lang="en-US" sz="1000" dirty="0" smtClean="0"/>
              <a:t>, for an unbeatable value.</a:t>
            </a:r>
            <a:endParaRPr lang="en-US" sz="1000" dirty="0"/>
          </a:p>
          <a:p>
            <a:r>
              <a:rPr lang="en-US" sz="1000" b="1" dirty="0" smtClean="0"/>
              <a:t>Office </a:t>
            </a:r>
            <a:r>
              <a:rPr lang="en-US" sz="1000" b="1" dirty="0"/>
              <a:t>365 </a:t>
            </a:r>
            <a:r>
              <a:rPr lang="en-US" sz="1000" dirty="0"/>
              <a:t>is </a:t>
            </a:r>
            <a:r>
              <a:rPr lang="en-US" sz="1000" dirty="0" smtClean="0"/>
              <a:t>our cloud-based best-in-class productivity solution </a:t>
            </a:r>
            <a:r>
              <a:rPr lang="en-US" sz="1000" dirty="0"/>
              <a:t>that Microsoft customers </a:t>
            </a:r>
            <a:r>
              <a:rPr lang="en-US" sz="1000" dirty="0" smtClean="0"/>
              <a:t>know </a:t>
            </a:r>
            <a:r>
              <a:rPr lang="en-US" sz="1000" dirty="0"/>
              <a:t>and use every day. </a:t>
            </a:r>
            <a:r>
              <a:rPr lang="en-US" sz="1000" dirty="0" smtClean="0"/>
              <a:t>Powered by </a:t>
            </a:r>
            <a:r>
              <a:rPr lang="en-US" sz="1000" dirty="0"/>
              <a:t>the cloud, customers can </a:t>
            </a:r>
            <a:r>
              <a:rPr lang="en-US" sz="1000" dirty="0" smtClean="0"/>
              <a:t>work with their team to collaborate </a:t>
            </a:r>
            <a:r>
              <a:rPr lang="en-US" sz="1000" dirty="0"/>
              <a:t>from virtually </a:t>
            </a:r>
            <a:r>
              <a:rPr lang="en-US" sz="1000" dirty="0" smtClean="0"/>
              <a:t>anywhere on any device.  Integration with CRM—SharePoint documents, inline Yammer, Lync availability and Skype in the app—enables customers to work effectively within the context of their work.</a:t>
            </a:r>
            <a:endParaRPr lang="en-US" sz="1000" dirty="0"/>
          </a:p>
          <a:p>
            <a:pPr lvl="0"/>
            <a:r>
              <a:rPr lang="en-US" sz="1000" b="1" dirty="0" smtClean="0"/>
              <a:t>Power BI for Office 365 </a:t>
            </a:r>
            <a:r>
              <a:rPr lang="en-US" sz="1000" dirty="0"/>
              <a:t>provides an organization-wide self-service business intelligence (BI) </a:t>
            </a:r>
            <a:r>
              <a:rPr lang="en-US" sz="1000" dirty="0" smtClean="0"/>
              <a:t>infrastructure that </a:t>
            </a:r>
            <a:r>
              <a:rPr lang="en-US" sz="1000" b="1" dirty="0" smtClean="0"/>
              <a:t> </a:t>
            </a:r>
            <a:r>
              <a:rPr lang="en-US" sz="1000" dirty="0" smtClean="0"/>
              <a:t>enables you </a:t>
            </a:r>
            <a:r>
              <a:rPr lang="en-US" sz="1000" dirty="0"/>
              <a:t>to visualize </a:t>
            </a:r>
            <a:r>
              <a:rPr lang="en-US" sz="1000" dirty="0" smtClean="0"/>
              <a:t>both internal and external data and develop fresh insights without having to be a business analyst, </a:t>
            </a:r>
            <a:r>
              <a:rPr lang="en-US" sz="1000" dirty="0"/>
              <a:t>and </a:t>
            </a:r>
            <a:r>
              <a:rPr lang="en-US" sz="1000" dirty="0" smtClean="0"/>
              <a:t>we do in an extremely cost effective manner.</a:t>
            </a:r>
          </a:p>
        </p:txBody>
      </p:sp>
      <p:sp>
        <p:nvSpPr>
          <p:cNvPr id="8" name="Rounded Rectangle 7"/>
          <p:cNvSpPr/>
          <p:nvPr/>
        </p:nvSpPr>
        <p:spPr>
          <a:xfrm>
            <a:off x="6994483" y="354130"/>
            <a:ext cx="5120640" cy="182880"/>
          </a:xfrm>
          <a:prstGeom prst="roundRect">
            <a:avLst>
              <a:gd name="adj" fmla="val 0"/>
            </a:avLst>
          </a:prstGeom>
          <a:solidFill>
            <a:srgbClr val="0072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900" b="1" dirty="0" smtClean="0">
                <a:solidFill>
                  <a:prstClr val="white"/>
                </a:solidFill>
                <a:latin typeface="Segoe UI" pitchFamily="34" charset="0"/>
              </a:rPr>
              <a:t>MICROSOFT SALES PRODUCTIVITY: WHAT IS INCLUDED?</a:t>
            </a:r>
            <a:endParaRPr lang="en-US" sz="900" b="1" dirty="0">
              <a:solidFill>
                <a:prstClr val="white"/>
              </a:solidFill>
              <a:latin typeface="Segoe UI" pitchFamily="34" charset="0"/>
            </a:endParaRPr>
          </a:p>
        </p:txBody>
      </p:sp>
      <p:sp>
        <p:nvSpPr>
          <p:cNvPr id="13" name="Rounded Rectangle 12"/>
          <p:cNvSpPr/>
          <p:nvPr/>
        </p:nvSpPr>
        <p:spPr bwMode="auto">
          <a:xfrm>
            <a:off x="59652" y="2769093"/>
            <a:ext cx="12051794" cy="1901825"/>
          </a:xfrm>
          <a:prstGeom prst="roundRect">
            <a:avLst>
              <a:gd name="adj" fmla="val 0"/>
            </a:avLst>
          </a:prstGeom>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Ins="0" rtlCol="0" anchor="t"/>
          <a:lstStyle/>
          <a:p>
            <a:pPr marL="91440" indent="-91440">
              <a:spcAft>
                <a:spcPts val="300"/>
              </a:spcAft>
              <a:buFont typeface="Arial" panose="020B0604020202020204" pitchFamily="34" charset="0"/>
              <a:buChar char="•"/>
            </a:pPr>
            <a:r>
              <a:rPr lang="en-US" sz="1000" b="1" dirty="0" smtClean="0">
                <a:solidFill>
                  <a:schemeClr val="tx1"/>
                </a:solidFill>
              </a:rPr>
              <a:t>Increase </a:t>
            </a:r>
            <a:r>
              <a:rPr lang="en-US" sz="1000" b="1" dirty="0">
                <a:solidFill>
                  <a:schemeClr val="tx1"/>
                </a:solidFill>
              </a:rPr>
              <a:t>time selling</a:t>
            </a:r>
            <a:r>
              <a:rPr lang="en-US" sz="1000" dirty="0">
                <a:solidFill>
                  <a:schemeClr val="tx1"/>
                </a:solidFill>
              </a:rPr>
              <a:t>.  Eliminate app-flipping, engage </a:t>
            </a:r>
            <a:r>
              <a:rPr lang="en-US" sz="1000" dirty="0" smtClean="0">
                <a:solidFill>
                  <a:schemeClr val="tx1"/>
                </a:solidFill>
              </a:rPr>
              <a:t>sales </a:t>
            </a:r>
            <a:r>
              <a:rPr lang="en-US" sz="1000" dirty="0">
                <a:solidFill>
                  <a:schemeClr val="tx1"/>
                </a:solidFill>
              </a:rPr>
              <a:t>reps with contextual information in simple user experiences that add value to the selling process.  Work the way you want to </a:t>
            </a:r>
            <a:r>
              <a:rPr lang="en-US" sz="1000" dirty="0" smtClean="0">
                <a:solidFill>
                  <a:schemeClr val="tx1"/>
                </a:solidFill>
              </a:rPr>
              <a:t>work, </a:t>
            </a:r>
            <a:r>
              <a:rPr lang="en-US" sz="1000" dirty="0">
                <a:solidFill>
                  <a:schemeClr val="tx1"/>
                </a:solidFill>
              </a:rPr>
              <a:t>on the device you </a:t>
            </a:r>
            <a:r>
              <a:rPr lang="en-US" sz="1000" dirty="0" smtClean="0">
                <a:solidFill>
                  <a:schemeClr val="tx1"/>
                </a:solidFill>
              </a:rPr>
              <a:t>choose, </a:t>
            </a:r>
            <a:r>
              <a:rPr lang="en-US" sz="1000" dirty="0">
                <a:solidFill>
                  <a:schemeClr val="tx1"/>
                </a:solidFill>
              </a:rPr>
              <a:t>wherever you are.</a:t>
            </a:r>
          </a:p>
          <a:p>
            <a:pPr marL="91440" indent="-91440">
              <a:spcAft>
                <a:spcPts val="300"/>
              </a:spcAft>
              <a:buFont typeface="Arial" panose="020B0604020202020204" pitchFamily="34" charset="0"/>
              <a:buChar char="•"/>
            </a:pPr>
            <a:r>
              <a:rPr lang="en-US" sz="1000" b="1" dirty="0">
                <a:solidFill>
                  <a:schemeClr val="tx1"/>
                </a:solidFill>
              </a:rPr>
              <a:t>Reduce prep time. </a:t>
            </a:r>
            <a:r>
              <a:rPr lang="en-US" sz="1000" dirty="0">
                <a:solidFill>
                  <a:schemeClr val="tx1"/>
                </a:solidFill>
              </a:rPr>
              <a:t>Provide </a:t>
            </a:r>
            <a:r>
              <a:rPr lang="en-US" sz="1000" dirty="0" smtClean="0">
                <a:solidFill>
                  <a:schemeClr val="tx1"/>
                </a:solidFill>
              </a:rPr>
              <a:t>social and business insights </a:t>
            </a:r>
            <a:r>
              <a:rPr lang="en-US" sz="1000" dirty="0">
                <a:solidFill>
                  <a:schemeClr val="tx1"/>
                </a:solidFill>
              </a:rPr>
              <a:t>and connections that make every customer conversation more relevant, </a:t>
            </a:r>
            <a:r>
              <a:rPr lang="en-US" sz="1000" dirty="0" smtClean="0">
                <a:solidFill>
                  <a:schemeClr val="tx1"/>
                </a:solidFill>
              </a:rPr>
              <a:t>valuable, </a:t>
            </a:r>
            <a:r>
              <a:rPr lang="en-US" sz="1000" dirty="0">
                <a:solidFill>
                  <a:schemeClr val="tx1"/>
                </a:solidFill>
              </a:rPr>
              <a:t>and productive.  Gain access to the people, content, and information you need to collaborate, refine, and win.</a:t>
            </a:r>
          </a:p>
          <a:p>
            <a:pPr marL="91440" indent="-91440">
              <a:spcAft>
                <a:spcPts val="300"/>
              </a:spcAft>
              <a:buFont typeface="Arial" panose="020B0604020202020204" pitchFamily="34" charset="0"/>
              <a:buChar char="•"/>
            </a:pPr>
            <a:r>
              <a:rPr lang="en-US" sz="1000" b="1" dirty="0">
                <a:solidFill>
                  <a:schemeClr val="tx1"/>
                </a:solidFill>
              </a:rPr>
              <a:t>Sell more using collective intelligence. </a:t>
            </a:r>
            <a:r>
              <a:rPr lang="en-US" sz="1000" dirty="0" smtClean="0">
                <a:solidFill>
                  <a:schemeClr val="tx1"/>
                </a:solidFill>
              </a:rPr>
              <a:t>Leverage your network to find the right information at the right time. </a:t>
            </a:r>
            <a:r>
              <a:rPr lang="en-US" sz="1000" dirty="0">
                <a:solidFill>
                  <a:schemeClr val="tx1"/>
                </a:solidFill>
              </a:rPr>
              <a:t>Enhance your account and opportunity information with contextual social </a:t>
            </a:r>
            <a:r>
              <a:rPr lang="en-US" sz="1000" dirty="0" smtClean="0">
                <a:solidFill>
                  <a:schemeClr val="tx1"/>
                </a:solidFill>
              </a:rPr>
              <a:t>insight </a:t>
            </a:r>
            <a:r>
              <a:rPr lang="en-US" sz="1000" dirty="0">
                <a:solidFill>
                  <a:schemeClr val="tx1"/>
                </a:solidFill>
              </a:rPr>
              <a:t>and engage in team selling with social productivity.  Improve your account, lead and contact information to build relationships and personalize every customer interaction.</a:t>
            </a:r>
          </a:p>
          <a:p>
            <a:pPr marL="91440" indent="-91440">
              <a:spcAft>
                <a:spcPts val="300"/>
              </a:spcAft>
              <a:buFont typeface="Arial" panose="020B0604020202020204" pitchFamily="34" charset="0"/>
              <a:buChar char="•"/>
            </a:pPr>
            <a:r>
              <a:rPr lang="en-US" sz="1000" b="1" dirty="0">
                <a:solidFill>
                  <a:schemeClr val="tx1"/>
                </a:solidFill>
              </a:rPr>
              <a:t>Gain visibility to improve the health of your business</a:t>
            </a:r>
            <a:r>
              <a:rPr lang="en-US" sz="1000" dirty="0">
                <a:solidFill>
                  <a:schemeClr val="tx1"/>
                </a:solidFill>
              </a:rPr>
              <a:t>.  Evaluate sales pipeline health with confidence</a:t>
            </a:r>
            <a:r>
              <a:rPr lang="en-US" sz="1000" b="1" dirty="0">
                <a:solidFill>
                  <a:schemeClr val="tx1"/>
                </a:solidFill>
              </a:rPr>
              <a:t>. </a:t>
            </a:r>
            <a:r>
              <a:rPr lang="en-US" sz="1000" dirty="0">
                <a:solidFill>
                  <a:schemeClr val="tx1"/>
                </a:solidFill>
              </a:rPr>
              <a:t>Better data and familiar analytical tools means better insights, understanding, and confidence.</a:t>
            </a:r>
          </a:p>
          <a:p>
            <a:pPr marL="91440" indent="-91440">
              <a:spcAft>
                <a:spcPts val="300"/>
              </a:spcAft>
              <a:buFont typeface="Arial" panose="020B0604020202020204" pitchFamily="34" charset="0"/>
              <a:buChar char="•"/>
            </a:pPr>
            <a:r>
              <a:rPr lang="en-US" sz="1000" b="1" dirty="0">
                <a:solidFill>
                  <a:schemeClr val="tx1"/>
                </a:solidFill>
              </a:rPr>
              <a:t>Engage &amp; collaborate around strategic deals</a:t>
            </a:r>
            <a:r>
              <a:rPr lang="en-US" sz="1000" dirty="0">
                <a:solidFill>
                  <a:schemeClr val="tx1"/>
                </a:solidFill>
              </a:rPr>
              <a:t>.  Access the people, information, and content needed to turn insight into closed deals and revenue.</a:t>
            </a:r>
          </a:p>
          <a:p>
            <a:pPr marL="91440" indent="-91440">
              <a:spcAft>
                <a:spcPts val="300"/>
              </a:spcAft>
              <a:buFont typeface="Arial" panose="020B0604020202020204" pitchFamily="34" charset="0"/>
              <a:buChar char="•"/>
            </a:pPr>
            <a:r>
              <a:rPr lang="en-US" sz="1000" b="1" dirty="0">
                <a:solidFill>
                  <a:schemeClr val="tx1"/>
                </a:solidFill>
              </a:rPr>
              <a:t>Develop a team of ‘A’ players. </a:t>
            </a:r>
            <a:r>
              <a:rPr lang="en-US" sz="1000" dirty="0">
                <a:solidFill>
                  <a:schemeClr val="tx1"/>
                </a:solidFill>
              </a:rPr>
              <a:t>Process flows drive best practices across your organization while allowing you to drive consistency and remain agile so you can deliver the best customer experience. </a:t>
            </a:r>
            <a:r>
              <a:rPr lang="en-US" sz="1000" dirty="0" smtClean="0">
                <a:solidFill>
                  <a:schemeClr val="tx1"/>
                </a:solidFill>
              </a:rPr>
              <a:t>Reduce onboarding time of new reps, coach </a:t>
            </a:r>
            <a:r>
              <a:rPr lang="en-US" sz="1000" dirty="0">
                <a:solidFill>
                  <a:schemeClr val="tx1"/>
                </a:solidFill>
              </a:rPr>
              <a:t>developing reps, and share best practices across the team. Analytics help identify top </a:t>
            </a:r>
            <a:r>
              <a:rPr lang="en-US" sz="1000" dirty="0" smtClean="0">
                <a:solidFill>
                  <a:schemeClr val="tx1"/>
                </a:solidFill>
              </a:rPr>
              <a:t>performers.</a:t>
            </a:r>
          </a:p>
        </p:txBody>
      </p:sp>
      <p:sp>
        <p:nvSpPr>
          <p:cNvPr id="14" name="Rounded Rectangle 13"/>
          <p:cNvSpPr/>
          <p:nvPr/>
        </p:nvSpPr>
        <p:spPr>
          <a:xfrm>
            <a:off x="59654" y="2584507"/>
            <a:ext cx="12051792" cy="182880"/>
          </a:xfrm>
          <a:prstGeom prst="roundRect">
            <a:avLst>
              <a:gd name="adj" fmla="val 0"/>
            </a:avLst>
          </a:prstGeom>
          <a:solidFill>
            <a:srgbClr val="0072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900" b="1" dirty="0" smtClean="0">
                <a:solidFill>
                  <a:prstClr val="white"/>
                </a:solidFill>
                <a:latin typeface="Segoe UI" pitchFamily="34" charset="0"/>
              </a:rPr>
              <a:t>VALUE PROPOSITION</a:t>
            </a:r>
            <a:r>
              <a:rPr lang="en-US" sz="900" b="1" dirty="0">
                <a:solidFill>
                  <a:prstClr val="white"/>
                </a:solidFill>
                <a:latin typeface="Segoe UI" pitchFamily="34" charset="0"/>
              </a:rPr>
              <a:t>:  </a:t>
            </a:r>
            <a:r>
              <a:rPr lang="en-US" sz="900" b="1" cap="all" dirty="0" smtClean="0">
                <a:solidFill>
                  <a:prstClr val="white"/>
                </a:solidFill>
                <a:latin typeface="Segoe UI" pitchFamily="34" charset="0"/>
              </a:rPr>
              <a:t>Microsoft helps SALES TEAMS ZERO IN, WIN FASTER AND SELL MORE</a:t>
            </a:r>
            <a:endParaRPr lang="en-US" sz="900" b="1" dirty="0">
              <a:solidFill>
                <a:prstClr val="white"/>
              </a:solidFill>
              <a:latin typeface="Segoe UI" pitchFamily="34" charset="0"/>
            </a:endParaRPr>
          </a:p>
        </p:txBody>
      </p:sp>
      <p:sp>
        <p:nvSpPr>
          <p:cNvPr id="17" name="Rounded Rectangle 16"/>
          <p:cNvSpPr/>
          <p:nvPr/>
        </p:nvSpPr>
        <p:spPr>
          <a:xfrm>
            <a:off x="82761" y="4732849"/>
            <a:ext cx="12060936" cy="182880"/>
          </a:xfrm>
          <a:prstGeom prst="roundRect">
            <a:avLst>
              <a:gd name="adj" fmla="val 0"/>
            </a:avLst>
          </a:prstGeom>
          <a:solidFill>
            <a:srgbClr val="0072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b="1" dirty="0">
                <a:solidFill>
                  <a:prstClr val="white"/>
                </a:solidFill>
                <a:latin typeface="Segoe UI" pitchFamily="34" charset="0"/>
              </a:rPr>
              <a:t>KEY </a:t>
            </a:r>
            <a:r>
              <a:rPr lang="en-US" sz="1200" b="1" dirty="0" smtClean="0">
                <a:solidFill>
                  <a:prstClr val="white"/>
                </a:solidFill>
                <a:latin typeface="Segoe UI" pitchFamily="34" charset="0"/>
              </a:rPr>
              <a:t>SALES PRODUCTIVITY FEATURES THROUGH ANY BROWSER OR DEVICE</a:t>
            </a:r>
            <a:endParaRPr lang="en-US" sz="1200" b="1" dirty="0">
              <a:solidFill>
                <a:prstClr val="white"/>
              </a:solidFill>
              <a:latin typeface="Segoe UI" pitchFamily="34" charset="0"/>
            </a:endParaRPr>
          </a:p>
        </p:txBody>
      </p:sp>
      <p:sp>
        <p:nvSpPr>
          <p:cNvPr id="28" name="Rounded Rectangle 27"/>
          <p:cNvSpPr/>
          <p:nvPr/>
        </p:nvSpPr>
        <p:spPr>
          <a:xfrm>
            <a:off x="5213843" y="354130"/>
            <a:ext cx="1747089" cy="182880"/>
          </a:xfrm>
          <a:prstGeom prst="roundRect">
            <a:avLst>
              <a:gd name="adj" fmla="val 0"/>
            </a:avLst>
          </a:prstGeom>
          <a:solidFill>
            <a:srgbClr val="0072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900" b="1" dirty="0" smtClean="0">
                <a:solidFill>
                  <a:prstClr val="white"/>
                </a:solidFill>
                <a:latin typeface="Segoe UI" pitchFamily="34" charset="0"/>
              </a:rPr>
              <a:t>TOP LINE MESSAGING</a:t>
            </a:r>
            <a:endParaRPr lang="en-US" sz="900" b="1" dirty="0">
              <a:solidFill>
                <a:prstClr val="white"/>
              </a:solidFill>
              <a:latin typeface="Segoe UI" pitchFamily="34" charset="0"/>
            </a:endParaRPr>
          </a:p>
        </p:txBody>
      </p:sp>
      <p:sp>
        <p:nvSpPr>
          <p:cNvPr id="30" name="Rounded Rectangle 29"/>
          <p:cNvSpPr/>
          <p:nvPr/>
        </p:nvSpPr>
        <p:spPr>
          <a:xfrm>
            <a:off x="5220513" y="1595596"/>
            <a:ext cx="1737360" cy="182880"/>
          </a:xfrm>
          <a:prstGeom prst="roundRect">
            <a:avLst>
              <a:gd name="adj" fmla="val 0"/>
            </a:avLst>
          </a:prstGeom>
          <a:solidFill>
            <a:srgbClr val="0072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900" b="1" dirty="0" smtClean="0">
                <a:solidFill>
                  <a:prstClr val="white"/>
                </a:solidFill>
                <a:latin typeface="Segoe UI" pitchFamily="34" charset="0"/>
              </a:rPr>
              <a:t>MSFT ADVANTAGES</a:t>
            </a:r>
            <a:endParaRPr lang="en-US" sz="900" b="1" dirty="0">
              <a:solidFill>
                <a:prstClr val="white"/>
              </a:solidFill>
              <a:latin typeface="Segoe UI" pitchFamily="34" charset="0"/>
            </a:endParaRPr>
          </a:p>
        </p:txBody>
      </p:sp>
      <p:sp>
        <p:nvSpPr>
          <p:cNvPr id="33" name="Rounded Rectangle 32"/>
          <p:cNvSpPr/>
          <p:nvPr/>
        </p:nvSpPr>
        <p:spPr bwMode="auto">
          <a:xfrm>
            <a:off x="57284" y="534576"/>
            <a:ext cx="5123009" cy="2008576"/>
          </a:xfrm>
          <a:prstGeom prst="roundRect">
            <a:avLst>
              <a:gd name="adj" fmla="val 0"/>
            </a:avLst>
          </a:prstGeom>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p>
            <a:pPr>
              <a:spcAft>
                <a:spcPts val="600"/>
              </a:spcAft>
            </a:pPr>
            <a:r>
              <a:rPr lang="en-US" sz="1000" b="1" dirty="0"/>
              <a:t>Microsoft delivers the most comprehensive sales productivity solution </a:t>
            </a:r>
            <a:r>
              <a:rPr lang="en-US" sz="1000" b="1" dirty="0" smtClean="0"/>
              <a:t>that combines Microsoft Dynamics CRM Online, Office 365 and Power BI for Office 365 to create </a:t>
            </a:r>
            <a:r>
              <a:rPr lang="en-US" sz="1000" b="1" dirty="0"/>
              <a:t>the most modern experience </a:t>
            </a:r>
            <a:r>
              <a:rPr lang="en-US" sz="1000" b="1" dirty="0" smtClean="0"/>
              <a:t>to help sellers deal with the challenges they face today while providing the </a:t>
            </a:r>
            <a:r>
              <a:rPr lang="en-US" sz="1000" b="1" dirty="0"/>
              <a:t>highest value. </a:t>
            </a:r>
            <a:r>
              <a:rPr lang="en-US" sz="1000" dirty="0"/>
              <a:t> </a:t>
            </a:r>
          </a:p>
          <a:p>
            <a:pPr marL="171450" indent="-171450">
              <a:buFont typeface="Wingdings" panose="05000000000000000000" pitchFamily="2" charset="2"/>
              <a:buChar char="ü"/>
            </a:pPr>
            <a:r>
              <a:rPr lang="en-US" sz="1000" dirty="0"/>
              <a:t>Microsoft </a:t>
            </a:r>
            <a:r>
              <a:rPr lang="en-US" sz="1000" dirty="0" smtClean="0"/>
              <a:t>sales productivity </a:t>
            </a:r>
            <a:r>
              <a:rPr lang="en-US" sz="1000" dirty="0"/>
              <a:t>enables organizations to empower their people, so they can effectively engage with customers and exceed expectations. By delivering amazing customer experiences, businesses will thrive. </a:t>
            </a:r>
          </a:p>
          <a:p>
            <a:pPr marL="171450" indent="-171450">
              <a:buFont typeface="Wingdings" panose="05000000000000000000" pitchFamily="2" charset="2"/>
              <a:buChar char="ü"/>
            </a:pPr>
            <a:r>
              <a:rPr lang="en-US" sz="1000" dirty="0" smtClean="0"/>
              <a:t>Microsoft </a:t>
            </a:r>
            <a:r>
              <a:rPr lang="en-US" sz="1000" dirty="0"/>
              <a:t>s</a:t>
            </a:r>
            <a:r>
              <a:rPr lang="en-US" sz="1000" dirty="0" smtClean="0"/>
              <a:t>ales </a:t>
            </a:r>
            <a:r>
              <a:rPr lang="en-US" sz="1000" dirty="0"/>
              <a:t>p</a:t>
            </a:r>
            <a:r>
              <a:rPr lang="en-US" sz="1000" dirty="0" smtClean="0"/>
              <a:t>roductivity helps sellers </a:t>
            </a:r>
            <a:r>
              <a:rPr lang="en-US" sz="1000" dirty="0"/>
              <a:t>zero in on the best leads, sell with network </a:t>
            </a:r>
            <a:r>
              <a:rPr lang="en-US" sz="1000" dirty="0" smtClean="0"/>
              <a:t>intelligence, turn </a:t>
            </a:r>
            <a:r>
              <a:rPr lang="en-US" sz="1000" dirty="0"/>
              <a:t>insights into advantage, </a:t>
            </a:r>
            <a:r>
              <a:rPr lang="en-US" sz="1000" dirty="0" smtClean="0"/>
              <a:t>find the right content quickly, create winning </a:t>
            </a:r>
            <a:r>
              <a:rPr lang="en-US" sz="1000" dirty="0"/>
              <a:t>presentations, </a:t>
            </a:r>
            <a:r>
              <a:rPr lang="en-US" sz="1000" dirty="0" smtClean="0"/>
              <a:t>and bring together the right people to close </a:t>
            </a:r>
            <a:r>
              <a:rPr lang="en-US" sz="1000" dirty="0"/>
              <a:t>deals faster.</a:t>
            </a:r>
          </a:p>
          <a:p>
            <a:pPr marL="171450" indent="-171450">
              <a:buFont typeface="Wingdings" panose="05000000000000000000" pitchFamily="2" charset="2"/>
              <a:buChar char="ü"/>
            </a:pPr>
            <a:r>
              <a:rPr lang="en-US" sz="1000" dirty="0"/>
              <a:t>Managers can track business health, engage in strategic deals and </a:t>
            </a:r>
            <a:r>
              <a:rPr lang="en-US" sz="1000" dirty="0" smtClean="0"/>
              <a:t>drive best practices across the organization to develop </a:t>
            </a:r>
            <a:r>
              <a:rPr lang="en-US" sz="1000" dirty="0"/>
              <a:t>top performers. </a:t>
            </a:r>
          </a:p>
        </p:txBody>
      </p:sp>
      <p:sp>
        <p:nvSpPr>
          <p:cNvPr id="34" name="Rounded Rectangle 33"/>
          <p:cNvSpPr/>
          <p:nvPr/>
        </p:nvSpPr>
        <p:spPr>
          <a:xfrm>
            <a:off x="59652" y="354130"/>
            <a:ext cx="5120641" cy="182880"/>
          </a:xfrm>
          <a:prstGeom prst="roundRect">
            <a:avLst>
              <a:gd name="adj" fmla="val 0"/>
            </a:avLst>
          </a:prstGeom>
          <a:solidFill>
            <a:srgbClr val="0072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900" b="1" dirty="0" smtClean="0">
                <a:solidFill>
                  <a:prstClr val="white"/>
                </a:solidFill>
                <a:latin typeface="Segoe UI" pitchFamily="34" charset="0"/>
              </a:rPr>
              <a:t>MICROSOFT SALES PRODUCTIVITY: WHAT IS IT?</a:t>
            </a:r>
            <a:endParaRPr lang="en-US" sz="900" b="1" dirty="0">
              <a:solidFill>
                <a:prstClr val="white"/>
              </a:solidFill>
              <a:latin typeface="Segoe UI" pitchFamily="34" charset="0"/>
            </a:endParaRPr>
          </a:p>
        </p:txBody>
      </p:sp>
      <p:sp>
        <p:nvSpPr>
          <p:cNvPr id="37" name="Rounded Rectangle 36"/>
          <p:cNvSpPr/>
          <p:nvPr/>
        </p:nvSpPr>
        <p:spPr bwMode="auto">
          <a:xfrm>
            <a:off x="5220513" y="1778411"/>
            <a:ext cx="1737360" cy="764741"/>
          </a:xfrm>
          <a:prstGeom prst="roundRect">
            <a:avLst>
              <a:gd name="adj" fmla="val 0"/>
            </a:avLst>
          </a:prstGeom>
          <a:solidFill>
            <a:srgbClr val="FFFF00"/>
          </a:solidFill>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p>
            <a:pPr marL="91440" lvl="1" indent="-91440" defTabSz="1463040" fontAlgn="base">
              <a:spcBef>
                <a:spcPct val="0"/>
              </a:spcBef>
              <a:spcAft>
                <a:spcPct val="0"/>
              </a:spcAft>
              <a:buSzPct val="100000"/>
              <a:buFont typeface="Arial" panose="020B0604020202020204" pitchFamily="34" charset="0"/>
              <a:buChar char="•"/>
              <a:tabLst>
                <a:tab pos="3264800" algn="r"/>
              </a:tabLst>
              <a:defRPr/>
            </a:pPr>
            <a:r>
              <a:rPr lang="en-US" sz="900" dirty="0" smtClean="0">
                <a:solidFill>
                  <a:schemeClr val="tx1"/>
                </a:solidFill>
              </a:rPr>
              <a:t>Integrated Productivity &amp; Collaboration</a:t>
            </a:r>
          </a:p>
          <a:p>
            <a:pPr marL="91440" lvl="1" indent="-91440" defTabSz="1463040" fontAlgn="base">
              <a:spcBef>
                <a:spcPct val="0"/>
              </a:spcBef>
              <a:spcAft>
                <a:spcPct val="0"/>
              </a:spcAft>
              <a:buSzPct val="100000"/>
              <a:buFont typeface="Arial" panose="020B0604020202020204" pitchFamily="34" charset="0"/>
              <a:buChar char="•"/>
              <a:tabLst>
                <a:tab pos="3264800" algn="r"/>
              </a:tabLst>
              <a:defRPr/>
            </a:pPr>
            <a:r>
              <a:rPr lang="en-US" sz="900" dirty="0" smtClean="0">
                <a:solidFill>
                  <a:schemeClr val="tx1"/>
                </a:solidFill>
              </a:rPr>
              <a:t>Unmatched Value</a:t>
            </a:r>
          </a:p>
          <a:p>
            <a:pPr marL="91440" lvl="1" indent="-91440" defTabSz="1463040" fontAlgn="base">
              <a:spcBef>
                <a:spcPct val="0"/>
              </a:spcBef>
              <a:spcAft>
                <a:spcPct val="0"/>
              </a:spcAft>
              <a:buSzPct val="100000"/>
              <a:buFont typeface="Arial" panose="020B0604020202020204" pitchFamily="34" charset="0"/>
              <a:buChar char="•"/>
              <a:tabLst>
                <a:tab pos="3264800" algn="r"/>
              </a:tabLst>
              <a:defRPr/>
            </a:pPr>
            <a:r>
              <a:rPr lang="en-US" sz="900" dirty="0" smtClean="0">
                <a:solidFill>
                  <a:schemeClr val="tx1"/>
                </a:solidFill>
              </a:rPr>
              <a:t>Trusted Cloud Solution</a:t>
            </a:r>
          </a:p>
          <a:p>
            <a:pPr marL="91440" lvl="1" indent="-91440" defTabSz="1463040" fontAlgn="base">
              <a:spcBef>
                <a:spcPct val="0"/>
              </a:spcBef>
              <a:spcAft>
                <a:spcPct val="0"/>
              </a:spcAft>
              <a:buSzPct val="100000"/>
              <a:buFont typeface="Arial" panose="020B0604020202020204" pitchFamily="34" charset="0"/>
              <a:buChar char="•"/>
              <a:tabLst>
                <a:tab pos="3264800" algn="r"/>
              </a:tabLst>
              <a:defRPr/>
            </a:pPr>
            <a:r>
              <a:rPr lang="en-US" sz="900" dirty="0" smtClean="0">
                <a:solidFill>
                  <a:schemeClr val="tx1"/>
                </a:solidFill>
              </a:rPr>
              <a:t>Social Analytics in CRM</a:t>
            </a:r>
            <a:endParaRPr lang="en-US" sz="900" dirty="0">
              <a:solidFill>
                <a:schemeClr val="tx1"/>
              </a:solidFill>
            </a:endParaRPr>
          </a:p>
          <a:p>
            <a:pPr marL="91440" lvl="1" indent="-91440" defTabSz="990828" eaLnBrk="0" hangingPunct="0">
              <a:spcBef>
                <a:spcPts val="300"/>
              </a:spcBef>
              <a:buSzPct val="100000"/>
              <a:tabLst>
                <a:tab pos="4353213" algn="r"/>
              </a:tabLst>
              <a:defRPr/>
            </a:pPr>
            <a:endParaRPr lang="en-US" sz="900" spc="-30" dirty="0">
              <a:solidFill>
                <a:schemeClr val="tx1"/>
              </a:solidFill>
              <a:latin typeface="Segoe UI" pitchFamily="34" charset="0"/>
              <a:ea typeface="Segoe UI" pitchFamily="34" charset="0"/>
              <a:cs typeface="Segoe UI" pitchFamily="34" charset="0"/>
            </a:endParaRPr>
          </a:p>
        </p:txBody>
      </p:sp>
      <p:sp>
        <p:nvSpPr>
          <p:cNvPr id="3" name="Rectangle 2"/>
          <p:cNvSpPr/>
          <p:nvPr/>
        </p:nvSpPr>
        <p:spPr bwMode="auto">
          <a:xfrm>
            <a:off x="82760" y="4987452"/>
            <a:ext cx="2286000" cy="1737360"/>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548640" rIns="91440" bIns="91440" numCol="1" rtlCol="0" anchor="t" anchorCtr="0" compatLnSpc="1">
            <a:prstTxWarp prst="textNoShape">
              <a:avLst/>
            </a:prstTxWarp>
          </a:bodyPr>
          <a:lstStyle/>
          <a:p>
            <a:pPr marL="182880" indent="-182880" defTabSz="932472" fontAlgn="base">
              <a:spcBef>
                <a:spcPct val="0"/>
              </a:spcBef>
              <a:spcAft>
                <a:spcPts val="300"/>
              </a:spcAft>
              <a:buFont typeface="Arial" panose="020B0604020202020204" pitchFamily="34" charset="0"/>
              <a:buChar char="•"/>
            </a:pPr>
            <a:r>
              <a:rPr lang="en-US" sz="1200" dirty="0">
                <a:solidFill>
                  <a:schemeClr val="bg1"/>
                </a:solidFill>
              </a:rPr>
              <a:t>In-context social </a:t>
            </a:r>
            <a:r>
              <a:rPr lang="en-US" sz="1200" dirty="0" smtClean="0">
                <a:solidFill>
                  <a:schemeClr val="bg1"/>
                </a:solidFill>
              </a:rPr>
              <a:t>feed</a:t>
            </a:r>
          </a:p>
          <a:p>
            <a:pPr marL="182880" indent="-182880" defTabSz="932472" fontAlgn="base">
              <a:spcBef>
                <a:spcPct val="0"/>
              </a:spcBef>
              <a:spcAft>
                <a:spcPts val="300"/>
              </a:spcAft>
              <a:buFont typeface="Arial" panose="020B0604020202020204" pitchFamily="34" charset="0"/>
              <a:buChar char="•"/>
            </a:pPr>
            <a:r>
              <a:rPr lang="en-US" sz="1200" dirty="0" smtClean="0">
                <a:solidFill>
                  <a:schemeClr val="bg1"/>
                </a:solidFill>
              </a:rPr>
              <a:t>Flexible</a:t>
            </a:r>
            <a:r>
              <a:rPr lang="en-US" sz="1200" dirty="0">
                <a:solidFill>
                  <a:schemeClr val="bg1"/>
                </a:solidFill>
              </a:rPr>
              <a:t>, collaborative workspace for teams </a:t>
            </a:r>
            <a:endParaRPr lang="en-US" sz="1200" dirty="0" smtClean="0">
              <a:solidFill>
                <a:schemeClr val="bg1"/>
              </a:solidFill>
            </a:endParaRPr>
          </a:p>
          <a:p>
            <a:pPr marL="182880" indent="-182880" defTabSz="932472" fontAlgn="base">
              <a:spcBef>
                <a:spcPct val="0"/>
              </a:spcBef>
              <a:spcAft>
                <a:spcPts val="300"/>
              </a:spcAft>
              <a:buFont typeface="Arial" panose="020B0604020202020204" pitchFamily="34" charset="0"/>
              <a:buChar char="•"/>
            </a:pPr>
            <a:r>
              <a:rPr lang="en-US" sz="1200" dirty="0" smtClean="0">
                <a:solidFill>
                  <a:schemeClr val="bg1"/>
                </a:solidFill>
              </a:rPr>
              <a:t>Find related documents, conversations, and people</a:t>
            </a:r>
            <a:endParaRPr lang="en-US" sz="1200" dirty="0">
              <a:solidFill>
                <a:schemeClr val="bg1"/>
              </a:solidFill>
            </a:endParaRPr>
          </a:p>
        </p:txBody>
      </p:sp>
      <p:sp>
        <p:nvSpPr>
          <p:cNvPr id="21" name="Rectangle 20"/>
          <p:cNvSpPr/>
          <p:nvPr/>
        </p:nvSpPr>
        <p:spPr bwMode="auto">
          <a:xfrm>
            <a:off x="9857697" y="4987316"/>
            <a:ext cx="2286000" cy="1737360"/>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548640" rIns="91440" bIns="91440" numCol="1" rtlCol="0" anchor="t" anchorCtr="0" compatLnSpc="1">
            <a:prstTxWarp prst="textNoShape">
              <a:avLst/>
            </a:prstTxWarp>
          </a:bodyPr>
          <a:lstStyle/>
          <a:p>
            <a:pPr marL="171450" indent="-171450" defTabSz="932472" fontAlgn="base">
              <a:spcBef>
                <a:spcPct val="0"/>
              </a:spcBef>
              <a:spcAft>
                <a:spcPts val="300"/>
              </a:spcAft>
              <a:buFont typeface="Arial" panose="020B0604020202020204" pitchFamily="34" charset="0"/>
              <a:buChar char="•"/>
            </a:pPr>
            <a:r>
              <a:rPr lang="en-US" sz="1200" dirty="0" smtClean="0">
                <a:solidFill>
                  <a:schemeClr val="bg1"/>
                </a:solidFill>
              </a:rPr>
              <a:t>Seamlessly run desktop and modern LOB applications</a:t>
            </a:r>
          </a:p>
          <a:p>
            <a:pPr marL="171450" indent="-171450" defTabSz="932472" fontAlgn="base">
              <a:spcBef>
                <a:spcPct val="0"/>
              </a:spcBef>
              <a:spcAft>
                <a:spcPts val="300"/>
              </a:spcAft>
              <a:buFont typeface="Arial" panose="020B0604020202020204" pitchFamily="34" charset="0"/>
              <a:buChar char="•"/>
            </a:pPr>
            <a:r>
              <a:rPr lang="en-US" sz="1200" dirty="0" smtClean="0">
                <a:solidFill>
                  <a:schemeClr val="bg1"/>
                </a:solidFill>
              </a:rPr>
              <a:t>Enterprise security and manageability</a:t>
            </a:r>
          </a:p>
          <a:p>
            <a:pPr marL="171450" indent="-171450" defTabSz="932472" fontAlgn="base">
              <a:spcBef>
                <a:spcPct val="0"/>
              </a:spcBef>
              <a:spcAft>
                <a:spcPts val="300"/>
              </a:spcAft>
              <a:buFont typeface="Arial" panose="020B0604020202020204" pitchFamily="34" charset="0"/>
              <a:buChar char="•"/>
            </a:pPr>
            <a:r>
              <a:rPr lang="en-US" sz="1200" dirty="0" smtClean="0">
                <a:solidFill>
                  <a:schemeClr val="bg1"/>
                </a:solidFill>
              </a:rPr>
              <a:t>Breadth of devices and peripherals for all scenarios</a:t>
            </a:r>
            <a:endParaRPr lang="en-US" sz="1200" dirty="0">
              <a:solidFill>
                <a:schemeClr val="bg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40" y="5060167"/>
            <a:ext cx="1316736" cy="274320"/>
          </a:xfrm>
          <a:prstGeom prst="rect">
            <a:avLst/>
          </a:prstGeom>
        </p:spPr>
      </p:pic>
      <p:sp>
        <p:nvSpPr>
          <p:cNvPr id="25" name="Rectangle 24"/>
          <p:cNvSpPr/>
          <p:nvPr/>
        </p:nvSpPr>
        <p:spPr bwMode="auto">
          <a:xfrm>
            <a:off x="4970228" y="4987452"/>
            <a:ext cx="2286000" cy="1737360"/>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548640" rIns="91440" bIns="91440" numCol="1" rtlCol="0" anchor="t" anchorCtr="0" compatLnSpc="1">
            <a:prstTxWarp prst="textNoShape">
              <a:avLst/>
            </a:prstTxWarp>
          </a:bodyPr>
          <a:lstStyle/>
          <a:p>
            <a:pPr marL="182880" indent="-182880" defTabSz="932472" fontAlgn="base">
              <a:spcBef>
                <a:spcPct val="0"/>
              </a:spcBef>
              <a:spcAft>
                <a:spcPts val="300"/>
              </a:spcAft>
              <a:buFont typeface="Arial" panose="020B0604020202020204" pitchFamily="34" charset="0"/>
              <a:buChar char="•"/>
            </a:pPr>
            <a:r>
              <a:rPr lang="en-US" sz="1200" dirty="0" smtClean="0">
                <a:solidFill>
                  <a:schemeClr val="bg1"/>
                </a:solidFill>
              </a:rPr>
              <a:t>Sales quota / goal / forecast management</a:t>
            </a:r>
          </a:p>
          <a:p>
            <a:pPr marL="182880" indent="-182880" defTabSz="932472" fontAlgn="base">
              <a:spcBef>
                <a:spcPct val="0"/>
              </a:spcBef>
              <a:spcAft>
                <a:spcPts val="300"/>
              </a:spcAft>
              <a:buFont typeface="Arial" panose="020B0604020202020204" pitchFamily="34" charset="0"/>
              <a:buChar char="•"/>
            </a:pPr>
            <a:r>
              <a:rPr lang="en-US" sz="1200" dirty="0" smtClean="0">
                <a:solidFill>
                  <a:schemeClr val="bg1"/>
                </a:solidFill>
              </a:rPr>
              <a:t>Process driven UI</a:t>
            </a:r>
          </a:p>
          <a:p>
            <a:pPr marL="182880" indent="-182880" defTabSz="932472" fontAlgn="base">
              <a:spcBef>
                <a:spcPct val="0"/>
              </a:spcBef>
              <a:spcAft>
                <a:spcPts val="300"/>
              </a:spcAft>
              <a:buFont typeface="Arial" panose="020B0604020202020204" pitchFamily="34" charset="0"/>
              <a:buChar char="•"/>
            </a:pPr>
            <a:r>
              <a:rPr lang="en-US" sz="1200" dirty="0" smtClean="0">
                <a:solidFill>
                  <a:schemeClr val="bg1"/>
                </a:solidFill>
              </a:rPr>
              <a:t>Embedded </a:t>
            </a:r>
            <a:r>
              <a:rPr lang="en-US" sz="1200" dirty="0">
                <a:solidFill>
                  <a:schemeClr val="bg1"/>
                </a:solidFill>
              </a:rPr>
              <a:t>social </a:t>
            </a:r>
            <a:r>
              <a:rPr lang="en-US" sz="1200" dirty="0" smtClean="0">
                <a:solidFill>
                  <a:schemeClr val="bg1"/>
                </a:solidFill>
              </a:rPr>
              <a:t>insights</a:t>
            </a:r>
          </a:p>
          <a:p>
            <a:pPr marL="182880" indent="-182880" defTabSz="932472" fontAlgn="base">
              <a:spcBef>
                <a:spcPct val="0"/>
              </a:spcBef>
              <a:spcAft>
                <a:spcPts val="300"/>
              </a:spcAft>
              <a:buFont typeface="Arial" panose="020B0604020202020204" pitchFamily="34" charset="0"/>
              <a:buChar char="•"/>
            </a:pPr>
            <a:r>
              <a:rPr lang="en-US" sz="1200" dirty="0">
                <a:solidFill>
                  <a:schemeClr val="bg1"/>
                </a:solidFill>
              </a:rPr>
              <a:t>Social listening and analytics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1273" y="5060167"/>
            <a:ext cx="1575115" cy="365760"/>
          </a:xfrm>
          <a:prstGeom prst="rect">
            <a:avLst/>
          </a:prstGeom>
        </p:spPr>
      </p:pic>
      <p:sp>
        <p:nvSpPr>
          <p:cNvPr id="29" name="Rectangle 28"/>
          <p:cNvSpPr/>
          <p:nvPr/>
        </p:nvSpPr>
        <p:spPr bwMode="auto">
          <a:xfrm>
            <a:off x="2517381" y="4987452"/>
            <a:ext cx="2286000" cy="1737360"/>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548640" rIns="91440" bIns="91440" numCol="1" rtlCol="0" anchor="t" anchorCtr="0" compatLnSpc="1">
            <a:prstTxWarp prst="textNoShape">
              <a:avLst/>
            </a:prstTxWarp>
          </a:bodyPr>
          <a:lstStyle/>
          <a:p>
            <a:pPr marL="182880" indent="-182880" defTabSz="932472" fontAlgn="base">
              <a:spcBef>
                <a:spcPct val="0"/>
              </a:spcBef>
              <a:spcAft>
                <a:spcPts val="300"/>
              </a:spcAft>
              <a:buFont typeface="Arial" panose="020B0604020202020204" pitchFamily="34" charset="0"/>
              <a:buChar char="•"/>
            </a:pPr>
            <a:r>
              <a:rPr lang="en-US" sz="1200" dirty="0" smtClean="0">
                <a:solidFill>
                  <a:schemeClr val="bg1"/>
                </a:solidFill>
              </a:rPr>
              <a:t>What-if analysis and data exploration</a:t>
            </a:r>
          </a:p>
          <a:p>
            <a:pPr marL="182880" indent="-182880" defTabSz="932472" fontAlgn="base">
              <a:spcBef>
                <a:spcPct val="0"/>
              </a:spcBef>
              <a:spcAft>
                <a:spcPts val="300"/>
              </a:spcAft>
              <a:buFont typeface="Arial" panose="020B0604020202020204" pitchFamily="34" charset="0"/>
              <a:buChar char="•"/>
            </a:pPr>
            <a:r>
              <a:rPr lang="en-US" sz="1200" dirty="0" smtClean="0">
                <a:solidFill>
                  <a:schemeClr val="bg1"/>
                </a:solidFill>
              </a:rPr>
              <a:t>Document management</a:t>
            </a:r>
          </a:p>
          <a:p>
            <a:pPr marL="182880" indent="-182880" defTabSz="932472" fontAlgn="base">
              <a:spcBef>
                <a:spcPct val="0"/>
              </a:spcBef>
              <a:spcAft>
                <a:spcPts val="300"/>
              </a:spcAft>
              <a:buFont typeface="Arial" panose="020B0604020202020204" pitchFamily="34" charset="0"/>
              <a:buChar char="•"/>
            </a:pPr>
            <a:r>
              <a:rPr lang="en-US" sz="1200" dirty="0">
                <a:solidFill>
                  <a:schemeClr val="bg1"/>
                </a:solidFill>
              </a:rPr>
              <a:t>Real-time presence, Instant </a:t>
            </a:r>
            <a:r>
              <a:rPr lang="en-US" sz="1200" dirty="0" smtClean="0">
                <a:solidFill>
                  <a:schemeClr val="bg1"/>
                </a:solidFill>
              </a:rPr>
              <a:t>Messaging, conferencing</a:t>
            </a:r>
            <a:endParaRPr lang="en-US" sz="1200" dirty="0">
              <a:solidFill>
                <a:schemeClr val="bg1"/>
              </a:solidFill>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5607" y="4987339"/>
            <a:ext cx="1319869" cy="457200"/>
          </a:xfrm>
          <a:prstGeom prst="rect">
            <a:avLst/>
          </a:prstGeom>
        </p:spPr>
      </p:pic>
      <p:sp>
        <p:nvSpPr>
          <p:cNvPr id="31" name="Rectangle 30"/>
          <p:cNvSpPr/>
          <p:nvPr/>
        </p:nvSpPr>
        <p:spPr bwMode="auto">
          <a:xfrm>
            <a:off x="7423075" y="4987452"/>
            <a:ext cx="2286000" cy="1737360"/>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548640" rIns="91440" bIns="91440" numCol="1" rtlCol="0" anchor="t" anchorCtr="0" compatLnSpc="1">
            <a:prstTxWarp prst="textNoShape">
              <a:avLst/>
            </a:prstTxWarp>
          </a:bodyPr>
          <a:lstStyle/>
          <a:p>
            <a:pPr marL="182880" indent="-182880" defTabSz="932472" fontAlgn="base">
              <a:spcBef>
                <a:spcPct val="0"/>
              </a:spcBef>
              <a:spcAft>
                <a:spcPts val="300"/>
              </a:spcAft>
              <a:buFont typeface="Arial" panose="020B0604020202020204" pitchFamily="34" charset="0"/>
              <a:buChar char="•"/>
            </a:pPr>
            <a:r>
              <a:rPr lang="en-US" sz="1200" dirty="0" smtClean="0">
                <a:solidFill>
                  <a:schemeClr val="bg1"/>
                </a:solidFill>
              </a:rPr>
              <a:t>Share </a:t>
            </a:r>
            <a:r>
              <a:rPr lang="en-US" sz="1200" dirty="0">
                <a:solidFill>
                  <a:schemeClr val="bg1"/>
                </a:solidFill>
              </a:rPr>
              <a:t>live reports and custom data </a:t>
            </a:r>
            <a:r>
              <a:rPr lang="en-US" sz="1200" dirty="0" smtClean="0">
                <a:solidFill>
                  <a:schemeClr val="bg1"/>
                </a:solidFill>
              </a:rPr>
              <a:t>sets</a:t>
            </a:r>
          </a:p>
          <a:p>
            <a:pPr marL="182880" indent="-182880" defTabSz="932472" fontAlgn="base">
              <a:spcBef>
                <a:spcPct val="0"/>
              </a:spcBef>
              <a:spcAft>
                <a:spcPts val="300"/>
              </a:spcAft>
              <a:buFont typeface="Arial" panose="020B0604020202020204" pitchFamily="34" charset="0"/>
              <a:buChar char="•"/>
            </a:pPr>
            <a:r>
              <a:rPr lang="en-US" sz="1200" dirty="0" smtClean="0">
                <a:solidFill>
                  <a:schemeClr val="bg1"/>
                </a:solidFill>
              </a:rPr>
              <a:t>Sales analytics and planning</a:t>
            </a:r>
          </a:p>
          <a:p>
            <a:pPr marL="182880" indent="-182880" defTabSz="932472" fontAlgn="base">
              <a:spcBef>
                <a:spcPct val="0"/>
              </a:spcBef>
              <a:spcAft>
                <a:spcPts val="300"/>
              </a:spcAft>
              <a:buFont typeface="Arial" panose="020B0604020202020204" pitchFamily="34" charset="0"/>
              <a:buChar char="•"/>
            </a:pPr>
            <a:r>
              <a:rPr lang="en-US" sz="1200" dirty="0" smtClean="0">
                <a:solidFill>
                  <a:schemeClr val="bg1"/>
                </a:solidFill>
              </a:rPr>
              <a:t>Access </a:t>
            </a:r>
            <a:r>
              <a:rPr lang="en-US" sz="1200" dirty="0">
                <a:solidFill>
                  <a:schemeClr val="bg1"/>
                </a:solidFill>
              </a:rPr>
              <a:t>to insights through dynamic </a:t>
            </a:r>
            <a:r>
              <a:rPr lang="en-US" sz="1200" dirty="0" smtClean="0">
                <a:solidFill>
                  <a:schemeClr val="bg1"/>
                </a:solidFill>
              </a:rPr>
              <a:t>visualization</a:t>
            </a:r>
            <a:endParaRPr lang="en-US" sz="1200" dirty="0">
              <a:solidFill>
                <a:schemeClr val="bg1"/>
              </a:solidFill>
            </a:endParaRPr>
          </a:p>
        </p:txBody>
      </p:sp>
      <p:pic>
        <p:nvPicPr>
          <p:cNvPr id="6" name="Picture 5"/>
          <p:cNvPicPr>
            <a:picLocks noChangeAspect="1"/>
          </p:cNvPicPr>
          <p:nvPr/>
        </p:nvPicPr>
        <p:blipFill>
          <a:blip r:embed="rId6"/>
          <a:stretch>
            <a:fillRect/>
          </a:stretch>
        </p:blipFill>
        <p:spPr>
          <a:xfrm>
            <a:off x="5213843" y="537010"/>
            <a:ext cx="1744030" cy="975717"/>
          </a:xfrm>
          <a:prstGeom prst="rect">
            <a:avLst/>
          </a:prstGeom>
        </p:spPr>
      </p:pic>
      <p:sp>
        <p:nvSpPr>
          <p:cNvPr id="2" name="Rectangle 1"/>
          <p:cNvSpPr/>
          <p:nvPr/>
        </p:nvSpPr>
        <p:spPr>
          <a:xfrm>
            <a:off x="5472175" y="3244334"/>
            <a:ext cx="1247649" cy="369332"/>
          </a:xfrm>
          <a:prstGeom prst="rect">
            <a:avLst/>
          </a:prstGeom>
        </p:spPr>
        <p:txBody>
          <a:bodyPr wrap="none">
            <a:spAutoFit/>
          </a:bodyPr>
          <a:lstStyle/>
          <a:p>
            <a:pPr marL="182880" indent="-182880" defTabSz="932472" fontAlgn="base">
              <a:spcBef>
                <a:spcPct val="0"/>
              </a:spcBef>
              <a:spcAft>
                <a:spcPts val="300"/>
              </a:spcAft>
              <a:buFont typeface="Arial" panose="020B0604020202020204" pitchFamily="34" charset="0"/>
              <a:buChar char="•"/>
            </a:pPr>
            <a:r>
              <a:rPr lang="en-US" dirty="0">
                <a:solidFill>
                  <a:schemeClr val="bg1"/>
                </a:solidFill>
              </a:rPr>
              <a:t>Power BI</a:t>
            </a:r>
          </a:p>
        </p:txBody>
      </p:sp>
      <p:sp>
        <p:nvSpPr>
          <p:cNvPr id="5" name="TextBox 4"/>
          <p:cNvSpPr txBox="1"/>
          <p:nvPr/>
        </p:nvSpPr>
        <p:spPr>
          <a:xfrm>
            <a:off x="7441299" y="4987339"/>
            <a:ext cx="2267775" cy="489365"/>
          </a:xfrm>
          <a:prstGeom prst="rect">
            <a:avLst/>
          </a:prstGeom>
          <a:noFill/>
        </p:spPr>
        <p:txBody>
          <a:bodyPr wrap="square" lIns="182880" tIns="146304" rIns="182880" bIns="146304" rtlCol="0">
            <a:spAutoFit/>
          </a:bodyPr>
          <a:lstStyle/>
          <a:p>
            <a:pPr>
              <a:lnSpc>
                <a:spcPct val="90000"/>
              </a:lnSpc>
            </a:pPr>
            <a: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Power BI for Office 365</a:t>
            </a:r>
          </a:p>
        </p:txBody>
      </p:sp>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r="14721"/>
          <a:stretch/>
        </p:blipFill>
        <p:spPr>
          <a:xfrm>
            <a:off x="9891441" y="4928961"/>
            <a:ext cx="1965938" cy="641805"/>
          </a:xfrm>
          <a:prstGeom prst="rect">
            <a:avLst/>
          </a:prstGeom>
        </p:spPr>
      </p:pic>
    </p:spTree>
    <p:extLst>
      <p:ext uri="{BB962C8B-B14F-4D97-AF65-F5344CB8AC3E}">
        <p14:creationId xmlns:p14="http://schemas.microsoft.com/office/powerpoint/2010/main" val="223085120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ounded Rectangle 8"/>
          <p:cNvSpPr/>
          <p:nvPr/>
        </p:nvSpPr>
        <p:spPr>
          <a:xfrm>
            <a:off x="95946" y="329897"/>
            <a:ext cx="3966210" cy="190112"/>
          </a:xfrm>
          <a:prstGeom prst="roundRect">
            <a:avLst>
              <a:gd name="adj" fmla="val 0"/>
            </a:avLst>
          </a:prstGeom>
          <a:solidFill>
            <a:srgbClr val="0072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800" b="1" cap="all" dirty="0">
                <a:solidFill>
                  <a:prstClr val="white"/>
                </a:solidFill>
                <a:latin typeface="Segoe UI" pitchFamily="34" charset="0"/>
              </a:rPr>
              <a:t>Why </a:t>
            </a:r>
            <a:r>
              <a:rPr lang="en-US" sz="800" b="1" cap="all" dirty="0" smtClean="0">
                <a:solidFill>
                  <a:prstClr val="white"/>
                </a:solidFill>
                <a:latin typeface="Segoe UI" pitchFamily="34" charset="0"/>
              </a:rPr>
              <a:t>Choose Microsoft Sales Productivity vs. SFDC </a:t>
            </a:r>
            <a:r>
              <a:rPr lang="en-US" sz="800" b="1" cap="all" dirty="0">
                <a:solidFill>
                  <a:prstClr val="white"/>
                </a:solidFill>
                <a:latin typeface="Segoe UI" pitchFamily="34" charset="0"/>
              </a:rPr>
              <a:t>&amp; </a:t>
            </a:r>
            <a:r>
              <a:rPr lang="en-US" sz="800" b="1" cap="all" dirty="0" smtClean="0">
                <a:solidFill>
                  <a:prstClr val="white"/>
                </a:solidFill>
                <a:latin typeface="Segoe UI" pitchFamily="34" charset="0"/>
              </a:rPr>
              <a:t>Google</a:t>
            </a:r>
            <a:endParaRPr lang="en-US" sz="900" b="1" cap="all" dirty="0">
              <a:solidFill>
                <a:prstClr val="white"/>
              </a:solidFill>
              <a:latin typeface="Segoe UI" pitchFamily="34" charset="0"/>
            </a:endParaRPr>
          </a:p>
        </p:txBody>
      </p:sp>
      <p:sp>
        <p:nvSpPr>
          <p:cNvPr id="10" name="TextBox 9"/>
          <p:cNvSpPr txBox="1"/>
          <p:nvPr/>
        </p:nvSpPr>
        <p:spPr>
          <a:xfrm>
            <a:off x="95946" y="523298"/>
            <a:ext cx="3966210" cy="2492828"/>
          </a:xfrm>
          <a:prstGeom prst="rect">
            <a:avLst/>
          </a:prstGeom>
          <a:noFill/>
          <a:ln>
            <a:solidFill>
              <a:schemeClr val="bg1">
                <a:lumMod val="85000"/>
              </a:schemeClr>
            </a:solidFill>
          </a:ln>
        </p:spPr>
        <p:txBody>
          <a:bodyPr wrap="square" rtlCol="0">
            <a:noAutofit/>
          </a:bodyPr>
          <a:lstStyle/>
          <a:p>
            <a:pPr marL="171450" indent="-171450" fontAlgn="base">
              <a:spcAft>
                <a:spcPct val="0"/>
              </a:spcAft>
              <a:buFont typeface="Arial" panose="020B0604020202020204" pitchFamily="34" charset="0"/>
              <a:buChar char="•"/>
            </a:pPr>
            <a:r>
              <a:rPr lang="en-US" sz="1000" dirty="0" smtClean="0"/>
              <a:t>Process-driven </a:t>
            </a:r>
            <a:r>
              <a:rPr lang="en-US" sz="1000" dirty="0"/>
              <a:t>user experience helps </a:t>
            </a:r>
            <a:r>
              <a:rPr lang="en-US" sz="1000" dirty="0" smtClean="0"/>
              <a:t>sellers </a:t>
            </a:r>
            <a:r>
              <a:rPr lang="en-US" sz="1000" dirty="0"/>
              <a:t>focus on business results and enables </a:t>
            </a:r>
            <a:r>
              <a:rPr lang="en-US" sz="1000" dirty="0" smtClean="0"/>
              <a:t>business’ multi-process </a:t>
            </a:r>
            <a:r>
              <a:rPr lang="en-US" sz="1000" dirty="0"/>
              <a:t>agility and flexibility</a:t>
            </a:r>
          </a:p>
          <a:p>
            <a:pPr marL="171450" indent="-171450" fontAlgn="base">
              <a:spcAft>
                <a:spcPct val="0"/>
              </a:spcAft>
              <a:buFont typeface="Arial" panose="020B0604020202020204" pitchFamily="34" charset="0"/>
              <a:buChar char="•"/>
            </a:pPr>
            <a:r>
              <a:rPr lang="en-US" sz="1000" dirty="0" smtClean="0"/>
              <a:t>Insights real time with </a:t>
            </a:r>
            <a:r>
              <a:rPr lang="en-US" sz="1000" dirty="0"/>
              <a:t>InsideView (US) included with CRM OL license</a:t>
            </a:r>
          </a:p>
          <a:p>
            <a:pPr marL="171450" indent="-171450" fontAlgn="base">
              <a:spcAft>
                <a:spcPct val="0"/>
              </a:spcAft>
              <a:buFont typeface="Arial" panose="020B0604020202020204" pitchFamily="34" charset="0"/>
              <a:buChar char="•"/>
            </a:pPr>
            <a:r>
              <a:rPr lang="en-US" sz="1000" dirty="0"/>
              <a:t>Collaboration for team selling with Yammer, SharePoint and Lync interoperability </a:t>
            </a:r>
            <a:r>
              <a:rPr lang="en-US" sz="1000" dirty="0" smtClean="0"/>
              <a:t>simplify </a:t>
            </a:r>
            <a:r>
              <a:rPr lang="en-US" sz="1000" dirty="0"/>
              <a:t>working across and beyond the sales team to close business</a:t>
            </a:r>
          </a:p>
          <a:p>
            <a:pPr marL="171450" indent="-171450" fontAlgn="base">
              <a:spcAft>
                <a:spcPct val="0"/>
              </a:spcAft>
              <a:buFont typeface="Arial" panose="020B0604020202020204" pitchFamily="34" charset="0"/>
              <a:buChar char="•"/>
            </a:pPr>
            <a:r>
              <a:rPr lang="en-US" sz="1000" dirty="0"/>
              <a:t>Inline dashboards and data visualization everyone can use to make it easy for sellers and sales managers to analyze forecasts and what-if scenarios</a:t>
            </a:r>
          </a:p>
          <a:p>
            <a:pPr marL="171450" indent="-171450" fontAlgn="base">
              <a:spcAft>
                <a:spcPct val="0"/>
              </a:spcAft>
              <a:buFont typeface="Arial" panose="020B0604020202020204" pitchFamily="34" charset="0"/>
              <a:buChar char="•"/>
            </a:pPr>
            <a:r>
              <a:rPr lang="en-US" sz="1000" dirty="0"/>
              <a:t>Mobile apps across devices with offline access to recently viewed records at no additional </a:t>
            </a:r>
            <a:r>
              <a:rPr lang="en-US" sz="1000" dirty="0" smtClean="0"/>
              <a:t>charge</a:t>
            </a:r>
            <a:endParaRPr lang="en-US" sz="1000" dirty="0"/>
          </a:p>
          <a:p>
            <a:pPr marL="171450" indent="-171450" fontAlgn="base">
              <a:spcAft>
                <a:spcPct val="0"/>
              </a:spcAft>
              <a:buFont typeface="Arial" panose="020B0604020202020204" pitchFamily="34" charset="0"/>
              <a:buChar char="•"/>
            </a:pPr>
            <a:r>
              <a:rPr lang="en-US" sz="1000" dirty="0"/>
              <a:t>Customizable lead-to-opportunity conversion process </a:t>
            </a:r>
          </a:p>
          <a:p>
            <a:pPr marL="171450" indent="-171450" fontAlgn="base">
              <a:spcAft>
                <a:spcPct val="0"/>
              </a:spcAft>
              <a:buFont typeface="Arial" panose="020B0604020202020204" pitchFamily="34" charset="0"/>
              <a:buChar char="•"/>
            </a:pPr>
            <a:r>
              <a:rPr lang="en-US" sz="1000" dirty="0"/>
              <a:t>Essential account / prospect information on a single </a:t>
            </a:r>
            <a:r>
              <a:rPr lang="en-US" sz="1000" dirty="0" smtClean="0"/>
              <a:t>screen, no </a:t>
            </a:r>
            <a:r>
              <a:rPr lang="en-US" sz="1000" dirty="0"/>
              <a:t>scrolling or app </a:t>
            </a:r>
            <a:r>
              <a:rPr lang="en-US" sz="1000" dirty="0" smtClean="0"/>
              <a:t>flipping</a:t>
            </a:r>
          </a:p>
          <a:p>
            <a:pPr marL="171450" indent="-171450" fontAlgn="base">
              <a:spcAft>
                <a:spcPct val="0"/>
              </a:spcAft>
              <a:buFont typeface="Arial" panose="020B0604020202020204" pitchFamily="34" charset="0"/>
              <a:buChar char="•"/>
            </a:pPr>
            <a:r>
              <a:rPr lang="en-US" sz="1000" dirty="0" smtClean="0"/>
              <a:t>Social for everyone included in user price</a:t>
            </a:r>
            <a:endParaRPr lang="en-US" sz="1000" dirty="0"/>
          </a:p>
        </p:txBody>
      </p:sp>
      <p:sp>
        <p:nvSpPr>
          <p:cNvPr id="26" name="Rounded Rectangle 25"/>
          <p:cNvSpPr/>
          <p:nvPr/>
        </p:nvSpPr>
        <p:spPr>
          <a:xfrm>
            <a:off x="95946" y="3063833"/>
            <a:ext cx="3966210" cy="190500"/>
          </a:xfrm>
          <a:prstGeom prst="roundRect">
            <a:avLst>
              <a:gd name="adj" fmla="val 0"/>
            </a:avLst>
          </a:prstGeom>
          <a:solidFill>
            <a:srgbClr val="0072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900" b="1" dirty="0" smtClean="0">
                <a:solidFill>
                  <a:prstClr val="white"/>
                </a:solidFill>
                <a:latin typeface="Segoe UI" pitchFamily="34" charset="0"/>
              </a:rPr>
              <a:t>ACCOUNT TARGETING &amp; CUSTOMER PAIN POINTS</a:t>
            </a:r>
            <a:endParaRPr lang="en-US" sz="900" b="1" dirty="0">
              <a:solidFill>
                <a:prstClr val="white"/>
              </a:solidFill>
              <a:latin typeface="Segoe UI" pitchFamily="34" charset="0"/>
            </a:endParaRPr>
          </a:p>
        </p:txBody>
      </p:sp>
      <p:sp>
        <p:nvSpPr>
          <p:cNvPr id="34" name="Title 2"/>
          <p:cNvSpPr txBox="1">
            <a:spLocks/>
          </p:cNvSpPr>
          <p:nvPr/>
        </p:nvSpPr>
        <p:spPr>
          <a:xfrm>
            <a:off x="0" y="-11575"/>
            <a:ext cx="6940925" cy="368135"/>
          </a:xfrm>
          <a:prstGeom prst="rect">
            <a:avLst/>
          </a:prstGeom>
        </p:spPr>
        <p:txBody>
          <a:bodyPr vert="horz" wrap="square" lIns="146304" tIns="91440" rIns="146304" bIns="91440" rtlCol="0" anchor="t">
            <a:noAutofit/>
          </a:bodyPr>
          <a:lstStyle>
            <a:lvl1pPr algn="l" defTabSz="914192" rtl="0" eaLnBrk="1" latinLnBrk="0" hangingPunct="1">
              <a:lnSpc>
                <a:spcPct val="90000"/>
              </a:lnSpc>
              <a:spcBef>
                <a:spcPct val="0"/>
              </a:spcBef>
              <a:buNone/>
              <a:defRPr lang="en-US" sz="5293"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1800" dirty="0" smtClean="0">
                <a:solidFill>
                  <a:srgbClr val="0072C6"/>
                </a:solidFill>
              </a:rPr>
              <a:t>Battle Card: Microsoft Sales Productivity</a:t>
            </a:r>
            <a:endParaRPr lang="en-US" sz="1800" dirty="0">
              <a:solidFill>
                <a:srgbClr val="0072C6"/>
              </a:solidFill>
            </a:endParaRPr>
          </a:p>
        </p:txBody>
      </p:sp>
      <p:sp>
        <p:nvSpPr>
          <p:cNvPr id="47" name="Rounded Rectangle 46"/>
          <p:cNvSpPr/>
          <p:nvPr/>
        </p:nvSpPr>
        <p:spPr bwMode="auto">
          <a:xfrm>
            <a:off x="4087090" y="520010"/>
            <a:ext cx="8039882" cy="2145106"/>
          </a:xfrm>
          <a:prstGeom prst="roundRect">
            <a:avLst>
              <a:gd name="adj" fmla="val 0"/>
            </a:avLst>
          </a:prstGeom>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p>
            <a:pPr fontAlgn="base">
              <a:spcAft>
                <a:spcPts val="200"/>
              </a:spcAft>
            </a:pPr>
            <a:r>
              <a:rPr lang="en-US" sz="1000" b="1" dirty="0" smtClean="0">
                <a:solidFill>
                  <a:schemeClr val="tx1"/>
                </a:solidFill>
              </a:rPr>
              <a:t>When speaking with a CIO or an IT Professional:</a:t>
            </a:r>
          </a:p>
          <a:p>
            <a:pPr marL="171450" indent="-171450" fontAlgn="base">
              <a:spcAft>
                <a:spcPts val="200"/>
              </a:spcAft>
              <a:buFont typeface="Arial" panose="020B0604020202020204" pitchFamily="34" charset="0"/>
              <a:buChar char="•"/>
            </a:pPr>
            <a:r>
              <a:rPr lang="en-US" sz="1000" dirty="0" smtClean="0">
                <a:solidFill>
                  <a:schemeClr val="tx1"/>
                </a:solidFill>
              </a:rPr>
              <a:t>Who within your organization is most concerned with sales productivity? Will you set up an introduction for me?</a:t>
            </a:r>
          </a:p>
          <a:p>
            <a:pPr marL="171450" indent="-171450" fontAlgn="base">
              <a:spcAft>
                <a:spcPts val="200"/>
              </a:spcAft>
              <a:buFont typeface="Arial" panose="020B0604020202020204" pitchFamily="34" charset="0"/>
              <a:buChar char="•"/>
            </a:pPr>
            <a:r>
              <a:rPr lang="en-US" sz="1000" dirty="0" smtClean="0">
                <a:solidFill>
                  <a:schemeClr val="tx1"/>
                </a:solidFill>
              </a:rPr>
              <a:t>Is </a:t>
            </a:r>
            <a:r>
              <a:rPr lang="en-US" sz="1000" dirty="0">
                <a:solidFill>
                  <a:schemeClr val="tx1"/>
                </a:solidFill>
              </a:rPr>
              <a:t>your CRM system easy to adapt to your changing needs? When sales processes change, how do you roll these changes out to your sales team? </a:t>
            </a:r>
            <a:endParaRPr lang="en-US" sz="1000" dirty="0" smtClean="0">
              <a:solidFill>
                <a:schemeClr val="tx1"/>
              </a:solidFill>
            </a:endParaRPr>
          </a:p>
          <a:p>
            <a:pPr marL="171450" indent="-171450" fontAlgn="base">
              <a:spcAft>
                <a:spcPts val="200"/>
              </a:spcAft>
              <a:buFont typeface="Arial" panose="020B0604020202020204" pitchFamily="34" charset="0"/>
              <a:buChar char="•"/>
            </a:pPr>
            <a:r>
              <a:rPr lang="en-US" sz="1000" dirty="0">
                <a:solidFill>
                  <a:schemeClr val="tx1"/>
                </a:solidFill>
              </a:rPr>
              <a:t>Has your organization considered cloud-based </a:t>
            </a:r>
            <a:r>
              <a:rPr lang="en-US" sz="1000" dirty="0" smtClean="0">
                <a:solidFill>
                  <a:schemeClr val="tx1"/>
                </a:solidFill>
              </a:rPr>
              <a:t>solutions? What </a:t>
            </a:r>
            <a:r>
              <a:rPr lang="en-US" sz="1000" dirty="0">
                <a:solidFill>
                  <a:schemeClr val="tx1"/>
                </a:solidFill>
              </a:rPr>
              <a:t>processes are currently in the cloud or are being evaluated for </a:t>
            </a:r>
            <a:r>
              <a:rPr lang="en-US" sz="1000" dirty="0" smtClean="0">
                <a:solidFill>
                  <a:schemeClr val="tx1"/>
                </a:solidFill>
              </a:rPr>
              <a:t>cloud?</a:t>
            </a:r>
            <a:endParaRPr lang="en-US" sz="1000" dirty="0">
              <a:solidFill>
                <a:schemeClr val="tx1"/>
              </a:solidFill>
            </a:endParaRPr>
          </a:p>
          <a:p>
            <a:pPr marL="171450" indent="-171450" fontAlgn="base">
              <a:spcAft>
                <a:spcPts val="200"/>
              </a:spcAft>
              <a:buFont typeface="Arial" panose="020B0604020202020204" pitchFamily="34" charset="0"/>
              <a:buChar char="•"/>
            </a:pPr>
            <a:r>
              <a:rPr lang="en-US" sz="1000" dirty="0">
                <a:solidFill>
                  <a:schemeClr val="tx1"/>
                </a:solidFill>
              </a:rPr>
              <a:t>Would you say your current CRM system is delivering an excellent return on investment for your organization</a:t>
            </a:r>
            <a:r>
              <a:rPr lang="en-US" sz="1000" dirty="0" smtClean="0">
                <a:solidFill>
                  <a:schemeClr val="tx1"/>
                </a:solidFill>
              </a:rPr>
              <a:t>?</a:t>
            </a:r>
          </a:p>
          <a:p>
            <a:pPr fontAlgn="base">
              <a:spcAft>
                <a:spcPts val="200"/>
              </a:spcAft>
            </a:pPr>
            <a:r>
              <a:rPr lang="en-US" sz="1000" b="1" dirty="0">
                <a:solidFill>
                  <a:schemeClr val="tx1"/>
                </a:solidFill>
              </a:rPr>
              <a:t>When speaking with a BDM i.e. VP of Sales:</a:t>
            </a:r>
          </a:p>
          <a:p>
            <a:pPr marL="171450" indent="-171450" fontAlgn="base">
              <a:spcAft>
                <a:spcPts val="200"/>
              </a:spcAft>
              <a:buFont typeface="Arial" panose="020B0604020202020204" pitchFamily="34" charset="0"/>
              <a:buChar char="•"/>
            </a:pPr>
            <a:r>
              <a:rPr lang="en-US" sz="1000" dirty="0" smtClean="0">
                <a:solidFill>
                  <a:schemeClr val="tx1"/>
                </a:solidFill>
              </a:rPr>
              <a:t>Are your sales professionals social sellers?  </a:t>
            </a:r>
          </a:p>
          <a:p>
            <a:pPr marL="171450" indent="-171450" fontAlgn="base">
              <a:spcAft>
                <a:spcPts val="200"/>
              </a:spcAft>
              <a:buFont typeface="Arial" panose="020B0604020202020204" pitchFamily="34" charset="0"/>
              <a:buChar char="•"/>
            </a:pPr>
            <a:r>
              <a:rPr lang="en-US" sz="1000" dirty="0">
                <a:solidFill>
                  <a:schemeClr val="tx1"/>
                </a:solidFill>
              </a:rPr>
              <a:t>What percentage of your salespeople’s time is actually spent selling? </a:t>
            </a:r>
            <a:r>
              <a:rPr lang="en-US" sz="1000" dirty="0" smtClean="0">
                <a:solidFill>
                  <a:schemeClr val="tx1"/>
                </a:solidFill>
              </a:rPr>
              <a:t>Describe a typical morning for one of your sellers. </a:t>
            </a:r>
          </a:p>
          <a:p>
            <a:pPr marL="171450" indent="-171450" fontAlgn="base">
              <a:spcAft>
                <a:spcPts val="200"/>
              </a:spcAft>
              <a:buFont typeface="Arial" panose="020B0604020202020204" pitchFamily="34" charset="0"/>
              <a:buChar char="•"/>
            </a:pPr>
            <a:r>
              <a:rPr lang="en-US" sz="1000" dirty="0" smtClean="0">
                <a:solidFill>
                  <a:schemeClr val="tx1"/>
                </a:solidFill>
              </a:rPr>
              <a:t>What </a:t>
            </a:r>
            <a:r>
              <a:rPr lang="en-US" sz="1000" dirty="0">
                <a:solidFill>
                  <a:schemeClr val="tx1"/>
                </a:solidFill>
              </a:rPr>
              <a:t>are some of the issues that keep your salespeople from being able to do their jobs efficiently?</a:t>
            </a:r>
            <a:endParaRPr lang="en-US" sz="1000" dirty="0" smtClean="0">
              <a:solidFill>
                <a:schemeClr val="tx1"/>
              </a:solidFill>
            </a:endParaRPr>
          </a:p>
          <a:p>
            <a:pPr marL="171450" indent="-171450" fontAlgn="base">
              <a:spcAft>
                <a:spcPts val="200"/>
              </a:spcAft>
              <a:buFont typeface="Arial" panose="020B0604020202020204" pitchFamily="34" charset="0"/>
              <a:buChar char="•"/>
            </a:pPr>
            <a:r>
              <a:rPr lang="en-US" sz="1000" dirty="0" smtClean="0">
                <a:solidFill>
                  <a:schemeClr val="tx1"/>
                </a:solidFill>
              </a:rPr>
              <a:t>Do </a:t>
            </a:r>
            <a:r>
              <a:rPr lang="en-US" sz="1000" dirty="0">
                <a:solidFill>
                  <a:schemeClr val="tx1"/>
                </a:solidFill>
              </a:rPr>
              <a:t>salespeople have easy access to the tools and information they need, in the field or in the office? </a:t>
            </a:r>
            <a:endParaRPr lang="en-US" sz="1000" dirty="0" smtClean="0">
              <a:solidFill>
                <a:schemeClr val="tx1"/>
              </a:solidFill>
            </a:endParaRPr>
          </a:p>
          <a:p>
            <a:pPr marL="171450" indent="-171450" fontAlgn="base">
              <a:spcAft>
                <a:spcPts val="200"/>
              </a:spcAft>
              <a:buFont typeface="Arial" panose="020B0604020202020204" pitchFamily="34" charset="0"/>
              <a:buChar char="•"/>
            </a:pPr>
            <a:r>
              <a:rPr lang="en-US" sz="1000" dirty="0" smtClean="0">
                <a:solidFill>
                  <a:schemeClr val="tx1"/>
                </a:solidFill>
              </a:rPr>
              <a:t>Do </a:t>
            </a:r>
            <a:r>
              <a:rPr lang="en-US" sz="1000" dirty="0">
                <a:solidFill>
                  <a:schemeClr val="tx1"/>
                </a:solidFill>
              </a:rPr>
              <a:t>you know what your customers are saying about you? </a:t>
            </a:r>
          </a:p>
          <a:p>
            <a:pPr marL="171450" indent="-171450" fontAlgn="base">
              <a:spcAft>
                <a:spcPts val="200"/>
              </a:spcAft>
              <a:buFont typeface="Arial" panose="020B0604020202020204" pitchFamily="34" charset="0"/>
              <a:buChar char="•"/>
            </a:pPr>
            <a:r>
              <a:rPr lang="en-US" sz="1000" dirty="0" smtClean="0">
                <a:solidFill>
                  <a:schemeClr val="tx1"/>
                </a:solidFill>
              </a:rPr>
              <a:t> </a:t>
            </a:r>
          </a:p>
        </p:txBody>
      </p:sp>
      <p:sp>
        <p:nvSpPr>
          <p:cNvPr id="48" name="Rounded Rectangle 47"/>
          <p:cNvSpPr/>
          <p:nvPr/>
        </p:nvSpPr>
        <p:spPr>
          <a:xfrm>
            <a:off x="4080252" y="329897"/>
            <a:ext cx="8046720" cy="190112"/>
          </a:xfrm>
          <a:prstGeom prst="roundRect">
            <a:avLst>
              <a:gd name="adj" fmla="val 0"/>
            </a:avLst>
          </a:prstGeom>
          <a:solidFill>
            <a:srgbClr val="0072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900" b="1" dirty="0">
                <a:solidFill>
                  <a:prstClr val="white"/>
                </a:solidFill>
                <a:latin typeface="Segoe UI" pitchFamily="34" charset="0"/>
              </a:rPr>
              <a:t>DISCOVERY QUESTIONS</a:t>
            </a:r>
          </a:p>
        </p:txBody>
      </p:sp>
      <p:sp>
        <p:nvSpPr>
          <p:cNvPr id="52" name="Rounded Rectangle 51"/>
          <p:cNvSpPr/>
          <p:nvPr/>
        </p:nvSpPr>
        <p:spPr>
          <a:xfrm>
            <a:off x="4080252" y="2697306"/>
            <a:ext cx="8046720" cy="182880"/>
          </a:xfrm>
          <a:prstGeom prst="roundRect">
            <a:avLst>
              <a:gd name="adj" fmla="val 0"/>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900" b="1" smtClean="0">
                <a:solidFill>
                  <a:prstClr val="white"/>
                </a:solidFill>
                <a:latin typeface="Segoe UI" pitchFamily="34" charset="0"/>
              </a:rPr>
              <a:t>COMPETITIVE </a:t>
            </a:r>
            <a:r>
              <a:rPr lang="en-US" sz="900" b="1" dirty="0">
                <a:solidFill>
                  <a:prstClr val="white"/>
                </a:solidFill>
                <a:latin typeface="Segoe UI" pitchFamily="34" charset="0"/>
              </a:rPr>
              <a:t>PRICING &amp; LICENSING</a:t>
            </a:r>
          </a:p>
        </p:txBody>
      </p:sp>
      <p:sp>
        <p:nvSpPr>
          <p:cNvPr id="53" name="Rounded Rectangle 52"/>
          <p:cNvSpPr/>
          <p:nvPr/>
        </p:nvSpPr>
        <p:spPr bwMode="auto">
          <a:xfrm>
            <a:off x="95946" y="3254333"/>
            <a:ext cx="1961454" cy="3359273"/>
          </a:xfrm>
          <a:prstGeom prst="roundRect">
            <a:avLst>
              <a:gd name="adj" fmla="val 0"/>
            </a:avLst>
          </a:prstGeom>
          <a:solidFill>
            <a:srgbClr val="FFFF00"/>
          </a:solidFill>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p>
            <a:r>
              <a:rPr lang="en-US" sz="1000" b="1" dirty="0"/>
              <a:t>Target Audience are customers that:</a:t>
            </a:r>
            <a:endParaRPr lang="en-US" sz="1000" dirty="0"/>
          </a:p>
          <a:p>
            <a:pPr marL="171439" indent="-171439">
              <a:buFont typeface="Arial" panose="020B0604020202020204" pitchFamily="34" charset="0"/>
              <a:buChar char="•"/>
            </a:pPr>
            <a:r>
              <a:rPr lang="en-US" sz="1000" dirty="0"/>
              <a:t>See the </a:t>
            </a:r>
            <a:r>
              <a:rPr lang="en-US" sz="1000" dirty="0" smtClean="0"/>
              <a:t>value in improving their sales teams’ ability to collaborate and drive toward desired outcomes to rapidly </a:t>
            </a:r>
            <a:r>
              <a:rPr lang="en-US" sz="1000" dirty="0"/>
              <a:t>grow </a:t>
            </a:r>
            <a:r>
              <a:rPr lang="en-US" sz="1000" dirty="0" smtClean="0"/>
              <a:t>the business and drive sales. </a:t>
            </a:r>
            <a:endParaRPr lang="en-US" sz="1000" dirty="0"/>
          </a:p>
          <a:p>
            <a:pPr marL="171439" indent="-171439">
              <a:buFont typeface="Arial" panose="020B0604020202020204" pitchFamily="34" charset="0"/>
              <a:buChar char="•"/>
            </a:pPr>
            <a:r>
              <a:rPr lang="en-US" sz="1000" dirty="0"/>
              <a:t>Need better visibility into their customer data to be able to effectively manage and prioritize customer </a:t>
            </a:r>
            <a:r>
              <a:rPr lang="en-US" sz="1000" dirty="0" smtClean="0"/>
              <a:t>leads/opportunities, </a:t>
            </a:r>
            <a:r>
              <a:rPr lang="en-US" sz="1000" dirty="0"/>
              <a:t>to </a:t>
            </a:r>
            <a:r>
              <a:rPr lang="en-US" sz="1000" dirty="0" smtClean="0"/>
              <a:t>drive sales alignment, </a:t>
            </a:r>
            <a:r>
              <a:rPr lang="en-US" sz="1000" dirty="0"/>
              <a:t>and </a:t>
            </a:r>
            <a:r>
              <a:rPr lang="en-US" sz="1000" dirty="0" smtClean="0"/>
              <a:t>increase revenue. </a:t>
            </a:r>
          </a:p>
          <a:p>
            <a:pPr marL="171439" indent="-171439">
              <a:buFont typeface="Arial" panose="020B0604020202020204" pitchFamily="34" charset="0"/>
              <a:buChar char="•"/>
            </a:pPr>
            <a:r>
              <a:rPr lang="en-US" sz="1000" dirty="0" smtClean="0"/>
              <a:t>Want to buy from an  industry leader who provides most trusted solution with the lowest TCO and the best value on market.</a:t>
            </a:r>
            <a:endParaRPr lang="en-US" sz="1000" dirty="0"/>
          </a:p>
        </p:txBody>
      </p:sp>
      <p:graphicFrame>
        <p:nvGraphicFramePr>
          <p:cNvPr id="13" name="Table 12"/>
          <p:cNvGraphicFramePr>
            <a:graphicFrameLocks noGrp="1"/>
          </p:cNvGraphicFramePr>
          <p:nvPr>
            <p:extLst/>
          </p:nvPr>
        </p:nvGraphicFramePr>
        <p:xfrm>
          <a:off x="4087090" y="2852193"/>
          <a:ext cx="8039882" cy="3976280"/>
        </p:xfrm>
        <a:graphic>
          <a:graphicData uri="http://schemas.openxmlformats.org/drawingml/2006/table">
            <a:tbl>
              <a:tblPr firstRow="1" firstCol="1" bandCol="1">
                <a:tableStyleId>{21E4AEA4-8DFA-4A89-87EB-49C32662AFE0}</a:tableStyleId>
              </a:tblPr>
              <a:tblGrid>
                <a:gridCol w="744552">
                  <a:extLst>
                    <a:ext uri="{9D8B030D-6E8A-4147-A177-3AD203B41FA5}">
                      <a16:colId xmlns:a16="http://schemas.microsoft.com/office/drawing/2014/main" xmlns="" val="3981649703"/>
                    </a:ext>
                  </a:extLst>
                </a:gridCol>
                <a:gridCol w="3601492">
                  <a:extLst>
                    <a:ext uri="{9D8B030D-6E8A-4147-A177-3AD203B41FA5}">
                      <a16:colId xmlns:a16="http://schemas.microsoft.com/office/drawing/2014/main" xmlns="" val="2227508463"/>
                    </a:ext>
                  </a:extLst>
                </a:gridCol>
                <a:gridCol w="1846919">
                  <a:extLst>
                    <a:ext uri="{9D8B030D-6E8A-4147-A177-3AD203B41FA5}">
                      <a16:colId xmlns:a16="http://schemas.microsoft.com/office/drawing/2014/main" xmlns="" val="1464633614"/>
                    </a:ext>
                  </a:extLst>
                </a:gridCol>
                <a:gridCol w="1846919">
                  <a:extLst>
                    <a:ext uri="{9D8B030D-6E8A-4147-A177-3AD203B41FA5}">
                      <a16:colId xmlns:a16="http://schemas.microsoft.com/office/drawing/2014/main" xmlns="" val="206993036"/>
                    </a:ext>
                  </a:extLst>
                </a:gridCol>
              </a:tblGrid>
              <a:tr h="0">
                <a:tc>
                  <a:txBody>
                    <a:bodyPr/>
                    <a:lstStyle/>
                    <a:p>
                      <a:pPr marL="0" algn="r" defTabSz="914400" rtl="0" eaLnBrk="1" fontAlgn="b" latinLnBrk="0" hangingPunct="1"/>
                      <a:endParaRPr lang="en-US" sz="800" b="0" u="none" strike="noStrike" kern="1200" dirty="0">
                        <a:gradFill>
                          <a:gsLst>
                            <a:gs pos="1250">
                              <a:schemeClr val="bg2"/>
                            </a:gs>
                            <a:gs pos="100000">
                              <a:schemeClr val="bg2"/>
                            </a:gs>
                          </a:gsLst>
                          <a:lin ang="5400000" scaled="0"/>
                        </a:gradFill>
                        <a:latin typeface="+mn-lt"/>
                        <a:ea typeface="Segoe UI" pitchFamily="34" charset="0"/>
                        <a:cs typeface="Segoe UI" pitchFamily="34" charset="0"/>
                      </a:endParaRPr>
                    </a:p>
                  </a:txBody>
                  <a:tcPr marT="0" marB="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en-US" sz="800" b="0" u="none" strike="noStrike" kern="1200" dirty="0">
                        <a:gradFill>
                          <a:gsLst>
                            <a:gs pos="1250">
                              <a:schemeClr val="bg2"/>
                            </a:gs>
                            <a:gs pos="100000">
                              <a:schemeClr val="bg2"/>
                            </a:gs>
                          </a:gsLst>
                          <a:lin ang="5400000" scaled="0"/>
                        </a:gradFill>
                        <a:latin typeface="+mn-lt"/>
                        <a:ea typeface="Segoe UI" pitchFamily="34" charset="0"/>
                        <a:cs typeface="Segoe UI" pitchFamily="34" charset="0"/>
                      </a:endParaRPr>
                    </a:p>
                  </a:txBody>
                  <a:tcPr marT="0" marB="0" anchor="ctr">
                    <a:lnL w="381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800" b="1" u="none" strike="noStrike" kern="1200" dirty="0" smtClean="0">
                          <a:ln>
                            <a:noFill/>
                          </a:ln>
                          <a:solidFill>
                            <a:schemeClr val="tx1"/>
                          </a:solidFill>
                          <a:latin typeface="+mn-lt"/>
                          <a:ea typeface="+mn-ea"/>
                          <a:cs typeface="Segoe UI Light" panose="020B0502040204020203" pitchFamily="34" charset="0"/>
                        </a:rPr>
                        <a:t>Microsoft</a:t>
                      </a:r>
                    </a:p>
                  </a:txBody>
                  <a:tcPr marL="45720" marR="4572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800" b="1" u="none" strike="noStrike" kern="1200" dirty="0" smtClean="0">
                          <a:ln>
                            <a:noFill/>
                          </a:ln>
                          <a:solidFill>
                            <a:schemeClr val="tx1"/>
                          </a:solidFill>
                          <a:latin typeface="+mn-lt"/>
                          <a:ea typeface="+mn-ea"/>
                          <a:cs typeface="Segoe UI Light" panose="020B0502040204020203" pitchFamily="34" charset="0"/>
                        </a:rPr>
                        <a:t>Salesforce.com</a:t>
                      </a:r>
                      <a:r>
                        <a:rPr lang="en-US" sz="800" b="1" u="none" strike="noStrike" kern="1200" baseline="0" dirty="0" smtClean="0">
                          <a:ln>
                            <a:noFill/>
                          </a:ln>
                          <a:solidFill>
                            <a:schemeClr val="tx1"/>
                          </a:solidFill>
                          <a:latin typeface="+mn-lt"/>
                          <a:ea typeface="+mn-ea"/>
                          <a:cs typeface="Segoe UI Light" panose="020B0502040204020203" pitchFamily="34" charset="0"/>
                        </a:rPr>
                        <a:t> </a:t>
                      </a:r>
                      <a:r>
                        <a:rPr lang="en-US" sz="800" b="1" u="none" strike="noStrike" kern="1200" dirty="0" smtClean="0">
                          <a:ln>
                            <a:noFill/>
                          </a:ln>
                          <a:solidFill>
                            <a:schemeClr val="tx1"/>
                          </a:solidFill>
                          <a:latin typeface="+mn-lt"/>
                          <a:ea typeface="+mn-ea"/>
                          <a:cs typeface="Segoe UI Light" panose="020B0502040204020203" pitchFamily="34" charset="0"/>
                        </a:rPr>
                        <a:t>Enterprise</a:t>
                      </a:r>
                      <a:r>
                        <a:rPr lang="en-US" sz="800" b="1" u="none" strike="noStrike" kern="1200" baseline="0" dirty="0" smtClean="0">
                          <a:ln>
                            <a:noFill/>
                          </a:ln>
                          <a:solidFill>
                            <a:schemeClr val="tx1"/>
                          </a:solidFill>
                          <a:latin typeface="+mn-lt"/>
                          <a:ea typeface="+mn-ea"/>
                          <a:cs typeface="Segoe UI Light" panose="020B0502040204020203" pitchFamily="34" charset="0"/>
                        </a:rPr>
                        <a:t> Edition </a:t>
                      </a:r>
                      <a:endParaRPr lang="en-US" sz="800" b="1" u="none" strike="noStrike" kern="1200" dirty="0" smtClean="0">
                        <a:ln>
                          <a:noFill/>
                        </a:ln>
                        <a:solidFill>
                          <a:schemeClr val="tx1"/>
                        </a:solidFill>
                        <a:latin typeface="+mn-lt"/>
                        <a:ea typeface="+mn-ea"/>
                        <a:cs typeface="Segoe UI Light" panose="020B0502040204020203" pitchFamily="34" charset="0"/>
                      </a:endParaRPr>
                    </a:p>
                  </a:txBody>
                  <a:tcPr marL="45720" marR="4572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86235321"/>
                  </a:ext>
                </a:extLst>
              </a:tr>
              <a:tr h="0">
                <a:tc rowSpan="6">
                  <a:txBody>
                    <a:bodyPr/>
                    <a:lstStyle/>
                    <a:p>
                      <a:pPr marL="0" algn="ctr" defTabSz="914363" rtl="0" eaLnBrk="1" fontAlgn="b" latinLnBrk="0" hangingPunct="1"/>
                      <a:r>
                        <a:rPr lang="en-US" sz="800" b="0" u="none" strike="noStrike" kern="1200" dirty="0" smtClean="0">
                          <a:solidFill>
                            <a:schemeClr val="bg1"/>
                          </a:solidFill>
                          <a:latin typeface="+mn-lt"/>
                          <a:ea typeface="Segoe UI" pitchFamily="34" charset="0"/>
                          <a:cs typeface="Segoe UI" pitchFamily="34" charset="0"/>
                        </a:rPr>
                        <a:t>Office 365 (E3)</a:t>
                      </a:r>
                      <a:endParaRPr lang="en-US" sz="800" b="0" u="none" strike="noStrike" kern="1200" dirty="0">
                        <a:solidFill>
                          <a:schemeClr val="bg1"/>
                        </a:solidFill>
                        <a:latin typeface="+mn-lt"/>
                        <a:ea typeface="Segoe UI" pitchFamily="34" charset="0"/>
                        <a:cs typeface="Segoe UI" pitchFamily="34" charset="0"/>
                      </a:endParaRPr>
                    </a:p>
                  </a:txBody>
                  <a:tcPr marT="0" marB="0" vert="vert27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algn="l" defTabSz="914363" rtl="0" eaLnBrk="1" fontAlgn="b" latinLnBrk="0" hangingPunct="1"/>
                      <a:r>
                        <a:rPr lang="en-US" sz="800" b="0" u="none" strike="noStrike" kern="1200" dirty="0" smtClean="0">
                          <a:solidFill>
                            <a:schemeClr val="bg1"/>
                          </a:solidFill>
                          <a:latin typeface="+mn-lt"/>
                          <a:ea typeface="Segoe UI" pitchFamily="34" charset="0"/>
                          <a:cs typeface="Segoe UI" pitchFamily="34" charset="0"/>
                        </a:rPr>
                        <a:t>Email,</a:t>
                      </a:r>
                      <a:r>
                        <a:rPr lang="en-US" sz="800" b="0" u="none" strike="noStrike" kern="1200" baseline="0" dirty="0" smtClean="0">
                          <a:solidFill>
                            <a:schemeClr val="bg1"/>
                          </a:solidFill>
                          <a:latin typeface="+mn-lt"/>
                          <a:ea typeface="Segoe UI" pitchFamily="34" charset="0"/>
                          <a:cs typeface="Segoe UI" pitchFamily="34" charset="0"/>
                        </a:rPr>
                        <a:t> Calendar</a:t>
                      </a:r>
                      <a:endParaRPr lang="en-US" sz="800" b="0" u="none" strike="noStrike" kern="1200" dirty="0">
                        <a:solidFill>
                          <a:schemeClr val="bg1"/>
                        </a:solidFill>
                        <a:latin typeface="+mn-lt"/>
                        <a:ea typeface="Segoe UI" pitchFamily="34" charset="0"/>
                        <a:cs typeface="Segoe UI" pitchFamily="34" charset="0"/>
                      </a:endParaRPr>
                    </a:p>
                  </a:txBody>
                  <a:tcPr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algn="ctr" defTabSz="914363" rtl="0" eaLnBrk="1" latinLnBrk="0" hangingPunct="1"/>
                      <a:r>
                        <a:rPr lang="en-US" sz="800" b="0" u="none" strike="noStrike" kern="1200" dirty="0" smtClean="0">
                          <a:solidFill>
                            <a:schemeClr val="bg1"/>
                          </a:solidFill>
                          <a:latin typeface="+mn-lt"/>
                          <a:ea typeface="Segoe UI" pitchFamily="34" charset="0"/>
                          <a:cs typeface="Segoe UI" pitchFamily="34" charset="0"/>
                        </a:rPr>
                        <a:t>●</a:t>
                      </a:r>
                      <a:endParaRPr lang="en-US" sz="800" b="0" u="none" strike="noStrike" kern="1200" dirty="0">
                        <a:solidFill>
                          <a:schemeClr val="bg1"/>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algn="ctr" defTabSz="914363" rtl="0" eaLnBrk="1" latinLnBrk="0" hangingPunct="1"/>
                      <a:r>
                        <a:rPr lang="en-US" sz="800" b="0" u="none" strike="noStrike" kern="1200" dirty="0" smtClean="0">
                          <a:solidFill>
                            <a:schemeClr val="bg1"/>
                          </a:solidFill>
                          <a:latin typeface="+mn-lt"/>
                          <a:ea typeface="Segoe UI" pitchFamily="34" charset="0"/>
                          <a:cs typeface="Segoe UI" pitchFamily="34" charset="0"/>
                        </a:rPr>
                        <a:t>Google Apps</a:t>
                      </a:r>
                      <a:endParaRPr lang="en-US" sz="800" b="0" u="none" strike="noStrike" kern="1200" dirty="0">
                        <a:solidFill>
                          <a:schemeClr val="bg1"/>
                        </a:solidFill>
                        <a:latin typeface="+mn-lt"/>
                        <a:ea typeface="Segoe UI" pitchFamily="34" charset="0"/>
                        <a:cs typeface="Segoe UI" pitchFamily="34" charset="0"/>
                      </a:endParaRPr>
                    </a:p>
                  </a:txBody>
                  <a:tcPr marL="45720" marR="45720" anchor="ctr" anchorCtr="1">
                    <a:lnL w="381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3417288987"/>
                  </a:ext>
                </a:extLst>
              </a:tr>
              <a:tr h="0">
                <a:tc vMerge="1">
                  <a:txBody>
                    <a:bodyPr/>
                    <a:lstStyle/>
                    <a:p>
                      <a:pPr marL="0" algn="l" defTabSz="914363" rtl="0" eaLnBrk="1" fontAlgn="b" latinLnBrk="0" hangingPunct="1"/>
                      <a:endParaRPr lang="en-US" sz="1200" b="1"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fontAlgn="b" latinLnBrk="0" hangingPunct="1"/>
                      <a:r>
                        <a:rPr lang="en-US" sz="800" b="0" u="none" strike="noStrike" kern="1200" dirty="0" smtClean="0">
                          <a:solidFill>
                            <a:schemeClr val="bg1"/>
                          </a:solidFill>
                          <a:latin typeface="+mn-lt"/>
                          <a:ea typeface="Segoe UI" pitchFamily="34" charset="0"/>
                          <a:cs typeface="Segoe UI" pitchFamily="34" charset="0"/>
                        </a:rPr>
                        <a:t>IM and presence</a:t>
                      </a:r>
                      <a:endParaRPr lang="en-US" sz="800" b="0" u="none" strike="noStrike" kern="1200" dirty="0">
                        <a:solidFill>
                          <a:schemeClr val="bg1"/>
                        </a:solidFill>
                        <a:latin typeface="+mn-lt"/>
                        <a:ea typeface="Segoe UI" pitchFamily="34" charset="0"/>
                        <a:cs typeface="Segoe UI" pitchFamily="34" charset="0"/>
                      </a:endParaRPr>
                    </a:p>
                  </a:txBody>
                  <a:tcPr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algn="ctr" defTabSz="914363" rtl="0" eaLnBrk="1" latinLnBrk="0" hangingPunct="1"/>
                      <a:r>
                        <a:rPr lang="en-US" sz="800" b="0" u="none" strike="noStrike" kern="1200" dirty="0" smtClean="0">
                          <a:solidFill>
                            <a:schemeClr val="bg1"/>
                          </a:solidFill>
                          <a:latin typeface="+mn-lt"/>
                          <a:ea typeface="Segoe UI" pitchFamily="34" charset="0"/>
                          <a:cs typeface="Segoe UI" pitchFamily="34" charset="0"/>
                        </a:rPr>
                        <a:t>●</a:t>
                      </a:r>
                      <a:endParaRPr lang="en-US" sz="800" b="0" u="none" strike="noStrike" kern="1200" dirty="0">
                        <a:solidFill>
                          <a:schemeClr val="bg1"/>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0" u="none" strike="noStrike" kern="1200" dirty="0" smtClean="0">
                          <a:solidFill>
                            <a:schemeClr val="bg1"/>
                          </a:solidFill>
                          <a:latin typeface="+mn-lt"/>
                          <a:ea typeface="Segoe UI" pitchFamily="34" charset="0"/>
                          <a:cs typeface="Segoe UI" pitchFamily="34" charset="0"/>
                        </a:rPr>
                        <a:t>Chatter Messenger</a:t>
                      </a:r>
                    </a:p>
                  </a:txBody>
                  <a:tcPr marL="45720" marR="45720" anchor="ctr">
                    <a:lnL w="381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xmlns="" val="3772625392"/>
                  </a:ext>
                </a:extLst>
              </a:tr>
              <a:tr h="0">
                <a:tc vMerge="1">
                  <a:txBody>
                    <a:bodyPr/>
                    <a:lstStyle/>
                    <a:p>
                      <a:pPr marL="0" algn="l" defTabSz="914363" rtl="0" eaLnBrk="1" fontAlgn="b" latinLnBrk="0" hangingPunct="1"/>
                      <a:endParaRPr lang="en-US" sz="1200" b="1"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fontAlgn="b" latinLnBrk="0" hangingPunct="1"/>
                      <a:r>
                        <a:rPr lang="en-US" sz="800" b="0" u="none" strike="noStrike" kern="1200" dirty="0" smtClean="0">
                          <a:solidFill>
                            <a:schemeClr val="bg1"/>
                          </a:solidFill>
                          <a:latin typeface="+mn-lt"/>
                          <a:ea typeface="Segoe UI" pitchFamily="34" charset="0"/>
                          <a:cs typeface="Segoe UI" pitchFamily="34" charset="0"/>
                        </a:rPr>
                        <a:t>Screen Sharing and message archiving</a:t>
                      </a:r>
                      <a:endParaRPr lang="en-US" sz="800" b="0" u="none" strike="noStrike" kern="1200" dirty="0">
                        <a:solidFill>
                          <a:schemeClr val="bg1"/>
                        </a:solidFill>
                        <a:latin typeface="+mn-lt"/>
                        <a:ea typeface="Segoe UI" pitchFamily="34" charset="0"/>
                        <a:cs typeface="Segoe UI" pitchFamily="34" charset="0"/>
                      </a:endParaRPr>
                    </a:p>
                  </a:txBody>
                  <a:tcPr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algn="ctr" defTabSz="914363" rtl="0" eaLnBrk="1" latinLnBrk="0" hangingPunct="1"/>
                      <a:r>
                        <a:rPr lang="en-US" sz="800" b="0" u="none" strike="noStrike" kern="1200" dirty="0" smtClean="0">
                          <a:solidFill>
                            <a:schemeClr val="bg1"/>
                          </a:solidFill>
                          <a:latin typeface="+mn-lt"/>
                          <a:ea typeface="Segoe UI" pitchFamily="34" charset="0"/>
                          <a:cs typeface="Segoe UI" pitchFamily="34" charset="0"/>
                        </a:rPr>
                        <a:t>●</a:t>
                      </a:r>
                      <a:endParaRPr lang="en-US" sz="800" b="0" u="none" strike="noStrike" kern="1200" dirty="0">
                        <a:solidFill>
                          <a:schemeClr val="bg1"/>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algn="ctr" defTabSz="914363" rtl="0" eaLnBrk="1" latinLnBrk="0" hangingPunct="1"/>
                      <a:r>
                        <a:rPr lang="en-US" sz="800" b="0" u="none" strike="noStrike" kern="1200" dirty="0" smtClean="0">
                          <a:solidFill>
                            <a:schemeClr val="bg1"/>
                          </a:solidFill>
                          <a:latin typeface="+mn-lt"/>
                          <a:ea typeface="Segoe UI" pitchFamily="34" charset="0"/>
                          <a:cs typeface="Segoe UI" pitchFamily="34" charset="0"/>
                        </a:rPr>
                        <a:t>N/A</a:t>
                      </a:r>
                      <a:endParaRPr lang="en-US" sz="800" b="0" u="none" strike="noStrike" kern="1200" dirty="0">
                        <a:solidFill>
                          <a:schemeClr val="bg1"/>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3145322561"/>
                  </a:ext>
                </a:extLst>
              </a:tr>
              <a:tr h="0">
                <a:tc vMerge="1">
                  <a:txBody>
                    <a:bodyPr/>
                    <a:lstStyle/>
                    <a:p>
                      <a:pPr marL="0" algn="l" defTabSz="914363" rtl="0" eaLnBrk="1" fontAlgn="b" latinLnBrk="0" hangingPunct="1"/>
                      <a:endParaRPr lang="en-US" sz="1200" b="1"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fontAlgn="b" latinLnBrk="0" hangingPunct="1"/>
                      <a:r>
                        <a:rPr lang="en-US" sz="800" b="0" u="none" strike="noStrike" kern="1200" dirty="0" smtClean="0">
                          <a:solidFill>
                            <a:schemeClr val="bg1"/>
                          </a:solidFill>
                          <a:latin typeface="+mn-lt"/>
                          <a:ea typeface="Segoe UI" pitchFamily="34" charset="0"/>
                          <a:cs typeface="Segoe UI" pitchFamily="34" charset="0"/>
                        </a:rPr>
                        <a:t>Online conferencing with voice</a:t>
                      </a:r>
                      <a:r>
                        <a:rPr lang="en-US" sz="800" b="0" u="none" strike="noStrike" kern="1200" baseline="0" dirty="0" smtClean="0">
                          <a:solidFill>
                            <a:schemeClr val="bg1"/>
                          </a:solidFill>
                          <a:latin typeface="+mn-lt"/>
                          <a:ea typeface="Segoe UI" pitchFamily="34" charset="0"/>
                          <a:cs typeface="Segoe UI" pitchFamily="34" charset="0"/>
                        </a:rPr>
                        <a:t> and HD </a:t>
                      </a:r>
                      <a:r>
                        <a:rPr lang="en-US" sz="800" b="0" u="none" strike="noStrike" kern="1200" dirty="0" smtClean="0">
                          <a:solidFill>
                            <a:schemeClr val="bg1"/>
                          </a:solidFill>
                          <a:latin typeface="+mn-lt"/>
                          <a:ea typeface="Segoe UI" pitchFamily="34" charset="0"/>
                          <a:cs typeface="Segoe UI" pitchFamily="34" charset="0"/>
                        </a:rPr>
                        <a:t>Video</a:t>
                      </a:r>
                      <a:endParaRPr lang="en-US" sz="800" b="0" u="none" strike="noStrike" kern="1200" dirty="0">
                        <a:solidFill>
                          <a:schemeClr val="bg1"/>
                        </a:solidFill>
                        <a:latin typeface="+mn-lt"/>
                        <a:ea typeface="Segoe UI" pitchFamily="34" charset="0"/>
                        <a:cs typeface="Segoe UI" pitchFamily="34" charset="0"/>
                      </a:endParaRPr>
                    </a:p>
                  </a:txBody>
                  <a:tcPr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algn="ctr" defTabSz="914363" rtl="0" eaLnBrk="1" latinLnBrk="0" hangingPunct="1"/>
                      <a:r>
                        <a:rPr lang="en-US" sz="800" b="0" u="none" strike="noStrike" kern="1200" dirty="0" smtClean="0">
                          <a:solidFill>
                            <a:schemeClr val="bg1"/>
                          </a:solidFill>
                          <a:latin typeface="+mn-lt"/>
                          <a:ea typeface="Segoe UI" pitchFamily="34" charset="0"/>
                          <a:cs typeface="Segoe UI" pitchFamily="34" charset="0"/>
                        </a:rPr>
                        <a:t>●</a:t>
                      </a:r>
                      <a:endParaRPr lang="en-US" sz="800" b="0" u="none" strike="noStrike" kern="1200" dirty="0">
                        <a:solidFill>
                          <a:schemeClr val="bg1"/>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algn="ctr" defTabSz="914363" rtl="0" eaLnBrk="1" latinLnBrk="0" hangingPunct="1"/>
                      <a:r>
                        <a:rPr lang="en-US" sz="800" b="0" u="none" strike="noStrike" kern="1200" dirty="0" smtClean="0">
                          <a:solidFill>
                            <a:schemeClr val="bg1"/>
                          </a:solidFill>
                          <a:latin typeface="+mn-lt"/>
                          <a:ea typeface="Segoe UI" pitchFamily="34" charset="0"/>
                          <a:cs typeface="Segoe UI" pitchFamily="34" charset="0"/>
                        </a:rPr>
                        <a:t>Cisco WebEx</a:t>
                      </a:r>
                      <a:endParaRPr lang="en-US" sz="800" b="0" u="none" strike="noStrike" kern="1200" dirty="0">
                        <a:solidFill>
                          <a:schemeClr val="bg1"/>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908646203"/>
                  </a:ext>
                </a:extLst>
              </a:tr>
              <a:tr h="0">
                <a:tc vMerge="1">
                  <a:txBody>
                    <a:bodyPr/>
                    <a:lstStyle/>
                    <a:p>
                      <a:pPr marL="0" algn="l" defTabSz="914363" rtl="0" eaLnBrk="1" fontAlgn="b" latinLnBrk="0" hangingPunct="1"/>
                      <a:endParaRPr lang="en-US" sz="1200" b="1"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fontAlgn="b" latinLnBrk="0" hangingPunct="1"/>
                      <a:r>
                        <a:rPr lang="en-US" sz="800" b="0" u="none" strike="noStrike" kern="1200" dirty="0" smtClean="0">
                          <a:solidFill>
                            <a:schemeClr val="bg1"/>
                          </a:solidFill>
                          <a:latin typeface="+mn-lt"/>
                          <a:ea typeface="Segoe UI" pitchFamily="34" charset="0"/>
                          <a:cs typeface="Segoe UI" pitchFamily="34" charset="0"/>
                        </a:rPr>
                        <a:t>Office 365 Pro Plus on any PC or device</a:t>
                      </a:r>
                      <a:endParaRPr lang="en-US" sz="800" b="0" u="none" strike="noStrike" kern="1200" dirty="0">
                        <a:solidFill>
                          <a:schemeClr val="bg1"/>
                        </a:solidFill>
                        <a:latin typeface="+mn-lt"/>
                        <a:ea typeface="Segoe UI" pitchFamily="34" charset="0"/>
                        <a:cs typeface="Segoe UI" pitchFamily="34" charset="0"/>
                      </a:endParaRPr>
                    </a:p>
                  </a:txBody>
                  <a:tcPr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0" u="none" strike="noStrike" kern="1200" dirty="0" smtClean="0">
                          <a:solidFill>
                            <a:schemeClr val="bg1"/>
                          </a:solidFill>
                          <a:latin typeface="+mn-lt"/>
                          <a:ea typeface="Segoe UI" pitchFamily="34" charset="0"/>
                          <a:cs typeface="Segoe UI" pitchFamily="34" charset="0"/>
                        </a:rPr>
                        <a:t>●</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algn="ctr" defTabSz="914363" rtl="0" eaLnBrk="1" latinLnBrk="0" hangingPunct="1"/>
                      <a:r>
                        <a:rPr lang="en-US" sz="800" b="0" u="none" strike="noStrike" kern="1200" dirty="0" smtClean="0">
                          <a:solidFill>
                            <a:schemeClr val="bg1"/>
                          </a:solidFill>
                          <a:latin typeface="+mn-lt"/>
                          <a:ea typeface="Segoe UI" pitchFamily="34" charset="0"/>
                          <a:cs typeface="Segoe UI" pitchFamily="34" charset="0"/>
                        </a:rPr>
                        <a:t>N/A</a:t>
                      </a:r>
                      <a:endParaRPr lang="en-US" sz="800" b="0" u="none" strike="noStrike" kern="1200" dirty="0">
                        <a:solidFill>
                          <a:schemeClr val="bg1"/>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2847970973"/>
                  </a:ext>
                </a:extLst>
              </a:tr>
              <a:tr h="0">
                <a:tc vMerge="1">
                  <a:txBody>
                    <a:bodyPr/>
                    <a:lstStyle/>
                    <a:p>
                      <a:pPr marL="0" algn="l" defTabSz="914363" rtl="0" eaLnBrk="1" fontAlgn="b" latinLnBrk="0" hangingPunct="1"/>
                      <a:endParaRPr lang="en-US" sz="1200" b="1"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fontAlgn="b" latinLnBrk="0" hangingPunct="1"/>
                      <a:r>
                        <a:rPr lang="en-US" sz="800" b="0" u="none" strike="noStrike" kern="1200" dirty="0" smtClean="0">
                          <a:solidFill>
                            <a:schemeClr val="bg1"/>
                          </a:solidFill>
                          <a:latin typeface="+mn-lt"/>
                          <a:ea typeface="Segoe UI" pitchFamily="34" charset="0"/>
                          <a:cs typeface="Segoe UI" pitchFamily="34" charset="0"/>
                        </a:rPr>
                        <a:t>Enterprise social network</a:t>
                      </a:r>
                      <a:endParaRPr lang="en-US" sz="800" b="0" u="none" strike="noStrike" kern="1200" dirty="0">
                        <a:solidFill>
                          <a:schemeClr val="bg1"/>
                        </a:solidFill>
                        <a:latin typeface="+mn-lt"/>
                        <a:ea typeface="Segoe UI" pitchFamily="34" charset="0"/>
                        <a:cs typeface="Segoe UI" pitchFamily="34" charset="0"/>
                      </a:endParaRPr>
                    </a:p>
                  </a:txBody>
                  <a:tcPr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algn="ctr" defTabSz="914363" rtl="0" eaLnBrk="1" latinLnBrk="0" hangingPunct="1"/>
                      <a:r>
                        <a:rPr lang="en-US" sz="800" b="0" u="none" strike="noStrike" kern="1200" dirty="0" smtClean="0">
                          <a:solidFill>
                            <a:schemeClr val="bg1"/>
                          </a:solidFill>
                          <a:latin typeface="+mn-lt"/>
                          <a:ea typeface="Segoe UI" pitchFamily="34" charset="0"/>
                          <a:cs typeface="Segoe UI" pitchFamily="34" charset="0"/>
                        </a:rPr>
                        <a:t>Yammer</a:t>
                      </a:r>
                      <a:endParaRPr lang="en-US" sz="800" b="0" u="none" strike="noStrike" kern="1200" dirty="0">
                        <a:solidFill>
                          <a:schemeClr val="bg1"/>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algn="ctr" defTabSz="914363" rtl="0" eaLnBrk="1" latinLnBrk="0" hangingPunct="1"/>
                      <a:r>
                        <a:rPr lang="en-US" sz="800" b="0" u="none" strike="noStrike" kern="1200" dirty="0" smtClean="0">
                          <a:solidFill>
                            <a:schemeClr val="bg1"/>
                          </a:solidFill>
                          <a:latin typeface="+mn-lt"/>
                          <a:ea typeface="Segoe UI" pitchFamily="34" charset="0"/>
                          <a:cs typeface="Segoe UI" pitchFamily="34" charset="0"/>
                        </a:rPr>
                        <a:t>Chatter</a:t>
                      </a:r>
                      <a:endParaRPr lang="en-US" sz="800" b="0" u="none" strike="noStrike" kern="1200" dirty="0">
                        <a:solidFill>
                          <a:schemeClr val="bg1"/>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xmlns="" val="2782928988"/>
                  </a:ext>
                </a:extLst>
              </a:tr>
              <a:tr h="340587">
                <a:tc>
                  <a:txBody>
                    <a:bodyPr/>
                    <a:lstStyle/>
                    <a:p>
                      <a:pPr marL="0" algn="ctr" defTabSz="914363" rtl="0" eaLnBrk="1" fontAlgn="b" latinLnBrk="0" hangingPunct="1"/>
                      <a:r>
                        <a:rPr lang="en-US" sz="800" b="0" u="none" strike="noStrike" kern="1200" dirty="0" smtClean="0">
                          <a:solidFill>
                            <a:schemeClr val="bg1"/>
                          </a:solidFill>
                          <a:latin typeface="+mn-lt"/>
                          <a:ea typeface="Segoe UI" pitchFamily="34" charset="0"/>
                          <a:cs typeface="Segoe UI" pitchFamily="34" charset="0"/>
                        </a:rPr>
                        <a:t>Power BI</a:t>
                      </a:r>
                      <a:endParaRPr lang="en-US" sz="800" b="0" u="none" strike="noStrike" kern="1200" dirty="0">
                        <a:solidFill>
                          <a:schemeClr val="bg1"/>
                        </a:solidFill>
                        <a:latin typeface="+mn-lt"/>
                        <a:ea typeface="Segoe UI" pitchFamily="34" charset="0"/>
                        <a:cs typeface="Segoe UI" pitchFamily="34" charset="0"/>
                      </a:endParaRPr>
                    </a:p>
                  </a:txBody>
                  <a:tcPr marT="0" marB="0" vert="vert27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algn="l" defTabSz="914363" rtl="0" eaLnBrk="1" fontAlgn="b" latinLnBrk="0" hangingPunct="1"/>
                      <a:r>
                        <a:rPr lang="en-US" sz="800" b="0" u="none" strike="noStrike" kern="1200" dirty="0" smtClean="0">
                          <a:solidFill>
                            <a:schemeClr val="bg1"/>
                          </a:solidFill>
                          <a:latin typeface="+mn-lt"/>
                          <a:ea typeface="Segoe UI" pitchFamily="34" charset="0"/>
                          <a:cs typeface="Segoe UI" pitchFamily="34" charset="0"/>
                        </a:rPr>
                        <a:t>Data exploration and “what-if” analysis</a:t>
                      </a:r>
                    </a:p>
                    <a:p>
                      <a:pPr marL="0" algn="l" defTabSz="914363" rtl="0" eaLnBrk="1" fontAlgn="b" latinLnBrk="0" hangingPunct="1"/>
                      <a:endParaRPr lang="en-US" sz="800" b="0" u="none" strike="noStrike" kern="1200" dirty="0">
                        <a:solidFill>
                          <a:schemeClr val="tx1"/>
                        </a:solidFill>
                        <a:latin typeface="+mn-lt"/>
                        <a:ea typeface="Segoe UI" pitchFamily="34" charset="0"/>
                        <a:cs typeface="Segoe UI" pitchFamily="34" charset="0"/>
                      </a:endParaRPr>
                    </a:p>
                  </a:txBody>
                  <a:tcPr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algn="ctr" defTabSz="914363" rtl="0" eaLnBrk="1" latinLnBrk="0" hangingPunct="1"/>
                      <a:r>
                        <a:rPr lang="en-US" sz="800" b="0" u="none" strike="noStrike" kern="1200" dirty="0" smtClean="0">
                          <a:solidFill>
                            <a:schemeClr val="bg1"/>
                          </a:solidFill>
                          <a:latin typeface="+mn-lt"/>
                          <a:ea typeface="Segoe UI" pitchFamily="34" charset="0"/>
                          <a:cs typeface="Segoe UI" pitchFamily="34" charset="0"/>
                        </a:rPr>
                        <a:t>●</a:t>
                      </a:r>
                      <a:endParaRPr lang="en-US" sz="800" b="0" u="none" strike="noStrike" kern="1200" dirty="0">
                        <a:solidFill>
                          <a:schemeClr val="bg1"/>
                        </a:soli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0" u="none" strike="noStrike" kern="1200" dirty="0" smtClean="0">
                          <a:solidFill>
                            <a:schemeClr val="bg1"/>
                          </a:solidFill>
                          <a:latin typeface="+mn-lt"/>
                          <a:ea typeface="Segoe UI" pitchFamily="34" charset="0"/>
                          <a:cs typeface="Segoe UI" pitchFamily="34" charset="0"/>
                        </a:rPr>
                        <a:t>N/A</a:t>
                      </a:r>
                    </a:p>
                  </a:txBody>
                  <a:tcPr marL="45720" marR="45720" anchor="ctr">
                    <a:lnL w="381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0">
                <a:tc rowSpan="9">
                  <a:txBody>
                    <a:bodyPr/>
                    <a:lstStyle/>
                    <a:p>
                      <a:pPr marL="0" algn="ctr" defTabSz="914363" rtl="0" eaLnBrk="1" fontAlgn="b" latinLnBrk="0" hangingPunct="1"/>
                      <a:r>
                        <a:rPr lang="en-US" sz="800" b="0" u="none" strike="noStrike" kern="1200" dirty="0" smtClean="0">
                          <a:solidFill>
                            <a:schemeClr val="tx1"/>
                          </a:solidFill>
                          <a:latin typeface="+mn-lt"/>
                          <a:ea typeface="Segoe UI" pitchFamily="34" charset="0"/>
                          <a:cs typeface="Segoe UI" pitchFamily="34" charset="0"/>
                        </a:rPr>
                        <a:t>Dynamics CRM Online Professional</a:t>
                      </a:r>
                      <a:endParaRPr lang="en-US" sz="800" b="0" u="none" strike="noStrike" kern="1200" dirty="0">
                        <a:solidFill>
                          <a:schemeClr val="tx1"/>
                        </a:solidFill>
                        <a:latin typeface="+mn-lt"/>
                        <a:ea typeface="Segoe UI" pitchFamily="34" charset="0"/>
                        <a:cs typeface="Segoe UI" pitchFamily="34" charset="0"/>
                      </a:endParaRPr>
                    </a:p>
                  </a:txBody>
                  <a:tcPr marT="0" marB="0" vert="vert27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l" defTabSz="914363" rtl="0" eaLnBrk="1" fontAlgn="b" latinLnBrk="0" hangingPunct="1"/>
                      <a:r>
                        <a:rPr lang="en-US" sz="800" b="0" u="none" strike="noStrike" kern="1200" dirty="0" smtClean="0">
                          <a:solidFill>
                            <a:schemeClr val="tx1"/>
                          </a:solidFill>
                          <a:latin typeface="+mn-lt"/>
                          <a:ea typeface="Segoe UI" pitchFamily="34" charset="0"/>
                          <a:cs typeface="Segoe UI" pitchFamily="34" charset="0"/>
                        </a:rPr>
                        <a:t>Sales automation</a:t>
                      </a:r>
                      <a:endParaRPr lang="en-US" sz="800" b="0" u="none" strike="noStrike" kern="1200" dirty="0">
                        <a:solidFill>
                          <a:schemeClr val="tx1"/>
                        </a:solidFill>
                        <a:latin typeface="+mn-lt"/>
                        <a:ea typeface="Segoe UI" pitchFamily="34" charset="0"/>
                        <a:cs typeface="Segoe UI" pitchFamily="34" charset="0"/>
                      </a:endParaRPr>
                    </a:p>
                  </a:txBody>
                  <a:tcPr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363" rtl="0" eaLnBrk="1" latinLnBrk="0" hangingPunct="1"/>
                      <a:r>
                        <a:rPr lang="en-US" sz="8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endParaRPr lang="en-US" sz="8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45720" marR="45720" anchor="ctr">
                    <a:lnL w="381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497147456"/>
                  </a:ext>
                </a:extLst>
              </a:tr>
              <a:tr h="0">
                <a:tc vMerge="1">
                  <a:txBody>
                    <a:bodyPr/>
                    <a:lstStyle/>
                    <a:p>
                      <a:pPr marL="0" algn="l" defTabSz="914363" rtl="0" eaLnBrk="1" fontAlgn="b" latinLnBrk="0" hangingPunct="1"/>
                      <a:endParaRPr lang="en-US" sz="1200" b="1"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fontAlgn="b" latinLnBrk="0" hangingPunct="1"/>
                      <a:r>
                        <a:rPr lang="en-US" sz="800" b="0" u="none" strike="noStrike" kern="1200" dirty="0" smtClean="0">
                          <a:solidFill>
                            <a:schemeClr val="tx1"/>
                          </a:solidFill>
                          <a:latin typeface="+mn-lt"/>
                          <a:ea typeface="Segoe UI" pitchFamily="34" charset="0"/>
                          <a:cs typeface="Segoe UI" pitchFamily="34" charset="0"/>
                        </a:rPr>
                        <a:t>Process-guided user experience</a:t>
                      </a:r>
                      <a:endParaRPr lang="en-US" sz="800" b="0" u="none" strike="noStrike" kern="1200" dirty="0">
                        <a:solidFill>
                          <a:schemeClr val="tx1"/>
                        </a:solidFill>
                        <a:latin typeface="+mn-lt"/>
                        <a:ea typeface="Segoe UI" pitchFamily="34" charset="0"/>
                        <a:cs typeface="Segoe UI" pitchFamily="34" charset="0"/>
                      </a:endParaRPr>
                    </a:p>
                  </a:txBody>
                  <a:tcPr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363" rtl="0" eaLnBrk="1" latinLnBrk="0" hangingPunct="1"/>
                      <a:r>
                        <a:rPr lang="en-US" sz="8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endParaRPr lang="en-US" sz="8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0" u="none" strike="noStrike" kern="1200" dirty="0" smtClean="0">
                          <a:solidFill>
                            <a:schemeClr val="bg1"/>
                          </a:solidFill>
                          <a:latin typeface="+mn-lt"/>
                          <a:ea typeface="Segoe UI" pitchFamily="34" charset="0"/>
                          <a:cs typeface="Segoe UI" pitchFamily="34" charset="0"/>
                        </a:rPr>
                        <a:t>N/A</a:t>
                      </a:r>
                    </a:p>
                  </a:txBody>
                  <a:tcPr marL="45720" marR="45720" anchor="ctr">
                    <a:lnL w="381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2637785476"/>
                  </a:ext>
                </a:extLst>
              </a:tr>
              <a:tr h="0">
                <a:tc vMerge="1">
                  <a:txBody>
                    <a:bodyPr/>
                    <a:lstStyle/>
                    <a:p>
                      <a:pPr marL="0" algn="l" defTabSz="914363" rtl="0" eaLnBrk="1" fontAlgn="b" latinLnBrk="0" hangingPunct="1"/>
                      <a:endParaRPr lang="en-US" sz="1200" b="1"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fontAlgn="b" latinLnBrk="0" hangingPunct="1"/>
                      <a:r>
                        <a:rPr lang="en-US" sz="800" b="0" u="none" strike="noStrike" kern="1200" dirty="0" smtClean="0">
                          <a:solidFill>
                            <a:schemeClr val="tx1"/>
                          </a:solidFill>
                          <a:latin typeface="+mn-lt"/>
                          <a:ea typeface="Segoe UI" pitchFamily="34" charset="0"/>
                          <a:cs typeface="Segoe UI" pitchFamily="34" charset="0"/>
                        </a:rPr>
                        <a:t>User driven analytics</a:t>
                      </a:r>
                      <a:r>
                        <a:rPr lang="en-US" sz="800" b="0" u="none" strike="noStrike" kern="1200" baseline="0" dirty="0" smtClean="0">
                          <a:solidFill>
                            <a:schemeClr val="tx1"/>
                          </a:solidFill>
                          <a:latin typeface="+mn-lt"/>
                          <a:ea typeface="Segoe UI" pitchFamily="34" charset="0"/>
                          <a:cs typeface="Segoe UI" pitchFamily="34" charset="0"/>
                        </a:rPr>
                        <a:t> (Excel connection)</a:t>
                      </a:r>
                      <a:endParaRPr lang="en-US" sz="800" b="0" u="none" strike="noStrike" kern="1200" dirty="0">
                        <a:solidFill>
                          <a:schemeClr val="tx1"/>
                        </a:solidFill>
                        <a:latin typeface="+mn-lt"/>
                        <a:ea typeface="Segoe UI" pitchFamily="34" charset="0"/>
                        <a:cs typeface="Segoe UI" pitchFamily="34" charset="0"/>
                      </a:endParaRPr>
                    </a:p>
                  </a:txBody>
                  <a:tcPr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363" rtl="0" eaLnBrk="1" latinLnBrk="0" hangingPunct="1"/>
                      <a:r>
                        <a:rPr lang="en-US" sz="8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endParaRPr lang="en-US" sz="8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0" u="none" strike="noStrike" kern="1200" dirty="0" smtClean="0">
                          <a:solidFill>
                            <a:schemeClr val="bg1"/>
                          </a:solidFill>
                          <a:latin typeface="+mn-lt"/>
                          <a:ea typeface="Segoe UI" pitchFamily="34" charset="0"/>
                          <a:cs typeface="Segoe UI" pitchFamily="34" charset="0"/>
                        </a:rPr>
                        <a:t>N/A</a:t>
                      </a:r>
                    </a:p>
                  </a:txBody>
                  <a:tcPr marL="45720" marR="45720" anchor="ctr">
                    <a:lnL w="381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4275140459"/>
                  </a:ext>
                </a:extLst>
              </a:tr>
              <a:tr h="0">
                <a:tc vMerge="1">
                  <a:txBody>
                    <a:bodyPr/>
                    <a:lstStyle/>
                    <a:p>
                      <a:pPr marL="0" algn="l" defTabSz="914363" rtl="0" eaLnBrk="1" fontAlgn="b" latinLnBrk="0" hangingPunct="1"/>
                      <a:endParaRPr lang="en-US" sz="1200" b="1"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fontAlgn="b" latinLnBrk="0" hangingPunct="1"/>
                      <a:r>
                        <a:rPr lang="en-US" sz="800" b="0" u="none" strike="noStrike" kern="1200" dirty="0" smtClean="0">
                          <a:solidFill>
                            <a:schemeClr val="tx1"/>
                          </a:solidFill>
                          <a:latin typeface="+mn-lt"/>
                          <a:ea typeface="Segoe UI" pitchFamily="34" charset="0"/>
                          <a:cs typeface="Segoe UI" pitchFamily="34" charset="0"/>
                        </a:rPr>
                        <a:t>Mobile apps</a:t>
                      </a:r>
                      <a:r>
                        <a:rPr lang="en-US" sz="800" b="0" u="none" strike="noStrike" kern="1200" baseline="0" dirty="0" smtClean="0">
                          <a:solidFill>
                            <a:schemeClr val="tx1"/>
                          </a:solidFill>
                          <a:latin typeface="+mn-lt"/>
                          <a:ea typeface="Segoe UI" pitchFamily="34" charset="0"/>
                          <a:cs typeface="Segoe UI" pitchFamily="34" charset="0"/>
                        </a:rPr>
                        <a:t> across devices (Win8, Android, iOS)</a:t>
                      </a:r>
                      <a:endParaRPr lang="en-US" sz="800" b="0" u="none" strike="noStrike" kern="1200" dirty="0">
                        <a:solidFill>
                          <a:schemeClr val="tx1"/>
                        </a:solidFill>
                        <a:latin typeface="+mn-lt"/>
                        <a:ea typeface="Segoe UI" pitchFamily="34" charset="0"/>
                        <a:cs typeface="Segoe UI" pitchFamily="34" charset="0"/>
                      </a:endParaRPr>
                    </a:p>
                  </a:txBody>
                  <a:tcPr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 (No Win8)</a:t>
                      </a:r>
                    </a:p>
                  </a:txBody>
                  <a:tcPr marL="45720" marR="45720" anchor="ctr">
                    <a:lnL w="381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4094081010"/>
                  </a:ext>
                </a:extLst>
              </a:tr>
              <a:tr h="0">
                <a:tc vMerge="1">
                  <a:txBody>
                    <a:bodyPr/>
                    <a:lstStyle/>
                    <a:p>
                      <a:endParaRPr lang="en-US"/>
                    </a:p>
                  </a:txBody>
                  <a:tcPr/>
                </a:tc>
                <a:tc>
                  <a:txBody>
                    <a:bodyPr/>
                    <a:lstStyle/>
                    <a:p>
                      <a:pPr marL="0" algn="l" defTabSz="914363" rtl="0" eaLnBrk="1" fontAlgn="b" latinLnBrk="0" hangingPunct="1"/>
                      <a:r>
                        <a:rPr lang="en-US" sz="800" b="0" u="none" strike="noStrike" kern="1200" dirty="0" smtClean="0">
                          <a:solidFill>
                            <a:schemeClr val="tx1"/>
                          </a:solidFill>
                          <a:latin typeface="+mn-lt"/>
                          <a:ea typeface="Segoe UI" pitchFamily="34" charset="0"/>
                          <a:cs typeface="Segoe UI" pitchFamily="34" charset="0"/>
                        </a:rPr>
                        <a:t>Dashboards</a:t>
                      </a:r>
                      <a:r>
                        <a:rPr lang="en-US" sz="800" b="0" u="none" strike="noStrike" kern="1200" baseline="0" dirty="0" smtClean="0">
                          <a:solidFill>
                            <a:schemeClr val="tx1"/>
                          </a:solidFill>
                          <a:latin typeface="+mn-lt"/>
                          <a:ea typeface="Segoe UI" pitchFamily="34" charset="0"/>
                          <a:cs typeface="Segoe UI" pitchFamily="34" charset="0"/>
                        </a:rPr>
                        <a:t> / Reports</a:t>
                      </a:r>
                      <a:endParaRPr lang="en-US" sz="800" b="0" u="none" strike="noStrike" kern="1200" dirty="0">
                        <a:solidFill>
                          <a:schemeClr val="tx1"/>
                        </a:solidFill>
                        <a:latin typeface="+mn-lt"/>
                        <a:ea typeface="Segoe UI" pitchFamily="34" charset="0"/>
                        <a:cs typeface="Segoe UI" pitchFamily="34" charset="0"/>
                      </a:endParaRPr>
                    </a:p>
                  </a:txBody>
                  <a:tcPr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45720" marR="45720" anchor="ctr">
                    <a:lnL w="381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3721884263"/>
                  </a:ext>
                </a:extLst>
              </a:tr>
              <a:tr h="0">
                <a:tc vMerge="1">
                  <a:txBody>
                    <a:bodyPr/>
                    <a:lstStyle/>
                    <a:p>
                      <a:pPr marL="0" algn="l" defTabSz="914363" rtl="0" eaLnBrk="1" fontAlgn="b" latinLnBrk="0" hangingPunct="1"/>
                      <a:endParaRPr lang="en-US" sz="1200" b="1"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fontAlgn="b" latinLnBrk="0" hangingPunct="1"/>
                      <a:r>
                        <a:rPr lang="en-US" sz="800" b="0" u="none" strike="noStrike" kern="1200" dirty="0" smtClean="0">
                          <a:solidFill>
                            <a:schemeClr val="tx1"/>
                          </a:solidFill>
                          <a:latin typeface="+mn-lt"/>
                          <a:ea typeface="Segoe UI" pitchFamily="34" charset="0"/>
                          <a:cs typeface="Segoe UI" pitchFamily="34" charset="0"/>
                        </a:rPr>
                        <a:t>Social Insights</a:t>
                      </a:r>
                      <a:endParaRPr lang="en-US" sz="800" b="0" u="none" strike="noStrike" kern="1200" dirty="0">
                        <a:solidFill>
                          <a:schemeClr val="tx1"/>
                        </a:solidFill>
                        <a:latin typeface="+mn-lt"/>
                        <a:ea typeface="Segoe UI" pitchFamily="34" charset="0"/>
                        <a:cs typeface="Segoe UI" pitchFamily="34" charset="0"/>
                      </a:endParaRPr>
                    </a:p>
                  </a:txBody>
                  <a:tcPr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 (InsideView)</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0" u="none" strike="noStrike" kern="1200" dirty="0" smtClean="0">
                          <a:solidFill>
                            <a:schemeClr val="bg1"/>
                          </a:solidFill>
                          <a:latin typeface="+mn-lt"/>
                          <a:ea typeface="Segoe UI" pitchFamily="34" charset="0"/>
                          <a:cs typeface="Segoe UI" pitchFamily="34" charset="0"/>
                        </a:rPr>
                        <a:t>Data.com +$125</a:t>
                      </a:r>
                    </a:p>
                  </a:txBody>
                  <a:tcPr marL="45720" marR="45720" anchor="ctr">
                    <a:lnL w="381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603024526"/>
                  </a:ext>
                </a:extLst>
              </a:tr>
              <a:tr h="0">
                <a:tc vMerge="1">
                  <a:txBody>
                    <a:bodyPr/>
                    <a:lstStyle/>
                    <a:p>
                      <a:pPr marL="0" algn="l" defTabSz="914363" rtl="0" eaLnBrk="1" fontAlgn="b" latinLnBrk="0" hangingPunct="1"/>
                      <a:endParaRPr lang="en-US" sz="1200" b="1"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fontAlgn="b" latinLnBrk="0" hangingPunct="1"/>
                      <a:r>
                        <a:rPr lang="en-US" sz="800" b="0" u="none" strike="noStrike" kern="1200" dirty="0" smtClean="0">
                          <a:solidFill>
                            <a:schemeClr val="tx1"/>
                          </a:solidFill>
                          <a:latin typeface="+mn-lt"/>
                          <a:ea typeface="Segoe UI" pitchFamily="34" charset="0"/>
                          <a:cs typeface="Segoe UI" pitchFamily="34" charset="0"/>
                        </a:rPr>
                        <a:t>99.9%</a:t>
                      </a:r>
                      <a:r>
                        <a:rPr lang="en-US" sz="800" b="0" u="none" strike="noStrike" kern="1200" baseline="0" dirty="0" smtClean="0">
                          <a:solidFill>
                            <a:schemeClr val="tx1"/>
                          </a:solidFill>
                          <a:latin typeface="+mn-lt"/>
                          <a:ea typeface="Segoe UI" pitchFamily="34" charset="0"/>
                          <a:cs typeface="Segoe UI" pitchFamily="34" charset="0"/>
                        </a:rPr>
                        <a:t> Financially-back SLA</a:t>
                      </a:r>
                      <a:endParaRPr lang="en-US" sz="800" b="0" u="none" strike="noStrike" kern="1200" dirty="0">
                        <a:solidFill>
                          <a:schemeClr val="tx1"/>
                        </a:solidFill>
                        <a:latin typeface="+mn-lt"/>
                        <a:ea typeface="Segoe UI" pitchFamily="34" charset="0"/>
                        <a:cs typeface="Segoe UI" pitchFamily="34" charset="0"/>
                      </a:endParaRPr>
                    </a:p>
                  </a:txBody>
                  <a:tcPr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0" u="none" strike="noStrike" kern="1200" dirty="0" smtClean="0">
                          <a:solidFill>
                            <a:schemeClr val="bg1"/>
                          </a:solidFill>
                          <a:latin typeface="+mn-lt"/>
                          <a:ea typeface="Segoe UI" pitchFamily="34" charset="0"/>
                          <a:cs typeface="Segoe UI" pitchFamily="34" charset="0"/>
                        </a:rPr>
                        <a:t>N/A</a:t>
                      </a:r>
                    </a:p>
                  </a:txBody>
                  <a:tcPr marL="45720" marR="45720" anchor="ctr">
                    <a:lnL w="381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279835991"/>
                  </a:ext>
                </a:extLst>
              </a:tr>
              <a:tr h="0">
                <a:tc vMerge="1">
                  <a:txBody>
                    <a:bodyPr/>
                    <a:lstStyle/>
                    <a:p>
                      <a:pPr marL="0" algn="ctr" defTabSz="914363" rtl="0" eaLnBrk="1" fontAlgn="b" latinLnBrk="0" hangingPunct="1"/>
                      <a:endParaRPr lang="en-US" sz="1600" b="1" u="none" strike="noStrike" kern="1200" dirty="0">
                        <a:solidFill>
                          <a:schemeClr val="tx1"/>
                        </a:solidFill>
                        <a:latin typeface="+mn-lt"/>
                        <a:ea typeface="Segoe UI" pitchFamily="34" charset="0"/>
                        <a:cs typeface="Segoe UI" pitchFamily="34" charset="0"/>
                      </a:endParaRPr>
                    </a:p>
                  </a:txBody>
                  <a:tcPr marT="0" marB="0" vert="vert27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363" rtl="0" eaLnBrk="1" fontAlgn="b" latinLnBrk="0" hangingPunct="1"/>
                      <a:r>
                        <a:rPr lang="en-US" sz="800" b="0" u="none" strike="noStrike" kern="1200" dirty="0" smtClean="0">
                          <a:solidFill>
                            <a:schemeClr val="tx1"/>
                          </a:solidFill>
                          <a:latin typeface="+mn-lt"/>
                          <a:ea typeface="Segoe UI" pitchFamily="34" charset="0"/>
                          <a:cs typeface="Segoe UI" pitchFamily="34" charset="0"/>
                        </a:rPr>
                        <a:t>Data</a:t>
                      </a:r>
                      <a:r>
                        <a:rPr lang="en-US" sz="800" b="0" u="none" strike="noStrike" kern="1200" baseline="0" dirty="0" smtClean="0">
                          <a:solidFill>
                            <a:schemeClr val="tx1"/>
                          </a:solidFill>
                          <a:latin typeface="+mn-lt"/>
                          <a:ea typeface="Segoe UI" pitchFamily="34" charset="0"/>
                          <a:cs typeface="Segoe UI" pitchFamily="34" charset="0"/>
                        </a:rPr>
                        <a:t> storage</a:t>
                      </a:r>
                      <a:endParaRPr lang="en-US" sz="800" b="0" u="none" strike="noStrike" kern="1200" dirty="0">
                        <a:solidFill>
                          <a:schemeClr val="tx1"/>
                        </a:solidFill>
                        <a:latin typeface="+mn-lt"/>
                        <a:ea typeface="Segoe UI" pitchFamily="34" charset="0"/>
                        <a:cs typeface="Segoe UI" pitchFamily="34" charset="0"/>
                      </a:endParaRPr>
                    </a:p>
                  </a:txBody>
                  <a:tcPr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5GB</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1GB</a:t>
                      </a:r>
                    </a:p>
                  </a:txBody>
                  <a:tcPr marL="45720" marR="45720" anchor="ctr">
                    <a:lnL w="381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2428737311"/>
                  </a:ext>
                </a:extLst>
              </a:tr>
              <a:tr h="221933">
                <a:tc vMerge="1">
                  <a:txBody>
                    <a:bodyPr/>
                    <a:lstStyle/>
                    <a:p>
                      <a:pPr marL="0" algn="ctr" defTabSz="914363" rtl="0" eaLnBrk="1" fontAlgn="b" latinLnBrk="0" hangingPunct="1"/>
                      <a:endParaRPr lang="en-US" sz="1600" b="1" u="none" strike="noStrike" kern="1200" dirty="0">
                        <a:solidFill>
                          <a:schemeClr val="tx1"/>
                        </a:solidFill>
                        <a:latin typeface="+mn-lt"/>
                        <a:ea typeface="Segoe UI" pitchFamily="34" charset="0"/>
                        <a:cs typeface="Segoe UI" pitchFamily="34" charset="0"/>
                      </a:endParaRPr>
                    </a:p>
                  </a:txBody>
                  <a:tcPr marT="0" marB="0" vert="vert27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363" rtl="0" eaLnBrk="1" fontAlgn="b" latinLnBrk="0" hangingPunct="1"/>
                      <a:r>
                        <a:rPr lang="en-US" sz="800" b="0" u="none" strike="noStrike" kern="1200" dirty="0" smtClean="0">
                          <a:solidFill>
                            <a:schemeClr val="tx1"/>
                          </a:solidFill>
                          <a:latin typeface="+mn-lt"/>
                          <a:ea typeface="Segoe UI" pitchFamily="34" charset="0"/>
                          <a:cs typeface="Segoe UI" pitchFamily="34" charset="0"/>
                        </a:rPr>
                        <a:t>Social listening</a:t>
                      </a:r>
                      <a:endParaRPr lang="en-US" sz="800" b="0" u="none" strike="noStrike" kern="1200" dirty="0">
                        <a:solidFill>
                          <a:schemeClr val="tx1"/>
                        </a:solidFill>
                        <a:latin typeface="+mn-lt"/>
                        <a:ea typeface="Segoe UI" pitchFamily="34" charset="0"/>
                        <a:cs typeface="Segoe UI" pitchFamily="34" charset="0"/>
                      </a:endParaRPr>
                    </a:p>
                  </a:txBody>
                  <a:tcPr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 (MS Social Listening)</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0" u="none" strike="noStrike" kern="1200" dirty="0" smtClean="0">
                          <a:solidFill>
                            <a:schemeClr val="bg1"/>
                          </a:solidFill>
                          <a:latin typeface="+mn-lt"/>
                          <a:ea typeface="Segoe UI" pitchFamily="34" charset="0"/>
                          <a:cs typeface="Segoe UI" pitchFamily="34" charset="0"/>
                        </a:rPr>
                        <a:t>Radian6 +</a:t>
                      </a:r>
                      <a:r>
                        <a:rPr lang="en-US" sz="800" b="0" u="none" strike="noStrike" kern="1200" baseline="0" dirty="0" smtClean="0">
                          <a:solidFill>
                            <a:schemeClr val="bg1"/>
                          </a:solidFill>
                          <a:latin typeface="+mn-lt"/>
                          <a:ea typeface="Segoe UI" pitchFamily="34" charset="0"/>
                          <a:cs typeface="Segoe UI" pitchFamily="34" charset="0"/>
                        </a:rPr>
                        <a:t> </a:t>
                      </a:r>
                      <a:r>
                        <a:rPr lang="en-US" sz="800" b="0" u="none" strike="noStrike" kern="1200" dirty="0" smtClean="0">
                          <a:solidFill>
                            <a:schemeClr val="bg1"/>
                          </a:solidFill>
                          <a:latin typeface="+mn-lt"/>
                          <a:ea typeface="Segoe UI" pitchFamily="34" charset="0"/>
                          <a:cs typeface="Segoe UI" pitchFamily="34" charset="0"/>
                        </a:rPr>
                        <a:t>$???</a:t>
                      </a:r>
                    </a:p>
                  </a:txBody>
                  <a:tcPr marL="45720" marR="45720" anchor="ctr">
                    <a:lnL w="381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448907945"/>
                  </a:ext>
                </a:extLst>
              </a:tr>
              <a:tr h="0">
                <a:tc gridSpan="2">
                  <a:txBody>
                    <a:bodyPr/>
                    <a:lstStyle/>
                    <a:p>
                      <a:pPr marL="0" algn="ctr" defTabSz="914363" rtl="0" eaLnBrk="1" fontAlgn="b" latinLnBrk="0" hangingPunct="1"/>
                      <a:r>
                        <a:rPr lang="en-US" sz="800" b="1" u="none" strike="noStrike" kern="1200" dirty="0" smtClean="0">
                          <a:solidFill>
                            <a:schemeClr val="tx1"/>
                          </a:solidFill>
                          <a:latin typeface="+mn-lt"/>
                          <a:ea typeface="Segoe UI" pitchFamily="34" charset="0"/>
                          <a:cs typeface="Segoe UI" pitchFamily="34" charset="0"/>
                        </a:rPr>
                        <a:t>Total</a:t>
                      </a:r>
                      <a:r>
                        <a:rPr lang="en-US" sz="800" b="1" u="none" strike="noStrike" kern="1200" baseline="0" dirty="0" smtClean="0">
                          <a:solidFill>
                            <a:schemeClr val="tx1"/>
                          </a:solidFill>
                          <a:latin typeface="+mn-lt"/>
                          <a:ea typeface="Segoe UI" pitchFamily="34" charset="0"/>
                          <a:cs typeface="Segoe UI" pitchFamily="34" charset="0"/>
                        </a:rPr>
                        <a:t> Cost Per User Per Month</a:t>
                      </a:r>
                      <a:endParaRPr lang="en-US" sz="800" b="1" u="none" strike="noStrike" kern="1200" dirty="0">
                        <a:solidFill>
                          <a:schemeClr val="tx1"/>
                        </a:solidFill>
                        <a:latin typeface="+mn-lt"/>
                        <a:ea typeface="Segoe UI" pitchFamily="34" charset="0"/>
                        <a:cs typeface="Segoe UI" pitchFamily="34" charset="0"/>
                      </a:endParaRPr>
                    </a:p>
                  </a:txBody>
                  <a:tcPr marT="0" marB="0" anchor="ctr">
                    <a:lnL w="31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algn="l" defTabSz="914363" rtl="0" eaLnBrk="1" fontAlgn="b" latinLnBrk="0" hangingPunct="1"/>
                      <a:endParaRPr lang="en-US" sz="1200" b="1" u="none" strike="noStrike" kern="1200" dirty="0">
                        <a:solidFill>
                          <a:schemeClr val="tx1"/>
                        </a:solidFill>
                        <a:latin typeface="+mn-lt"/>
                        <a:ea typeface="Segoe UI" pitchFamily="34" charset="0"/>
                        <a:cs typeface="Segoe UI" pitchFamily="34" charset="0"/>
                      </a:endParaRPr>
                    </a:p>
                  </a:txBody>
                  <a:tcPr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1" u="none" strike="noStrike" kern="1200" dirty="0" smtClean="0">
                          <a:solidFill>
                            <a:srgbClr val="007D00"/>
                          </a:solidFill>
                          <a:latin typeface="+mn-lt"/>
                          <a:ea typeface="Segoe UI" pitchFamily="34" charset="0"/>
                          <a:cs typeface="Segoe UI" pitchFamily="34" charset="0"/>
                        </a:rPr>
                        <a:t>$65</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800" b="1" u="none" strike="noStrike" kern="1200" dirty="0" smtClean="0">
                          <a:solidFill>
                            <a:srgbClr val="C00000"/>
                          </a:solidFill>
                          <a:latin typeface="+mn-lt"/>
                          <a:ea typeface="Segoe UI" pitchFamily="34" charset="0"/>
                          <a:cs typeface="Segoe UI" pitchFamily="34" charset="0"/>
                        </a:rPr>
                        <a:t>$255 +</a:t>
                      </a:r>
                    </a:p>
                  </a:txBody>
                  <a:tcPr marL="45720" marR="45720" anchor="ctr">
                    <a:lnL w="381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30700224"/>
                  </a:ext>
                </a:extLst>
              </a:tr>
            </a:tbl>
          </a:graphicData>
        </a:graphic>
      </p:graphicFrame>
      <p:sp>
        <p:nvSpPr>
          <p:cNvPr id="14" name="Rounded Rectangle 13"/>
          <p:cNvSpPr/>
          <p:nvPr/>
        </p:nvSpPr>
        <p:spPr bwMode="auto">
          <a:xfrm>
            <a:off x="2057400" y="3254333"/>
            <a:ext cx="2004756" cy="3359273"/>
          </a:xfrm>
          <a:prstGeom prst="roundRect">
            <a:avLst>
              <a:gd name="adj" fmla="val 0"/>
            </a:avLst>
          </a:prstGeom>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p>
            <a:r>
              <a:rPr lang="en-US" sz="1000" b="1" dirty="0"/>
              <a:t>Target Contact within customer:</a:t>
            </a:r>
            <a:endParaRPr lang="en-US" sz="1000" dirty="0"/>
          </a:p>
          <a:p>
            <a:pPr marL="171450" indent="-171450">
              <a:buFont typeface="Arial" panose="020B0604020202020204" pitchFamily="34" charset="0"/>
              <a:buChar char="•"/>
            </a:pPr>
            <a:r>
              <a:rPr lang="en-US" sz="1000" dirty="0"/>
              <a:t>Business decision makers (BDMs</a:t>
            </a:r>
            <a:r>
              <a:rPr lang="en-US" sz="1000" dirty="0" smtClean="0"/>
              <a:t>) in </a:t>
            </a:r>
            <a:r>
              <a:rPr lang="en-US" sz="1000" dirty="0"/>
              <a:t>sales, VP of Sales and Sales Operations, CEO/COO</a:t>
            </a:r>
          </a:p>
          <a:p>
            <a:pPr marL="171450" indent="-171450">
              <a:buFont typeface="Arial" panose="020B0604020202020204" pitchFamily="34" charset="0"/>
              <a:buChar char="•"/>
            </a:pPr>
            <a:r>
              <a:rPr lang="en-US" sz="1000" dirty="0"/>
              <a:t>CFO and CIO with business in mind, looking at financials for best value and </a:t>
            </a:r>
            <a:r>
              <a:rPr lang="en-US" sz="1000" dirty="0" smtClean="0"/>
              <a:t>ROI</a:t>
            </a:r>
            <a:endParaRPr lang="en-US" sz="1000" dirty="0"/>
          </a:p>
          <a:p>
            <a:r>
              <a:rPr lang="en-US" sz="1000" b="1" dirty="0" smtClean="0">
                <a:solidFill>
                  <a:srgbClr val="292929"/>
                </a:solidFill>
                <a:latin typeface="Segoe UI" panose="020B0502040204020203" pitchFamily="34" charset="0"/>
                <a:cs typeface="Segoe UI" panose="020B0502040204020203" pitchFamily="34" charset="0"/>
              </a:rPr>
              <a:t>Productivity Pain Points</a:t>
            </a:r>
            <a:r>
              <a:rPr lang="en-US" sz="1000" b="1" dirty="0" smtClean="0">
                <a:solidFill>
                  <a:srgbClr val="292929"/>
                </a:solidFill>
                <a:latin typeface="Segoe UI Light" panose="020B0502040204020203" pitchFamily="34" charset="0"/>
                <a:cs typeface="Segoe UI Light" panose="020B0502040204020203" pitchFamily="34" charset="0"/>
              </a:rPr>
              <a:t>:</a:t>
            </a:r>
            <a:endParaRPr lang="en-US" sz="1000" b="1" dirty="0">
              <a:solidFill>
                <a:srgbClr val="292929"/>
              </a:solidFill>
              <a:latin typeface="Segoe UI Light" panose="020B0502040204020203" pitchFamily="34" charset="0"/>
              <a:cs typeface="Segoe UI Light" panose="020B0502040204020203" pitchFamily="34" charset="0"/>
            </a:endParaRPr>
          </a:p>
          <a:p>
            <a:pPr marL="171624" indent="-171624">
              <a:buFont typeface="Arial" panose="020B0604020202020204" pitchFamily="34" charset="0"/>
              <a:buChar char="•"/>
            </a:pPr>
            <a:r>
              <a:rPr lang="en-US" sz="1000" dirty="0" smtClean="0">
                <a:solidFill>
                  <a:srgbClr val="292929"/>
                </a:solidFill>
                <a:latin typeface="Segoe UI" panose="020B0502040204020203" pitchFamily="34" charset="0"/>
                <a:cs typeface="Segoe UI" panose="020B0502040204020203" pitchFamily="34" charset="0"/>
              </a:rPr>
              <a:t>Difficulty </a:t>
            </a:r>
            <a:r>
              <a:rPr lang="en-US" sz="1000" dirty="0">
                <a:solidFill>
                  <a:srgbClr val="292929"/>
                </a:solidFill>
                <a:latin typeface="Segoe UI" panose="020B0502040204020203" pitchFamily="34" charset="0"/>
                <a:cs typeface="Segoe UI" panose="020B0502040204020203" pitchFamily="34" charset="0"/>
              </a:rPr>
              <a:t>prioritizing work</a:t>
            </a:r>
          </a:p>
          <a:p>
            <a:pPr marL="171624" indent="-171624">
              <a:buFont typeface="Arial" panose="020B0604020202020204" pitchFamily="34" charset="0"/>
              <a:buChar char="•"/>
            </a:pPr>
            <a:r>
              <a:rPr lang="en-US" sz="1000" dirty="0">
                <a:solidFill>
                  <a:srgbClr val="292929"/>
                </a:solidFill>
                <a:latin typeface="Segoe UI" panose="020B0502040204020203" pitchFamily="34" charset="0"/>
                <a:cs typeface="Segoe UI" panose="020B0502040204020203" pitchFamily="34" charset="0"/>
              </a:rPr>
              <a:t>Information spread across multiple sources</a:t>
            </a:r>
          </a:p>
          <a:p>
            <a:pPr marL="171624" indent="-171624">
              <a:buFont typeface="Arial" panose="020B0604020202020204" pitchFamily="34" charset="0"/>
              <a:buChar char="•"/>
            </a:pPr>
            <a:r>
              <a:rPr lang="en-US" sz="1000" dirty="0">
                <a:solidFill>
                  <a:srgbClr val="292929"/>
                </a:solidFill>
                <a:latin typeface="Segoe UI" panose="020B0502040204020203" pitchFamily="34" charset="0"/>
                <a:cs typeface="Segoe UI" panose="020B0502040204020203" pitchFamily="34" charset="0"/>
              </a:rPr>
              <a:t>Ineffective, outdated sales approaches</a:t>
            </a:r>
          </a:p>
          <a:p>
            <a:pPr marL="171624" indent="-171624">
              <a:buFont typeface="Arial" panose="020B0604020202020204" pitchFamily="34" charset="0"/>
              <a:buChar char="•"/>
            </a:pPr>
            <a:r>
              <a:rPr lang="en-US" sz="1000" dirty="0">
                <a:solidFill>
                  <a:srgbClr val="292929"/>
                </a:solidFill>
                <a:latin typeface="Segoe UI" panose="020B0502040204020203" pitchFamily="34" charset="0"/>
                <a:cs typeface="Segoe UI" panose="020B0502040204020203" pitchFamily="34" charset="0"/>
              </a:rPr>
              <a:t>Inconsistent engagement and execution</a:t>
            </a:r>
          </a:p>
          <a:p>
            <a:pPr marL="171624" indent="-171624">
              <a:buFont typeface="Arial" panose="020B0604020202020204" pitchFamily="34" charset="0"/>
              <a:buChar char="•"/>
            </a:pPr>
            <a:r>
              <a:rPr lang="en-US" sz="1000" dirty="0">
                <a:solidFill>
                  <a:srgbClr val="292929"/>
                </a:solidFill>
                <a:latin typeface="Segoe UI" panose="020B0502040204020203" pitchFamily="34" charset="0"/>
                <a:cs typeface="Segoe UI" panose="020B0502040204020203" pitchFamily="34" charset="0"/>
              </a:rPr>
              <a:t>Inability to access data while on the go</a:t>
            </a:r>
          </a:p>
          <a:p>
            <a:pPr marL="171624" indent="-171624">
              <a:buFont typeface="Arial" panose="020B0604020202020204" pitchFamily="34" charset="0"/>
              <a:buChar char="•"/>
            </a:pPr>
            <a:r>
              <a:rPr lang="en-US" sz="1000" dirty="0">
                <a:solidFill>
                  <a:srgbClr val="292929"/>
                </a:solidFill>
                <a:latin typeface="Segoe UI" panose="020B0502040204020203" pitchFamily="34" charset="0"/>
                <a:cs typeface="Segoe UI" panose="020B0502040204020203" pitchFamily="34" charset="0"/>
              </a:rPr>
              <a:t>Need instant access to the right resources and </a:t>
            </a:r>
            <a:r>
              <a:rPr lang="en-US" sz="1000" dirty="0" smtClean="0">
                <a:solidFill>
                  <a:srgbClr val="292929"/>
                </a:solidFill>
                <a:latin typeface="Segoe UI" panose="020B0502040204020203" pitchFamily="34" charset="0"/>
                <a:cs typeface="Segoe UI" panose="020B0502040204020203" pitchFamily="34" charset="0"/>
              </a:rPr>
              <a:t>people</a:t>
            </a:r>
            <a:endParaRPr lang="en-US" sz="1000" dirty="0">
              <a:solidFill>
                <a:srgbClr val="292929"/>
              </a:solidFill>
              <a:latin typeface="Segoe UI" panose="020B0502040204020203" pitchFamily="34" charset="0"/>
              <a:cs typeface="Segoe UI" panose="020B0502040204020203" pitchFamily="34" charset="0"/>
            </a:endParaRPr>
          </a:p>
        </p:txBody>
      </p:sp>
      <p:sp>
        <p:nvSpPr>
          <p:cNvPr id="17" name="Rounded Rectangle 16"/>
          <p:cNvSpPr/>
          <p:nvPr/>
        </p:nvSpPr>
        <p:spPr>
          <a:xfrm>
            <a:off x="95946" y="6616634"/>
            <a:ext cx="3966210" cy="192544"/>
          </a:xfrm>
          <a:prstGeom prst="roundRect">
            <a:avLst>
              <a:gd name="adj" fmla="val 0"/>
            </a:avLst>
          </a:prstGeom>
          <a:solidFill>
            <a:srgbClr val="0072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800" u="sng" dirty="0">
                <a:hlinkClick r:id="rId3"/>
              </a:rPr>
              <a:t>Sales Productivity Overview</a:t>
            </a:r>
            <a:endParaRPr lang="en-US" sz="800" dirty="0"/>
          </a:p>
        </p:txBody>
      </p:sp>
    </p:spTree>
    <p:extLst>
      <p:ext uri="{BB962C8B-B14F-4D97-AF65-F5344CB8AC3E}">
        <p14:creationId xmlns:p14="http://schemas.microsoft.com/office/powerpoint/2010/main" val="291261824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3063"/>
            <a:ext cx="12192000" cy="6858000"/>
          </a:xfrm>
          <a:prstGeom prst="rect">
            <a:avLst/>
          </a:prstGeom>
          <a:solidFill>
            <a:srgbClr val="002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0" y="947835"/>
            <a:ext cx="12192000" cy="59101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5176" y="356065"/>
            <a:ext cx="11655840" cy="620683"/>
          </a:xfrm>
        </p:spPr>
        <p:txBody>
          <a:bodyPr/>
          <a:lstStyle/>
          <a:p>
            <a:r>
              <a:rPr lang="en-US" sz="4400" dirty="0" smtClean="0">
                <a:solidFill>
                  <a:schemeClr val="bg1"/>
                </a:solidFill>
              </a:rPr>
              <a:t>How to use this deck…</a:t>
            </a:r>
            <a:endParaRPr lang="en-US" sz="4400" dirty="0">
              <a:solidFill>
                <a:schemeClr val="bg1"/>
              </a:solidFill>
            </a:endParaRPr>
          </a:p>
        </p:txBody>
      </p:sp>
      <p:sp>
        <p:nvSpPr>
          <p:cNvPr id="3" name="Rectangle 2"/>
          <p:cNvSpPr/>
          <p:nvPr/>
        </p:nvSpPr>
        <p:spPr bwMode="auto">
          <a:xfrm>
            <a:off x="506180" y="1472364"/>
            <a:ext cx="3607671" cy="486944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274320" bIns="146304" numCol="1" spcCol="0" rtlCol="0" fromWordArt="0" anchor="t" anchorCtr="0" forceAA="0" compatLnSpc="1">
            <a:prstTxWarp prst="textNoShape">
              <a:avLst/>
            </a:prstTxWarp>
            <a:noAutofit/>
          </a:bodyPr>
          <a:lstStyle/>
          <a:p>
            <a:pPr marL="395288" lvl="1" indent="-395288" defTabSz="914278"/>
            <a:r>
              <a:rPr lang="en-US" sz="2400" dirty="0" smtClean="0">
                <a:solidFill>
                  <a:srgbClr val="0D8ACC"/>
                </a:solidFill>
                <a:latin typeface="Segoe UI Light"/>
                <a:cs typeface="Segoe UI Light"/>
              </a:rPr>
              <a:t>Context </a:t>
            </a:r>
            <a:r>
              <a:rPr lang="en-US" sz="2400" dirty="0">
                <a:solidFill>
                  <a:srgbClr val="0D8ACC"/>
                </a:solidFill>
                <a:latin typeface="Segoe UI Light"/>
                <a:cs typeface="Segoe UI Light"/>
              </a:rPr>
              <a:t>for this deck</a:t>
            </a:r>
          </a:p>
          <a:p>
            <a:pPr marL="174625" indent="-174625" defTabSz="914278">
              <a:lnSpc>
                <a:spcPts val="1420"/>
              </a:lnSpc>
              <a:spcBef>
                <a:spcPts val="600"/>
              </a:spcBef>
              <a:buSzPct val="85000"/>
              <a:buFont typeface="Arial" panose="020B0604020202020204" pitchFamily="34" charset="0"/>
              <a:buChar char="•"/>
            </a:pPr>
            <a:r>
              <a:rPr lang="en-US" sz="1100" dirty="0">
                <a:solidFill>
                  <a:srgbClr val="002050"/>
                </a:solidFill>
                <a:latin typeface="Segoe UI Light"/>
                <a:cs typeface="Segoe UI Light"/>
              </a:rPr>
              <a:t>We are seeing </a:t>
            </a:r>
            <a:r>
              <a:rPr lang="en-US" sz="1100" b="1" dirty="0">
                <a:solidFill>
                  <a:srgbClr val="002050"/>
                </a:solidFill>
                <a:latin typeface="Segoe UI Negrata"/>
                <a:cs typeface="Segoe UI Negrata"/>
              </a:rPr>
              <a:t>very strong momentum </a:t>
            </a:r>
            <a:r>
              <a:rPr lang="en-US" sz="1100" b="1" dirty="0" smtClean="0">
                <a:solidFill>
                  <a:srgbClr val="002050"/>
                </a:solidFill>
                <a:latin typeface="Segoe UI Negrata"/>
                <a:cs typeface="Segoe UI Negrata"/>
              </a:rPr>
              <a:t>           </a:t>
            </a:r>
            <a:r>
              <a:rPr lang="en-US" sz="1100" dirty="0" smtClean="0">
                <a:solidFill>
                  <a:srgbClr val="002050"/>
                </a:solidFill>
                <a:latin typeface="Segoe UI Negrata"/>
                <a:cs typeface="Segoe UI Negrata"/>
              </a:rPr>
              <a:t>of </a:t>
            </a:r>
            <a:r>
              <a:rPr lang="en-US" sz="1100" b="1" dirty="0">
                <a:solidFill>
                  <a:srgbClr val="002050"/>
                </a:solidFill>
                <a:latin typeface="Segoe UI Negrata"/>
                <a:cs typeface="Segoe UI Negrata"/>
              </a:rPr>
              <a:t>Dynamics CRM Online</a:t>
            </a:r>
            <a:r>
              <a:rPr lang="en-US" sz="1100" dirty="0">
                <a:solidFill>
                  <a:srgbClr val="002050"/>
                </a:solidFill>
                <a:latin typeface="Segoe UI Light"/>
                <a:cs typeface="Segoe UI Light"/>
              </a:rPr>
              <a:t>, particularly in competitive situations against SFDC with </a:t>
            </a:r>
            <a:r>
              <a:rPr lang="en-US" sz="1100" b="1" dirty="0">
                <a:solidFill>
                  <a:srgbClr val="002050"/>
                </a:solidFill>
                <a:latin typeface="Segoe UI Negrata"/>
                <a:cs typeface="Segoe UI Negrata"/>
              </a:rPr>
              <a:t>Sales Productivity as our hero offering!</a:t>
            </a:r>
          </a:p>
          <a:p>
            <a:pPr marL="174625" indent="-174625" defTabSz="914278">
              <a:lnSpc>
                <a:spcPts val="1420"/>
              </a:lnSpc>
              <a:spcBef>
                <a:spcPts val="600"/>
              </a:spcBef>
              <a:buSzPct val="85000"/>
              <a:buFont typeface="Arial" panose="020B0604020202020204" pitchFamily="34" charset="0"/>
              <a:buChar char="•"/>
            </a:pPr>
            <a:r>
              <a:rPr lang="en-US" sz="1100" dirty="0">
                <a:solidFill>
                  <a:srgbClr val="002050"/>
                </a:solidFill>
                <a:latin typeface="Segoe UI Light"/>
                <a:cs typeface="Segoe UI Light"/>
              </a:rPr>
              <a:t>We are also hearing a specific need to help our </a:t>
            </a:r>
            <a:r>
              <a:rPr lang="en-US" sz="1100" dirty="0" smtClean="0">
                <a:solidFill>
                  <a:srgbClr val="002050"/>
                </a:solidFill>
                <a:latin typeface="Segoe UI Light"/>
                <a:cs typeface="Segoe UI Light"/>
              </a:rPr>
              <a:t>customers compare the </a:t>
            </a:r>
            <a:r>
              <a:rPr lang="en-US" sz="1100" dirty="0">
                <a:solidFill>
                  <a:srgbClr val="002050"/>
                </a:solidFill>
                <a:latin typeface="Segoe UI Light"/>
                <a:cs typeface="Segoe UI Light"/>
              </a:rPr>
              <a:t>value of CRM Online </a:t>
            </a:r>
            <a:r>
              <a:rPr lang="en-US" sz="1100" dirty="0" smtClean="0">
                <a:solidFill>
                  <a:srgbClr val="002050"/>
                </a:solidFill>
                <a:latin typeface="Segoe UI Light"/>
                <a:cs typeface="Segoe UI Light"/>
              </a:rPr>
              <a:t>with </a:t>
            </a:r>
            <a:r>
              <a:rPr lang="en-US" sz="1100" dirty="0">
                <a:solidFill>
                  <a:srgbClr val="002050"/>
                </a:solidFill>
                <a:latin typeface="Segoe UI Light"/>
                <a:cs typeface="Segoe UI Light"/>
              </a:rPr>
              <a:t>on-premises. This story has two important parts:</a:t>
            </a:r>
          </a:p>
          <a:p>
            <a:pPr marL="631825" lvl="6" indent="-174625" defTabSz="914278">
              <a:lnSpc>
                <a:spcPts val="1320"/>
              </a:lnSpc>
              <a:spcBef>
                <a:spcPts val="200"/>
              </a:spcBef>
              <a:buFont typeface="Lucida Grande"/>
              <a:buChar char="-"/>
            </a:pPr>
            <a:r>
              <a:rPr lang="en-US" sz="1100" dirty="0">
                <a:solidFill>
                  <a:srgbClr val="002050"/>
                </a:solidFill>
                <a:latin typeface="Segoe UI Light"/>
                <a:cs typeface="Segoe UI Light"/>
              </a:rPr>
              <a:t>The value of deploying in the Cloud</a:t>
            </a:r>
          </a:p>
          <a:p>
            <a:pPr marL="631825" lvl="6" indent="-174625" defTabSz="914278">
              <a:lnSpc>
                <a:spcPts val="1320"/>
              </a:lnSpc>
              <a:spcBef>
                <a:spcPts val="200"/>
              </a:spcBef>
              <a:buFont typeface="Lucida Grande"/>
              <a:buChar char="-"/>
            </a:pPr>
            <a:r>
              <a:rPr lang="en-US" sz="1100" dirty="0">
                <a:solidFill>
                  <a:srgbClr val="002050"/>
                </a:solidFill>
                <a:latin typeface="Segoe UI Light"/>
                <a:cs typeface="Segoe UI Light"/>
              </a:rPr>
              <a:t>TCO-based cost comparisons</a:t>
            </a:r>
          </a:p>
          <a:p>
            <a:pPr marL="174625" indent="-174625" defTabSz="914278">
              <a:lnSpc>
                <a:spcPts val="1420"/>
              </a:lnSpc>
              <a:spcBef>
                <a:spcPts val="600"/>
              </a:spcBef>
              <a:buSzPct val="85000"/>
              <a:buFont typeface="Arial" panose="020B0604020202020204" pitchFamily="34" charset="0"/>
              <a:buChar char="•"/>
            </a:pPr>
            <a:r>
              <a:rPr lang="en-US" sz="1100" dirty="0">
                <a:solidFill>
                  <a:srgbClr val="002050"/>
                </a:solidFill>
                <a:latin typeface="Segoe UI Light"/>
                <a:cs typeface="Segoe UI Light"/>
              </a:rPr>
              <a:t>So, we created this deck as an initial resource on how to compare CRM Online and CRM on premises, particularly with Total Cost of Ownership in mind.</a:t>
            </a:r>
          </a:p>
          <a:p>
            <a:pPr marL="174625" indent="-174625" defTabSz="914278">
              <a:lnSpc>
                <a:spcPts val="1420"/>
              </a:lnSpc>
              <a:spcBef>
                <a:spcPts val="600"/>
              </a:spcBef>
              <a:buSzPct val="85000"/>
              <a:buFont typeface="Arial" panose="020B0604020202020204" pitchFamily="34" charset="0"/>
              <a:buChar char="•"/>
            </a:pPr>
            <a:r>
              <a:rPr lang="en-US" sz="1100" dirty="0">
                <a:solidFill>
                  <a:srgbClr val="002050"/>
                </a:solidFill>
                <a:latin typeface="Segoe UI Light"/>
                <a:cs typeface="Segoe UI Light"/>
              </a:rPr>
              <a:t>With this approach, we include key elements that go </a:t>
            </a:r>
            <a:r>
              <a:rPr lang="en-US" sz="1100" b="1" dirty="0">
                <a:solidFill>
                  <a:srgbClr val="002050"/>
                </a:solidFill>
                <a:latin typeface="Segoe UI Negrata"/>
                <a:cs typeface="Segoe UI Negrata"/>
              </a:rPr>
              <a:t>above pure price of the license </a:t>
            </a:r>
            <a:r>
              <a:rPr lang="en-US" sz="1100" dirty="0">
                <a:solidFill>
                  <a:srgbClr val="002050"/>
                </a:solidFill>
                <a:latin typeface="Segoe UI Light"/>
                <a:cs typeface="Segoe UI Light"/>
              </a:rPr>
              <a:t>to help articulate the value of the Microsoft cloud</a:t>
            </a:r>
            <a:r>
              <a:rPr lang="en-US" sz="1100" dirty="0" smtClean="0">
                <a:solidFill>
                  <a:srgbClr val="002050"/>
                </a:solidFill>
                <a:latin typeface="Segoe UI Light"/>
                <a:cs typeface="Segoe UI Light"/>
              </a:rPr>
              <a:t>.</a:t>
            </a:r>
          </a:p>
          <a:p>
            <a:pPr marL="174625" indent="-174625" defTabSz="914278">
              <a:lnSpc>
                <a:spcPts val="1420"/>
              </a:lnSpc>
              <a:spcBef>
                <a:spcPts val="600"/>
              </a:spcBef>
              <a:buSzPct val="85000"/>
              <a:buFont typeface="Arial" panose="020B0604020202020204" pitchFamily="34" charset="0"/>
              <a:buChar char="•"/>
            </a:pPr>
            <a:r>
              <a:rPr lang="en-US" sz="1100" dirty="0" smtClean="0">
                <a:solidFill>
                  <a:srgbClr val="002050"/>
                </a:solidFill>
                <a:latin typeface="Segoe UI Light"/>
                <a:cs typeface="Segoe UI Light"/>
              </a:rPr>
              <a:t>We describe relative merits of each deployment choice</a:t>
            </a:r>
          </a:p>
          <a:p>
            <a:pPr marL="174625" indent="-174625" defTabSz="914278">
              <a:lnSpc>
                <a:spcPts val="1420"/>
              </a:lnSpc>
              <a:spcBef>
                <a:spcPts val="600"/>
              </a:spcBef>
              <a:buSzPct val="85000"/>
              <a:buFont typeface="Arial" panose="020B0604020202020204" pitchFamily="34" charset="0"/>
              <a:buChar char="•"/>
            </a:pPr>
            <a:r>
              <a:rPr lang="en-US" sz="1100" dirty="0" smtClean="0">
                <a:solidFill>
                  <a:srgbClr val="002050"/>
                </a:solidFill>
                <a:latin typeface="Segoe UI Light"/>
                <a:cs typeface="Segoe UI Light"/>
              </a:rPr>
              <a:t>We’ve provided research from IDC that substantiates the business value of deploying in the Cloud</a:t>
            </a:r>
            <a:endParaRPr lang="en-US" sz="1100" dirty="0">
              <a:solidFill>
                <a:srgbClr val="002050"/>
              </a:solidFill>
              <a:latin typeface="Segoe UI Light"/>
              <a:cs typeface="Segoe UI Light"/>
            </a:endParaRPr>
          </a:p>
        </p:txBody>
      </p:sp>
      <p:sp>
        <p:nvSpPr>
          <p:cNvPr id="20" name="Rectangle 19"/>
          <p:cNvSpPr>
            <a:spLocks noChangeAspect="1"/>
          </p:cNvSpPr>
          <p:nvPr/>
        </p:nvSpPr>
        <p:spPr bwMode="auto">
          <a:xfrm>
            <a:off x="3589171" y="1472365"/>
            <a:ext cx="524680" cy="524060"/>
          </a:xfrm>
          <a:prstGeom prst="rect">
            <a:avLst/>
          </a:prstGeom>
          <a:solidFill>
            <a:srgbClr val="0D8A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18872"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900" dirty="0" smtClean="0">
                <a:solidFill>
                  <a:srgbClr val="FFFFFF"/>
                </a:solidFill>
                <a:latin typeface="Helvetica Neue Medium"/>
                <a:ea typeface="Segoe UI" pitchFamily="34" charset="0"/>
                <a:cs typeface="Helvetica Neue Medium"/>
              </a:rPr>
              <a:t>1</a:t>
            </a:r>
          </a:p>
        </p:txBody>
      </p:sp>
      <p:sp>
        <p:nvSpPr>
          <p:cNvPr id="27" name="Rectangle 26"/>
          <p:cNvSpPr/>
          <p:nvPr/>
        </p:nvSpPr>
        <p:spPr bwMode="auto">
          <a:xfrm>
            <a:off x="4270307" y="1472364"/>
            <a:ext cx="3607671" cy="486944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640080" bIns="146304" numCol="1" spcCol="0" rtlCol="0" fromWordArt="0" anchor="t" anchorCtr="0" forceAA="0" compatLnSpc="1">
            <a:prstTxWarp prst="textNoShape">
              <a:avLst/>
            </a:prstTxWarp>
            <a:noAutofit/>
          </a:bodyPr>
          <a:lstStyle/>
          <a:p>
            <a:pPr marL="174625" lvl="2" indent="-174625" defTabSz="914278"/>
            <a:r>
              <a:rPr lang="en-US" sz="2400" dirty="0">
                <a:solidFill>
                  <a:srgbClr val="0D8ACC"/>
                </a:solidFill>
                <a:latin typeface="Segoe UI Light"/>
                <a:cs typeface="Segoe UI Light"/>
              </a:rPr>
              <a:t>What’s next?</a:t>
            </a:r>
          </a:p>
          <a:p>
            <a:pPr marL="174625" indent="-174625" defTabSz="914278">
              <a:lnSpc>
                <a:spcPts val="1420"/>
              </a:lnSpc>
              <a:spcBef>
                <a:spcPts val="600"/>
              </a:spcBef>
              <a:buSzPct val="85000"/>
              <a:buFont typeface="Arial" panose="020B0604020202020204" pitchFamily="34" charset="0"/>
              <a:buChar char="•"/>
            </a:pPr>
            <a:r>
              <a:rPr lang="en-US" sz="1100" dirty="0">
                <a:solidFill>
                  <a:srgbClr val="002050"/>
                </a:solidFill>
                <a:latin typeface="Segoe UI Light"/>
                <a:cs typeface="Segoe UI Light"/>
              </a:rPr>
              <a:t>We will have analyst-made materials and Total Economic Impact tool in Q3 and Q4.</a:t>
            </a:r>
          </a:p>
          <a:p>
            <a:pPr marL="174625" indent="-174625" defTabSz="914278">
              <a:lnSpc>
                <a:spcPts val="1420"/>
              </a:lnSpc>
              <a:spcBef>
                <a:spcPts val="600"/>
              </a:spcBef>
              <a:buSzPct val="85000"/>
              <a:buFont typeface="Arial" panose="020B0604020202020204" pitchFamily="34" charset="0"/>
              <a:buChar char="•"/>
            </a:pPr>
            <a:r>
              <a:rPr lang="en-US" sz="1100" dirty="0">
                <a:solidFill>
                  <a:srgbClr val="002050"/>
                </a:solidFill>
                <a:latin typeface="Segoe UI Light"/>
                <a:cs typeface="Segoe UI Light"/>
              </a:rPr>
              <a:t>Make sure you follow us on </a:t>
            </a:r>
            <a:r>
              <a:rPr lang="en-US" sz="1100" dirty="0">
                <a:solidFill>
                  <a:srgbClr val="002050"/>
                </a:solidFill>
                <a:latin typeface="Segoe UI Negrata"/>
                <a:cs typeface="Segoe UI Negrata"/>
                <a:hlinkClick r:id="rId4"/>
              </a:rPr>
              <a:t>Yammer</a:t>
            </a:r>
            <a:r>
              <a:rPr lang="en-US" sz="1100" dirty="0">
                <a:solidFill>
                  <a:srgbClr val="002050"/>
                </a:solidFill>
                <a:latin typeface="Segoe UI Light"/>
                <a:cs typeface="Segoe UI Light"/>
              </a:rPr>
              <a:t> to get the latest!</a:t>
            </a:r>
          </a:p>
          <a:p>
            <a:pPr marL="174625" indent="-174625" defTabSz="914278">
              <a:lnSpc>
                <a:spcPts val="1420"/>
              </a:lnSpc>
              <a:spcBef>
                <a:spcPts val="600"/>
              </a:spcBef>
              <a:buSzPct val="85000"/>
              <a:buFont typeface="Arial" panose="020B0604020202020204" pitchFamily="34" charset="0"/>
              <a:buChar char="•"/>
            </a:pPr>
            <a:r>
              <a:rPr lang="en-US" sz="1100" dirty="0">
                <a:solidFill>
                  <a:srgbClr val="002050"/>
                </a:solidFill>
                <a:latin typeface="Segoe UI Light"/>
                <a:cs typeface="Segoe UI Light"/>
              </a:rPr>
              <a:t>We are also eager to hear what is needed when you are helping customers understand the Total Cost of Ownership between CRM Online and On premises.</a:t>
            </a:r>
            <a:endParaRPr lang="en-US" sz="1100" dirty="0">
              <a:solidFill>
                <a:srgbClr val="002050"/>
              </a:solidFill>
              <a:ea typeface="Segoe UI" pitchFamily="34" charset="0"/>
              <a:cs typeface="Segoe UI" pitchFamily="34" charset="0"/>
            </a:endParaRPr>
          </a:p>
        </p:txBody>
      </p:sp>
      <p:sp>
        <p:nvSpPr>
          <p:cNvPr id="28" name="Rectangle 27"/>
          <p:cNvSpPr>
            <a:spLocks noChangeAspect="1"/>
          </p:cNvSpPr>
          <p:nvPr/>
        </p:nvSpPr>
        <p:spPr bwMode="auto">
          <a:xfrm>
            <a:off x="7353298" y="1472365"/>
            <a:ext cx="524680" cy="524060"/>
          </a:xfrm>
          <a:prstGeom prst="rect">
            <a:avLst/>
          </a:prstGeom>
          <a:solidFill>
            <a:srgbClr val="0D8A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18872"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900" dirty="0" smtClean="0">
                <a:solidFill>
                  <a:srgbClr val="FFFFFF"/>
                </a:solidFill>
                <a:latin typeface="Helvetica Neue Medium"/>
                <a:ea typeface="Segoe UI" pitchFamily="34" charset="0"/>
                <a:cs typeface="Helvetica Neue Medium"/>
              </a:rPr>
              <a:t>2</a:t>
            </a:r>
          </a:p>
        </p:txBody>
      </p:sp>
      <p:sp>
        <p:nvSpPr>
          <p:cNvPr id="29" name="Rectangle 28"/>
          <p:cNvSpPr/>
          <p:nvPr/>
        </p:nvSpPr>
        <p:spPr bwMode="auto">
          <a:xfrm>
            <a:off x="8046467" y="1472365"/>
            <a:ext cx="3607671" cy="486944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548640" bIns="146304" numCol="1" spcCol="0" rtlCol="0" fromWordArt="0" anchor="t" anchorCtr="0" forceAA="0" compatLnSpc="1">
            <a:prstTxWarp prst="textNoShape">
              <a:avLst/>
            </a:prstTxWarp>
            <a:noAutofit/>
          </a:bodyPr>
          <a:lstStyle/>
          <a:p>
            <a:pPr marL="0" lvl="2" defTabSz="914278"/>
            <a:r>
              <a:rPr lang="en-US" sz="2400" dirty="0" smtClean="0">
                <a:solidFill>
                  <a:srgbClr val="0D8ACC"/>
                </a:solidFill>
                <a:latin typeface="Segoe UI Light"/>
                <a:cs typeface="Segoe UI Light"/>
              </a:rPr>
              <a:t>Additional Resources </a:t>
            </a:r>
            <a:endParaRPr lang="en-US" sz="2400" dirty="0">
              <a:solidFill>
                <a:srgbClr val="0D8ACC"/>
              </a:solidFill>
              <a:latin typeface="Segoe UI Light"/>
              <a:cs typeface="Segoe UI Light"/>
            </a:endParaRPr>
          </a:p>
          <a:p>
            <a:pPr marL="174625" indent="-174625" defTabSz="914278">
              <a:lnSpc>
                <a:spcPts val="1440"/>
              </a:lnSpc>
              <a:spcBef>
                <a:spcPts val="600"/>
              </a:spcBef>
              <a:buSzPct val="85000"/>
              <a:buFont typeface="Arial" panose="020B0604020202020204" pitchFamily="34" charset="0"/>
              <a:buChar char="•"/>
            </a:pPr>
            <a:r>
              <a:rPr lang="en-US" sz="1100" dirty="0" smtClean="0">
                <a:solidFill>
                  <a:srgbClr val="002050"/>
                </a:solidFill>
                <a:latin typeface="Segoe UI Light"/>
                <a:cs typeface="Segoe UI Light"/>
              </a:rPr>
              <a:t>IDC’s Infographic, </a:t>
            </a:r>
            <a:r>
              <a:rPr lang="en-US" sz="1100" i="1" dirty="0" smtClean="0">
                <a:solidFill>
                  <a:srgbClr val="002050"/>
                </a:solidFill>
                <a:latin typeface="Segoe UI Light"/>
                <a:cs typeface="Segoe UI Light"/>
              </a:rPr>
              <a:t>The Business Value of Cloud Based CRM</a:t>
            </a:r>
            <a:r>
              <a:rPr lang="en-US" sz="1100" dirty="0" smtClean="0">
                <a:solidFill>
                  <a:srgbClr val="002050"/>
                </a:solidFill>
                <a:latin typeface="Segoe UI Light"/>
                <a:cs typeface="Segoe UI Light"/>
              </a:rPr>
              <a:t>, is available at </a:t>
            </a:r>
            <a:r>
              <a:rPr lang="en-US" sz="1100" u="sng" dirty="0">
                <a:hlinkClick r:id="rId5" tooltip="http://aka.ms/d9lbp0"/>
              </a:rPr>
              <a:t>http://aka.ms/d9lbp0 </a:t>
            </a:r>
            <a:endParaRPr lang="en-US" sz="1100" u="sng" dirty="0" smtClean="0"/>
          </a:p>
          <a:p>
            <a:pPr marL="174625" indent="-174625" defTabSz="914278">
              <a:lnSpc>
                <a:spcPts val="1440"/>
              </a:lnSpc>
              <a:spcBef>
                <a:spcPts val="600"/>
              </a:spcBef>
              <a:buSzPct val="85000"/>
              <a:buFont typeface="Arial" panose="020B0604020202020204" pitchFamily="34" charset="0"/>
              <a:buChar char="•"/>
            </a:pPr>
            <a:r>
              <a:rPr lang="en-US" sz="1100" dirty="0" smtClean="0">
                <a:solidFill>
                  <a:srgbClr val="002050"/>
                </a:solidFill>
                <a:latin typeface="Segoe UI Light"/>
                <a:cs typeface="Segoe UI Light"/>
              </a:rPr>
              <a:t>An IDC Q&amp;A, </a:t>
            </a:r>
            <a:r>
              <a:rPr lang="en-US" sz="1100" i="1" dirty="0" smtClean="0">
                <a:solidFill>
                  <a:srgbClr val="002050"/>
                </a:solidFill>
                <a:latin typeface="Segoe UI Light"/>
                <a:cs typeface="Segoe UI Light"/>
              </a:rPr>
              <a:t>Cloud-based CRM: Optimizing the Customer Experience</a:t>
            </a:r>
            <a:r>
              <a:rPr lang="en-US" sz="1100" dirty="0" smtClean="0">
                <a:solidFill>
                  <a:srgbClr val="002050"/>
                </a:solidFill>
                <a:latin typeface="Segoe UI Light"/>
                <a:cs typeface="Segoe UI Light"/>
              </a:rPr>
              <a:t>, is available at </a:t>
            </a:r>
            <a:r>
              <a:rPr lang="en-US" sz="1100" u="sng" dirty="0">
                <a:hlinkClick r:id="rId6" tooltip="http://aka.ms/cuvtb8"/>
              </a:rPr>
              <a:t>http://</a:t>
            </a:r>
            <a:r>
              <a:rPr lang="en-US" sz="1100" u="sng" dirty="0" smtClean="0">
                <a:hlinkClick r:id="rId6" tooltip="http://aka.ms/cuvtb8"/>
              </a:rPr>
              <a:t>aka.ms/cuvtb8</a:t>
            </a:r>
            <a:endParaRPr lang="en-US" sz="1100" u="sng" dirty="0" smtClean="0"/>
          </a:p>
          <a:p>
            <a:pPr marL="174625" indent="-174625" defTabSz="914278">
              <a:lnSpc>
                <a:spcPts val="1440"/>
              </a:lnSpc>
              <a:spcBef>
                <a:spcPts val="600"/>
              </a:spcBef>
              <a:buSzPct val="85000"/>
              <a:buFont typeface="Arial" panose="020B0604020202020204" pitchFamily="34" charset="0"/>
              <a:buChar char="•"/>
            </a:pPr>
            <a:r>
              <a:rPr lang="en-US" sz="1100" dirty="0" smtClean="0">
                <a:solidFill>
                  <a:srgbClr val="002050"/>
                </a:solidFill>
                <a:latin typeface="Segoe UI Light"/>
                <a:cs typeface="Segoe UI Light"/>
              </a:rPr>
              <a:t>This deck  is available at: </a:t>
            </a:r>
            <a:r>
              <a:rPr lang="en-US" sz="1100" u="sng" dirty="0">
                <a:hlinkClick r:id="rId7"/>
              </a:rPr>
              <a:t>http://</a:t>
            </a:r>
            <a:r>
              <a:rPr lang="en-US" sz="1100" u="sng" dirty="0" smtClean="0">
                <a:hlinkClick r:id="rId7"/>
              </a:rPr>
              <a:t>infopedia/docstore/Pages/KCDoc.aspx?k=KC02-23-62011</a:t>
            </a:r>
            <a:endParaRPr lang="en-US" sz="1100" dirty="0" smtClean="0">
              <a:solidFill>
                <a:srgbClr val="002050"/>
              </a:solidFill>
              <a:latin typeface="Segoe UI Light"/>
              <a:cs typeface="Segoe UI Light"/>
            </a:endParaRPr>
          </a:p>
          <a:p>
            <a:pPr marL="174625" indent="-174625" defTabSz="914278">
              <a:lnSpc>
                <a:spcPts val="1440"/>
              </a:lnSpc>
              <a:spcBef>
                <a:spcPts val="600"/>
              </a:spcBef>
              <a:buSzPct val="85000"/>
              <a:buFont typeface="Arial" panose="020B0604020202020204" pitchFamily="34" charset="0"/>
              <a:buChar char="•"/>
            </a:pPr>
            <a:r>
              <a:rPr lang="en-US" sz="1100" dirty="0" smtClean="0">
                <a:solidFill>
                  <a:srgbClr val="002050"/>
                </a:solidFill>
                <a:latin typeface="Segoe UI Light"/>
                <a:cs typeface="Segoe UI Light"/>
              </a:rPr>
              <a:t>Other useful CRM Pricing and Licensing documents are available </a:t>
            </a:r>
            <a:r>
              <a:rPr lang="en-US" sz="1100" dirty="0">
                <a:solidFill>
                  <a:srgbClr val="002050"/>
                </a:solidFill>
                <a:latin typeface="Segoe UI Light"/>
                <a:cs typeface="Segoe UI Light"/>
              </a:rPr>
              <a:t>at </a:t>
            </a:r>
            <a:r>
              <a:rPr lang="en-US" sz="1100" dirty="0">
                <a:solidFill>
                  <a:srgbClr val="002050"/>
                </a:solidFill>
                <a:latin typeface="Segoe UI Light"/>
                <a:cs typeface="Segoe UI Light"/>
                <a:hlinkClick r:id="rId8"/>
              </a:rPr>
              <a:t>http://</a:t>
            </a:r>
            <a:r>
              <a:rPr lang="en-US" sz="1100" dirty="0" smtClean="0">
                <a:solidFill>
                  <a:srgbClr val="002050"/>
                </a:solidFill>
                <a:latin typeface="Segoe UI Light"/>
                <a:cs typeface="Segoe UI Light"/>
                <a:hlinkClick r:id="rId8"/>
              </a:rPr>
              <a:t>infopedia/SMSG/Pages/MicrosoftDynamics-CRM.aspx</a:t>
            </a:r>
            <a:endParaRPr lang="en-US" sz="1100" dirty="0" smtClean="0">
              <a:solidFill>
                <a:srgbClr val="002050"/>
              </a:solidFill>
              <a:latin typeface="Segoe UI Light"/>
              <a:cs typeface="Segoe UI Light"/>
            </a:endParaRPr>
          </a:p>
          <a:p>
            <a:pPr marL="174625" indent="-174625" defTabSz="914278">
              <a:lnSpc>
                <a:spcPts val="1440"/>
              </a:lnSpc>
              <a:spcBef>
                <a:spcPts val="600"/>
              </a:spcBef>
              <a:buSzPct val="85000"/>
              <a:buFont typeface="Arial" panose="020B0604020202020204" pitchFamily="34" charset="0"/>
              <a:buChar char="•"/>
            </a:pPr>
            <a:endParaRPr lang="en-US" sz="1100" dirty="0" smtClean="0">
              <a:solidFill>
                <a:srgbClr val="002050"/>
              </a:solidFill>
              <a:latin typeface="Segoe UI Light"/>
              <a:cs typeface="Segoe UI Light"/>
            </a:endParaRPr>
          </a:p>
        </p:txBody>
      </p:sp>
      <p:sp>
        <p:nvSpPr>
          <p:cNvPr id="30" name="Rectangle 29"/>
          <p:cNvSpPr>
            <a:spLocks noChangeAspect="1"/>
          </p:cNvSpPr>
          <p:nvPr/>
        </p:nvSpPr>
        <p:spPr bwMode="auto">
          <a:xfrm>
            <a:off x="11117426" y="1472365"/>
            <a:ext cx="524680" cy="524060"/>
          </a:xfrm>
          <a:prstGeom prst="rect">
            <a:avLst/>
          </a:prstGeom>
          <a:solidFill>
            <a:srgbClr val="0D8A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18872"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900" dirty="0" smtClean="0">
                <a:solidFill>
                  <a:srgbClr val="FFFFFF"/>
                </a:solidFill>
                <a:latin typeface="Helvetica Neue Medium"/>
                <a:ea typeface="Segoe UI" pitchFamily="34" charset="0"/>
                <a:cs typeface="Helvetica Neue Medium"/>
              </a:rPr>
              <a:t>3</a:t>
            </a:r>
          </a:p>
        </p:txBody>
      </p:sp>
    </p:spTree>
    <p:custDataLst>
      <p:custData r:id="rId1"/>
      <p:tags r:id="rId2"/>
    </p:custDataLst>
    <p:extLst>
      <p:ext uri="{BB962C8B-B14F-4D97-AF65-F5344CB8AC3E}">
        <p14:creationId xmlns:p14="http://schemas.microsoft.com/office/powerpoint/2010/main" val="335247208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14171"/>
            <a:ext cx="5248331" cy="1994392"/>
          </a:xfrm>
        </p:spPr>
        <p:txBody>
          <a:bodyPr/>
          <a:lstStyle/>
          <a:p>
            <a:r>
              <a:rPr lang="en-US" sz="4400" dirty="0" smtClean="0">
                <a:solidFill>
                  <a:schemeClr val="bg2">
                    <a:lumMod val="25000"/>
                  </a:schemeClr>
                </a:solidFill>
              </a:rPr>
              <a:t>Deployment </a:t>
            </a:r>
            <a:r>
              <a:rPr lang="en-US" sz="4400" dirty="0">
                <a:solidFill>
                  <a:schemeClr val="bg2">
                    <a:lumMod val="25000"/>
                  </a:schemeClr>
                </a:solidFill>
              </a:rPr>
              <a:t>Choice:</a:t>
            </a:r>
            <a:br>
              <a:rPr lang="en-US" sz="4400" dirty="0">
                <a:solidFill>
                  <a:schemeClr val="bg2">
                    <a:lumMod val="25000"/>
                  </a:schemeClr>
                </a:solidFill>
              </a:rPr>
            </a:br>
            <a:r>
              <a:rPr lang="en-US" sz="3200" dirty="0">
                <a:solidFill>
                  <a:schemeClr val="bg2">
                    <a:lumMod val="25000"/>
                  </a:schemeClr>
                </a:solidFill>
              </a:rPr>
              <a:t>Microsoft Dynamics CRM Server 2015</a:t>
            </a:r>
            <a:r>
              <a:rPr lang="en-US" sz="4400" dirty="0" smtClean="0">
                <a:solidFill>
                  <a:schemeClr val="bg2">
                    <a:lumMod val="25000"/>
                  </a:schemeClr>
                </a:solidFill>
              </a:rPr>
              <a:t/>
            </a:r>
            <a:br>
              <a:rPr lang="en-US" sz="4400" dirty="0" smtClean="0">
                <a:solidFill>
                  <a:schemeClr val="bg2">
                    <a:lumMod val="25000"/>
                  </a:schemeClr>
                </a:solidFill>
              </a:rPr>
            </a:br>
            <a:endParaRPr lang="en-US" sz="3600" dirty="0">
              <a:solidFill>
                <a:schemeClr val="bg2">
                  <a:lumMod val="25000"/>
                </a:schemeClr>
              </a:solidFill>
            </a:endParaRPr>
          </a:p>
        </p:txBody>
      </p:sp>
      <p:sp>
        <p:nvSpPr>
          <p:cNvPr id="6" name="Freeform 5"/>
          <p:cNvSpPr>
            <a:spLocks/>
          </p:cNvSpPr>
          <p:nvPr/>
        </p:nvSpPr>
        <p:spPr bwMode="auto">
          <a:xfrm>
            <a:off x="825274" y="2862990"/>
            <a:ext cx="3254035" cy="1501836"/>
          </a:xfrm>
          <a:custGeom>
            <a:avLst/>
            <a:gdLst>
              <a:gd name="T0" fmla="*/ 3780 w 3790"/>
              <a:gd name="T1" fmla="*/ 1582 h 2332"/>
              <a:gd name="T2" fmla="*/ 3710 w 3790"/>
              <a:gd name="T3" fmla="*/ 1358 h 2332"/>
              <a:gd name="T4" fmla="*/ 3580 w 3790"/>
              <a:gd name="T5" fmla="*/ 1158 h 2332"/>
              <a:gd name="T6" fmla="*/ 3400 w 3790"/>
              <a:gd name="T7" fmla="*/ 1004 h 2332"/>
              <a:gd name="T8" fmla="*/ 3286 w 3790"/>
              <a:gd name="T9" fmla="*/ 944 h 2332"/>
              <a:gd name="T10" fmla="*/ 3280 w 3790"/>
              <a:gd name="T11" fmla="*/ 908 h 2332"/>
              <a:gd name="T12" fmla="*/ 3260 w 3790"/>
              <a:gd name="T13" fmla="*/ 796 h 2332"/>
              <a:gd name="T14" fmla="*/ 3220 w 3790"/>
              <a:gd name="T15" fmla="*/ 690 h 2332"/>
              <a:gd name="T16" fmla="*/ 3162 w 3790"/>
              <a:gd name="T17" fmla="*/ 596 h 2332"/>
              <a:gd name="T18" fmla="*/ 3088 w 3790"/>
              <a:gd name="T19" fmla="*/ 516 h 2332"/>
              <a:gd name="T20" fmla="*/ 2998 w 3790"/>
              <a:gd name="T21" fmla="*/ 450 h 2332"/>
              <a:gd name="T22" fmla="*/ 2898 w 3790"/>
              <a:gd name="T23" fmla="*/ 402 h 2332"/>
              <a:gd name="T24" fmla="*/ 2788 w 3790"/>
              <a:gd name="T25" fmla="*/ 374 h 2332"/>
              <a:gd name="T26" fmla="*/ 2700 w 3790"/>
              <a:gd name="T27" fmla="*/ 368 h 2332"/>
              <a:gd name="T28" fmla="*/ 2522 w 3790"/>
              <a:gd name="T29" fmla="*/ 396 h 2332"/>
              <a:gd name="T30" fmla="*/ 2366 w 3790"/>
              <a:gd name="T31" fmla="*/ 472 h 2332"/>
              <a:gd name="T32" fmla="*/ 2256 w 3790"/>
              <a:gd name="T33" fmla="*/ 324 h 2332"/>
              <a:gd name="T34" fmla="*/ 2070 w 3790"/>
              <a:gd name="T35" fmla="*/ 164 h 2332"/>
              <a:gd name="T36" fmla="*/ 1848 w 3790"/>
              <a:gd name="T37" fmla="*/ 54 h 2332"/>
              <a:gd name="T38" fmla="*/ 1596 w 3790"/>
              <a:gd name="T39" fmla="*/ 2 h 2332"/>
              <a:gd name="T40" fmla="*/ 1430 w 3790"/>
              <a:gd name="T41" fmla="*/ 6 h 2332"/>
              <a:gd name="T42" fmla="*/ 1240 w 3790"/>
              <a:gd name="T43" fmla="*/ 44 h 2332"/>
              <a:gd name="T44" fmla="*/ 1064 w 3790"/>
              <a:gd name="T45" fmla="*/ 118 h 2332"/>
              <a:gd name="T46" fmla="*/ 908 w 3790"/>
              <a:gd name="T47" fmla="*/ 224 h 2332"/>
              <a:gd name="T48" fmla="*/ 776 w 3790"/>
              <a:gd name="T49" fmla="*/ 356 h 2332"/>
              <a:gd name="T50" fmla="*/ 672 w 3790"/>
              <a:gd name="T51" fmla="*/ 512 h 2332"/>
              <a:gd name="T52" fmla="*/ 598 w 3790"/>
              <a:gd name="T53" fmla="*/ 688 h 2332"/>
              <a:gd name="T54" fmla="*/ 558 w 3790"/>
              <a:gd name="T55" fmla="*/ 878 h 2332"/>
              <a:gd name="T56" fmla="*/ 554 w 3790"/>
              <a:gd name="T57" fmla="*/ 1012 h 2332"/>
              <a:gd name="T58" fmla="*/ 560 w 3790"/>
              <a:gd name="T59" fmla="*/ 1056 h 2332"/>
              <a:gd name="T60" fmla="*/ 388 w 3790"/>
              <a:gd name="T61" fmla="*/ 1120 h 2332"/>
              <a:gd name="T62" fmla="*/ 198 w 3790"/>
              <a:gd name="T63" fmla="*/ 1252 h 2332"/>
              <a:gd name="T64" fmla="*/ 92 w 3790"/>
              <a:gd name="T65" fmla="*/ 1384 h 2332"/>
              <a:gd name="T66" fmla="*/ 42 w 3790"/>
              <a:gd name="T67" fmla="*/ 1484 h 2332"/>
              <a:gd name="T68" fmla="*/ 10 w 3790"/>
              <a:gd name="T69" fmla="*/ 1594 h 2332"/>
              <a:gd name="T70" fmla="*/ 0 w 3790"/>
              <a:gd name="T71" fmla="*/ 1712 h 2332"/>
              <a:gd name="T72" fmla="*/ 8 w 3790"/>
              <a:gd name="T73" fmla="*/ 1816 h 2332"/>
              <a:gd name="T74" fmla="*/ 44 w 3790"/>
              <a:gd name="T75" fmla="*/ 1942 h 2332"/>
              <a:gd name="T76" fmla="*/ 106 w 3790"/>
              <a:gd name="T77" fmla="*/ 2052 h 2332"/>
              <a:gd name="T78" fmla="*/ 192 w 3790"/>
              <a:gd name="T79" fmla="*/ 2146 h 2332"/>
              <a:gd name="T80" fmla="*/ 298 w 3790"/>
              <a:gd name="T81" fmla="*/ 2222 h 2332"/>
              <a:gd name="T82" fmla="*/ 420 w 3790"/>
              <a:gd name="T83" fmla="*/ 2278 h 2332"/>
              <a:gd name="T84" fmla="*/ 558 w 3790"/>
              <a:gd name="T85" fmla="*/ 2316 h 2332"/>
              <a:gd name="T86" fmla="*/ 706 w 3790"/>
              <a:gd name="T87" fmla="*/ 2332 h 2332"/>
              <a:gd name="T88" fmla="*/ 3106 w 3790"/>
              <a:gd name="T89" fmla="*/ 2322 h 2332"/>
              <a:gd name="T90" fmla="*/ 3360 w 3790"/>
              <a:gd name="T91" fmla="*/ 2260 h 2332"/>
              <a:gd name="T92" fmla="*/ 3486 w 3790"/>
              <a:gd name="T93" fmla="*/ 2204 h 2332"/>
              <a:gd name="T94" fmla="*/ 3594 w 3790"/>
              <a:gd name="T95" fmla="*/ 2132 h 2332"/>
              <a:gd name="T96" fmla="*/ 3682 w 3790"/>
              <a:gd name="T97" fmla="*/ 2044 h 2332"/>
              <a:gd name="T98" fmla="*/ 3744 w 3790"/>
              <a:gd name="T99" fmla="*/ 1936 h 2332"/>
              <a:gd name="T100" fmla="*/ 3782 w 3790"/>
              <a:gd name="T101" fmla="*/ 1810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90" h="2332">
                <a:moveTo>
                  <a:pt x="3790" y="1700"/>
                </a:moveTo>
                <a:lnTo>
                  <a:pt x="3790" y="1700"/>
                </a:lnTo>
                <a:lnTo>
                  <a:pt x="3788" y="1642"/>
                </a:lnTo>
                <a:lnTo>
                  <a:pt x="3780" y="1582"/>
                </a:lnTo>
                <a:lnTo>
                  <a:pt x="3770" y="1524"/>
                </a:lnTo>
                <a:lnTo>
                  <a:pt x="3754" y="1468"/>
                </a:lnTo>
                <a:lnTo>
                  <a:pt x="3734" y="1412"/>
                </a:lnTo>
                <a:lnTo>
                  <a:pt x="3710" y="1358"/>
                </a:lnTo>
                <a:lnTo>
                  <a:pt x="3684" y="1304"/>
                </a:lnTo>
                <a:lnTo>
                  <a:pt x="3652" y="1254"/>
                </a:lnTo>
                <a:lnTo>
                  <a:pt x="3618" y="1206"/>
                </a:lnTo>
                <a:lnTo>
                  <a:pt x="3580" y="1158"/>
                </a:lnTo>
                <a:lnTo>
                  <a:pt x="3540" y="1116"/>
                </a:lnTo>
                <a:lnTo>
                  <a:pt x="3496" y="1076"/>
                </a:lnTo>
                <a:lnTo>
                  <a:pt x="3448" y="1038"/>
                </a:lnTo>
                <a:lnTo>
                  <a:pt x="3400" y="1004"/>
                </a:lnTo>
                <a:lnTo>
                  <a:pt x="3348" y="974"/>
                </a:lnTo>
                <a:lnTo>
                  <a:pt x="3294" y="948"/>
                </a:lnTo>
                <a:lnTo>
                  <a:pt x="3294" y="948"/>
                </a:lnTo>
                <a:lnTo>
                  <a:pt x="3286" y="944"/>
                </a:lnTo>
                <a:lnTo>
                  <a:pt x="3280" y="938"/>
                </a:lnTo>
                <a:lnTo>
                  <a:pt x="3280" y="938"/>
                </a:lnTo>
                <a:lnTo>
                  <a:pt x="3280" y="938"/>
                </a:lnTo>
                <a:lnTo>
                  <a:pt x="3280" y="908"/>
                </a:lnTo>
                <a:lnTo>
                  <a:pt x="3278" y="880"/>
                </a:lnTo>
                <a:lnTo>
                  <a:pt x="3272" y="852"/>
                </a:lnTo>
                <a:lnTo>
                  <a:pt x="3268" y="822"/>
                </a:lnTo>
                <a:lnTo>
                  <a:pt x="3260" y="796"/>
                </a:lnTo>
                <a:lnTo>
                  <a:pt x="3252" y="768"/>
                </a:lnTo>
                <a:lnTo>
                  <a:pt x="3244" y="742"/>
                </a:lnTo>
                <a:lnTo>
                  <a:pt x="3232" y="716"/>
                </a:lnTo>
                <a:lnTo>
                  <a:pt x="3220" y="690"/>
                </a:lnTo>
                <a:lnTo>
                  <a:pt x="3208" y="666"/>
                </a:lnTo>
                <a:lnTo>
                  <a:pt x="3194" y="642"/>
                </a:lnTo>
                <a:lnTo>
                  <a:pt x="3178" y="618"/>
                </a:lnTo>
                <a:lnTo>
                  <a:pt x="3162" y="596"/>
                </a:lnTo>
                <a:lnTo>
                  <a:pt x="3144" y="574"/>
                </a:lnTo>
                <a:lnTo>
                  <a:pt x="3126" y="554"/>
                </a:lnTo>
                <a:lnTo>
                  <a:pt x="3108" y="534"/>
                </a:lnTo>
                <a:lnTo>
                  <a:pt x="3088" y="516"/>
                </a:lnTo>
                <a:lnTo>
                  <a:pt x="3066" y="498"/>
                </a:lnTo>
                <a:lnTo>
                  <a:pt x="3044" y="480"/>
                </a:lnTo>
                <a:lnTo>
                  <a:pt x="3022" y="464"/>
                </a:lnTo>
                <a:lnTo>
                  <a:pt x="2998" y="450"/>
                </a:lnTo>
                <a:lnTo>
                  <a:pt x="2974" y="436"/>
                </a:lnTo>
                <a:lnTo>
                  <a:pt x="2950" y="424"/>
                </a:lnTo>
                <a:lnTo>
                  <a:pt x="2924" y="412"/>
                </a:lnTo>
                <a:lnTo>
                  <a:pt x="2898" y="402"/>
                </a:lnTo>
                <a:lnTo>
                  <a:pt x="2870" y="394"/>
                </a:lnTo>
                <a:lnTo>
                  <a:pt x="2844" y="386"/>
                </a:lnTo>
                <a:lnTo>
                  <a:pt x="2816" y="380"/>
                </a:lnTo>
                <a:lnTo>
                  <a:pt x="2788" y="374"/>
                </a:lnTo>
                <a:lnTo>
                  <a:pt x="2758" y="370"/>
                </a:lnTo>
                <a:lnTo>
                  <a:pt x="2730" y="368"/>
                </a:lnTo>
                <a:lnTo>
                  <a:pt x="2700" y="368"/>
                </a:lnTo>
                <a:lnTo>
                  <a:pt x="2700" y="368"/>
                </a:lnTo>
                <a:lnTo>
                  <a:pt x="2654" y="370"/>
                </a:lnTo>
                <a:lnTo>
                  <a:pt x="2608" y="374"/>
                </a:lnTo>
                <a:lnTo>
                  <a:pt x="2564" y="384"/>
                </a:lnTo>
                <a:lnTo>
                  <a:pt x="2522" y="396"/>
                </a:lnTo>
                <a:lnTo>
                  <a:pt x="2482" y="410"/>
                </a:lnTo>
                <a:lnTo>
                  <a:pt x="2442" y="428"/>
                </a:lnTo>
                <a:lnTo>
                  <a:pt x="2404" y="450"/>
                </a:lnTo>
                <a:lnTo>
                  <a:pt x="2366" y="472"/>
                </a:lnTo>
                <a:lnTo>
                  <a:pt x="2366" y="472"/>
                </a:lnTo>
                <a:lnTo>
                  <a:pt x="2334" y="420"/>
                </a:lnTo>
                <a:lnTo>
                  <a:pt x="2296" y="372"/>
                </a:lnTo>
                <a:lnTo>
                  <a:pt x="2256" y="324"/>
                </a:lnTo>
                <a:lnTo>
                  <a:pt x="2214" y="280"/>
                </a:lnTo>
                <a:lnTo>
                  <a:pt x="2168" y="238"/>
                </a:lnTo>
                <a:lnTo>
                  <a:pt x="2120" y="198"/>
                </a:lnTo>
                <a:lnTo>
                  <a:pt x="2070" y="164"/>
                </a:lnTo>
                <a:lnTo>
                  <a:pt x="2018" y="130"/>
                </a:lnTo>
                <a:lnTo>
                  <a:pt x="1962" y="102"/>
                </a:lnTo>
                <a:lnTo>
                  <a:pt x="1906" y="76"/>
                </a:lnTo>
                <a:lnTo>
                  <a:pt x="1848" y="54"/>
                </a:lnTo>
                <a:lnTo>
                  <a:pt x="1786" y="34"/>
                </a:lnTo>
                <a:lnTo>
                  <a:pt x="1724" y="20"/>
                </a:lnTo>
                <a:lnTo>
                  <a:pt x="1662" y="10"/>
                </a:lnTo>
                <a:lnTo>
                  <a:pt x="1596" y="2"/>
                </a:lnTo>
                <a:lnTo>
                  <a:pt x="1530" y="0"/>
                </a:lnTo>
                <a:lnTo>
                  <a:pt x="1530" y="0"/>
                </a:lnTo>
                <a:lnTo>
                  <a:pt x="1480" y="2"/>
                </a:lnTo>
                <a:lnTo>
                  <a:pt x="1430" y="6"/>
                </a:lnTo>
                <a:lnTo>
                  <a:pt x="1382" y="12"/>
                </a:lnTo>
                <a:lnTo>
                  <a:pt x="1334" y="20"/>
                </a:lnTo>
                <a:lnTo>
                  <a:pt x="1286" y="32"/>
                </a:lnTo>
                <a:lnTo>
                  <a:pt x="1240" y="44"/>
                </a:lnTo>
                <a:lnTo>
                  <a:pt x="1194" y="60"/>
                </a:lnTo>
                <a:lnTo>
                  <a:pt x="1150" y="78"/>
                </a:lnTo>
                <a:lnTo>
                  <a:pt x="1106" y="96"/>
                </a:lnTo>
                <a:lnTo>
                  <a:pt x="1064" y="118"/>
                </a:lnTo>
                <a:lnTo>
                  <a:pt x="1024" y="142"/>
                </a:lnTo>
                <a:lnTo>
                  <a:pt x="984" y="168"/>
                </a:lnTo>
                <a:lnTo>
                  <a:pt x="946" y="194"/>
                </a:lnTo>
                <a:lnTo>
                  <a:pt x="908" y="224"/>
                </a:lnTo>
                <a:lnTo>
                  <a:pt x="874" y="254"/>
                </a:lnTo>
                <a:lnTo>
                  <a:pt x="840" y="286"/>
                </a:lnTo>
                <a:lnTo>
                  <a:pt x="808" y="320"/>
                </a:lnTo>
                <a:lnTo>
                  <a:pt x="776" y="356"/>
                </a:lnTo>
                <a:lnTo>
                  <a:pt x="748" y="394"/>
                </a:lnTo>
                <a:lnTo>
                  <a:pt x="720" y="432"/>
                </a:lnTo>
                <a:lnTo>
                  <a:pt x="694" y="470"/>
                </a:lnTo>
                <a:lnTo>
                  <a:pt x="672" y="512"/>
                </a:lnTo>
                <a:lnTo>
                  <a:pt x="650" y="554"/>
                </a:lnTo>
                <a:lnTo>
                  <a:pt x="630" y="598"/>
                </a:lnTo>
                <a:lnTo>
                  <a:pt x="612" y="642"/>
                </a:lnTo>
                <a:lnTo>
                  <a:pt x="598" y="688"/>
                </a:lnTo>
                <a:lnTo>
                  <a:pt x="584" y="734"/>
                </a:lnTo>
                <a:lnTo>
                  <a:pt x="574" y="780"/>
                </a:lnTo>
                <a:lnTo>
                  <a:pt x="564" y="828"/>
                </a:lnTo>
                <a:lnTo>
                  <a:pt x="558" y="878"/>
                </a:lnTo>
                <a:lnTo>
                  <a:pt x="554" y="928"/>
                </a:lnTo>
                <a:lnTo>
                  <a:pt x="554" y="978"/>
                </a:lnTo>
                <a:lnTo>
                  <a:pt x="554" y="978"/>
                </a:lnTo>
                <a:lnTo>
                  <a:pt x="554" y="1012"/>
                </a:lnTo>
                <a:lnTo>
                  <a:pt x="556" y="1046"/>
                </a:lnTo>
                <a:lnTo>
                  <a:pt x="556" y="1046"/>
                </a:lnTo>
                <a:lnTo>
                  <a:pt x="556" y="1054"/>
                </a:lnTo>
                <a:lnTo>
                  <a:pt x="560" y="1056"/>
                </a:lnTo>
                <a:lnTo>
                  <a:pt x="560" y="1056"/>
                </a:lnTo>
                <a:lnTo>
                  <a:pt x="502" y="1074"/>
                </a:lnTo>
                <a:lnTo>
                  <a:pt x="444" y="1094"/>
                </a:lnTo>
                <a:lnTo>
                  <a:pt x="388" y="1120"/>
                </a:lnTo>
                <a:lnTo>
                  <a:pt x="336" y="1148"/>
                </a:lnTo>
                <a:lnTo>
                  <a:pt x="288" y="1180"/>
                </a:lnTo>
                <a:lnTo>
                  <a:pt x="242" y="1214"/>
                </a:lnTo>
                <a:lnTo>
                  <a:pt x="198" y="1252"/>
                </a:lnTo>
                <a:lnTo>
                  <a:pt x="158" y="1292"/>
                </a:lnTo>
                <a:lnTo>
                  <a:pt x="124" y="1336"/>
                </a:lnTo>
                <a:lnTo>
                  <a:pt x="106" y="1360"/>
                </a:lnTo>
                <a:lnTo>
                  <a:pt x="92" y="1384"/>
                </a:lnTo>
                <a:lnTo>
                  <a:pt x="78" y="1408"/>
                </a:lnTo>
                <a:lnTo>
                  <a:pt x="64" y="1432"/>
                </a:lnTo>
                <a:lnTo>
                  <a:pt x="52" y="1458"/>
                </a:lnTo>
                <a:lnTo>
                  <a:pt x="42" y="1484"/>
                </a:lnTo>
                <a:lnTo>
                  <a:pt x="32" y="1510"/>
                </a:lnTo>
                <a:lnTo>
                  <a:pt x="24" y="1538"/>
                </a:lnTo>
                <a:lnTo>
                  <a:pt x="16" y="1566"/>
                </a:lnTo>
                <a:lnTo>
                  <a:pt x="10" y="1594"/>
                </a:lnTo>
                <a:lnTo>
                  <a:pt x="6" y="1622"/>
                </a:lnTo>
                <a:lnTo>
                  <a:pt x="2" y="1652"/>
                </a:lnTo>
                <a:lnTo>
                  <a:pt x="0" y="1682"/>
                </a:lnTo>
                <a:lnTo>
                  <a:pt x="0" y="1712"/>
                </a:lnTo>
                <a:lnTo>
                  <a:pt x="0" y="1712"/>
                </a:lnTo>
                <a:lnTo>
                  <a:pt x="0" y="1748"/>
                </a:lnTo>
                <a:lnTo>
                  <a:pt x="2" y="1782"/>
                </a:lnTo>
                <a:lnTo>
                  <a:pt x="8" y="1816"/>
                </a:lnTo>
                <a:lnTo>
                  <a:pt x="14" y="1848"/>
                </a:lnTo>
                <a:lnTo>
                  <a:pt x="22" y="1880"/>
                </a:lnTo>
                <a:lnTo>
                  <a:pt x="32" y="1912"/>
                </a:lnTo>
                <a:lnTo>
                  <a:pt x="44" y="1942"/>
                </a:lnTo>
                <a:lnTo>
                  <a:pt x="58" y="1970"/>
                </a:lnTo>
                <a:lnTo>
                  <a:pt x="72" y="1998"/>
                </a:lnTo>
                <a:lnTo>
                  <a:pt x="88" y="2026"/>
                </a:lnTo>
                <a:lnTo>
                  <a:pt x="106" y="2052"/>
                </a:lnTo>
                <a:lnTo>
                  <a:pt x="126" y="2076"/>
                </a:lnTo>
                <a:lnTo>
                  <a:pt x="146" y="2100"/>
                </a:lnTo>
                <a:lnTo>
                  <a:pt x="170" y="2124"/>
                </a:lnTo>
                <a:lnTo>
                  <a:pt x="192" y="2146"/>
                </a:lnTo>
                <a:lnTo>
                  <a:pt x="218" y="2166"/>
                </a:lnTo>
                <a:lnTo>
                  <a:pt x="244" y="2186"/>
                </a:lnTo>
                <a:lnTo>
                  <a:pt x="270" y="2204"/>
                </a:lnTo>
                <a:lnTo>
                  <a:pt x="298" y="2222"/>
                </a:lnTo>
                <a:lnTo>
                  <a:pt x="328" y="2238"/>
                </a:lnTo>
                <a:lnTo>
                  <a:pt x="358" y="2252"/>
                </a:lnTo>
                <a:lnTo>
                  <a:pt x="388" y="2266"/>
                </a:lnTo>
                <a:lnTo>
                  <a:pt x="420" y="2278"/>
                </a:lnTo>
                <a:lnTo>
                  <a:pt x="454" y="2290"/>
                </a:lnTo>
                <a:lnTo>
                  <a:pt x="488" y="2300"/>
                </a:lnTo>
                <a:lnTo>
                  <a:pt x="522" y="2308"/>
                </a:lnTo>
                <a:lnTo>
                  <a:pt x="558" y="2316"/>
                </a:lnTo>
                <a:lnTo>
                  <a:pt x="594" y="2322"/>
                </a:lnTo>
                <a:lnTo>
                  <a:pt x="630" y="2326"/>
                </a:lnTo>
                <a:lnTo>
                  <a:pt x="668" y="2330"/>
                </a:lnTo>
                <a:lnTo>
                  <a:pt x="706" y="2332"/>
                </a:lnTo>
                <a:lnTo>
                  <a:pt x="744" y="2332"/>
                </a:lnTo>
                <a:lnTo>
                  <a:pt x="3026" y="2332"/>
                </a:lnTo>
                <a:lnTo>
                  <a:pt x="3026" y="2332"/>
                </a:lnTo>
                <a:lnTo>
                  <a:pt x="3106" y="2322"/>
                </a:lnTo>
                <a:lnTo>
                  <a:pt x="3182" y="2308"/>
                </a:lnTo>
                <a:lnTo>
                  <a:pt x="3256" y="2292"/>
                </a:lnTo>
                <a:lnTo>
                  <a:pt x="3326" y="2272"/>
                </a:lnTo>
                <a:lnTo>
                  <a:pt x="3360" y="2260"/>
                </a:lnTo>
                <a:lnTo>
                  <a:pt x="3394" y="2248"/>
                </a:lnTo>
                <a:lnTo>
                  <a:pt x="3426" y="2234"/>
                </a:lnTo>
                <a:lnTo>
                  <a:pt x="3456" y="2220"/>
                </a:lnTo>
                <a:lnTo>
                  <a:pt x="3486" y="2204"/>
                </a:lnTo>
                <a:lnTo>
                  <a:pt x="3516" y="2188"/>
                </a:lnTo>
                <a:lnTo>
                  <a:pt x="3544" y="2170"/>
                </a:lnTo>
                <a:lnTo>
                  <a:pt x="3570" y="2152"/>
                </a:lnTo>
                <a:lnTo>
                  <a:pt x="3594" y="2132"/>
                </a:lnTo>
                <a:lnTo>
                  <a:pt x="3618" y="2112"/>
                </a:lnTo>
                <a:lnTo>
                  <a:pt x="3640" y="2090"/>
                </a:lnTo>
                <a:lnTo>
                  <a:pt x="3662" y="2068"/>
                </a:lnTo>
                <a:lnTo>
                  <a:pt x="3682" y="2044"/>
                </a:lnTo>
                <a:lnTo>
                  <a:pt x="3700" y="2018"/>
                </a:lnTo>
                <a:lnTo>
                  <a:pt x="3716" y="1992"/>
                </a:lnTo>
                <a:lnTo>
                  <a:pt x="3732" y="1964"/>
                </a:lnTo>
                <a:lnTo>
                  <a:pt x="3744" y="1936"/>
                </a:lnTo>
                <a:lnTo>
                  <a:pt x="3756" y="1906"/>
                </a:lnTo>
                <a:lnTo>
                  <a:pt x="3766" y="1876"/>
                </a:lnTo>
                <a:lnTo>
                  <a:pt x="3774" y="1844"/>
                </a:lnTo>
                <a:lnTo>
                  <a:pt x="3782" y="1810"/>
                </a:lnTo>
                <a:lnTo>
                  <a:pt x="3786" y="1774"/>
                </a:lnTo>
                <a:lnTo>
                  <a:pt x="3790" y="1738"/>
                </a:lnTo>
                <a:lnTo>
                  <a:pt x="3790" y="1700"/>
                </a:lnTo>
                <a:close/>
              </a:path>
            </a:pathLst>
          </a:custGeom>
          <a:noFill/>
          <a:ln>
            <a:noFill/>
          </a:ln>
        </p:spPr>
        <p:txBody>
          <a:bodyPr vert="horz" wrap="square" lIns="87880" tIns="43940" rIns="87880" bIns="43940" numCol="1" anchor="t" anchorCtr="0" compatLnSpc="1">
            <a:prstTxWarp prst="textNoShape">
              <a:avLst/>
            </a:prstTxWarp>
          </a:bodyPr>
          <a:lstStyle/>
          <a:p>
            <a:pPr defTabSz="914281"/>
            <a:endParaRPr lang="en-US" sz="1765" dirty="0">
              <a:solidFill>
                <a:srgbClr val="000000"/>
              </a:solidFill>
            </a:endParaRPr>
          </a:p>
        </p:txBody>
      </p:sp>
      <p:grpSp>
        <p:nvGrpSpPr>
          <p:cNvPr id="4" name="Group 3"/>
          <p:cNvGrpSpPr/>
          <p:nvPr/>
        </p:nvGrpSpPr>
        <p:grpSpPr>
          <a:xfrm>
            <a:off x="967409" y="2637183"/>
            <a:ext cx="3111900" cy="1895060"/>
            <a:chOff x="967409" y="2637183"/>
            <a:chExt cx="3111900" cy="1895060"/>
          </a:xfrm>
        </p:grpSpPr>
        <p:sp>
          <p:nvSpPr>
            <p:cNvPr id="3" name="Rectangle 2"/>
            <p:cNvSpPr/>
            <p:nvPr/>
          </p:nvSpPr>
          <p:spPr bwMode="auto">
            <a:xfrm>
              <a:off x="967409" y="2637183"/>
              <a:ext cx="3111900" cy="189506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p:nvGrpSpPr>
          <p:grpSpPr>
            <a:xfrm>
              <a:off x="1437572" y="3451243"/>
              <a:ext cx="595592" cy="720408"/>
              <a:chOff x="480937" y="3786752"/>
              <a:chExt cx="708101" cy="1082111"/>
            </a:xfrm>
          </p:grpSpPr>
          <p:sp>
            <p:nvSpPr>
              <p:cNvPr id="8" name="Rectangle 7"/>
              <p:cNvSpPr/>
              <p:nvPr/>
            </p:nvSpPr>
            <p:spPr bwMode="auto">
              <a:xfrm>
                <a:off x="515628" y="3819265"/>
                <a:ext cx="378333" cy="1692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p:nvGrpSpPr>
            <p:grpSpPr>
              <a:xfrm>
                <a:off x="480937" y="3786752"/>
                <a:ext cx="708101" cy="1082111"/>
                <a:chOff x="537043" y="4136923"/>
                <a:chExt cx="1187061" cy="1814051"/>
              </a:xfrm>
              <a:solidFill>
                <a:srgbClr val="00188F"/>
              </a:solidFill>
            </p:grpSpPr>
            <p:sp>
              <p:nvSpPr>
                <p:cNvPr id="10" name="Rectangle 30"/>
                <p:cNvSpPr/>
                <p:nvPr/>
              </p:nvSpPr>
              <p:spPr>
                <a:xfrm>
                  <a:off x="1003226" y="4854116"/>
                  <a:ext cx="720878" cy="1096858"/>
                </a:xfrm>
                <a:custGeom>
                  <a:avLst/>
                  <a:gdLst/>
                  <a:ahLst/>
                  <a:cxnLst/>
                  <a:rect l="l" t="t" r="r" b="b"/>
                  <a:pathLst>
                    <a:path w="720878" h="1096858">
                      <a:moveTo>
                        <a:pt x="398934" y="811889"/>
                      </a:moveTo>
                      <a:lnTo>
                        <a:pt x="398934" y="981222"/>
                      </a:lnTo>
                      <a:lnTo>
                        <a:pt x="562623" y="981222"/>
                      </a:lnTo>
                      <a:lnTo>
                        <a:pt x="562623" y="811889"/>
                      </a:lnTo>
                      <a:close/>
                      <a:moveTo>
                        <a:pt x="140837" y="811889"/>
                      </a:moveTo>
                      <a:lnTo>
                        <a:pt x="140837" y="981222"/>
                      </a:lnTo>
                      <a:lnTo>
                        <a:pt x="304526" y="981222"/>
                      </a:lnTo>
                      <a:lnTo>
                        <a:pt x="304526" y="811889"/>
                      </a:lnTo>
                      <a:close/>
                      <a:moveTo>
                        <a:pt x="398934" y="583580"/>
                      </a:moveTo>
                      <a:lnTo>
                        <a:pt x="398934" y="752913"/>
                      </a:lnTo>
                      <a:lnTo>
                        <a:pt x="562623" y="752913"/>
                      </a:lnTo>
                      <a:lnTo>
                        <a:pt x="562623" y="583580"/>
                      </a:lnTo>
                      <a:close/>
                      <a:moveTo>
                        <a:pt x="140837" y="583580"/>
                      </a:moveTo>
                      <a:lnTo>
                        <a:pt x="140837" y="752913"/>
                      </a:lnTo>
                      <a:lnTo>
                        <a:pt x="304526" y="752913"/>
                      </a:lnTo>
                      <a:lnTo>
                        <a:pt x="304526" y="583580"/>
                      </a:lnTo>
                      <a:close/>
                      <a:moveTo>
                        <a:pt x="398934" y="362353"/>
                      </a:moveTo>
                      <a:lnTo>
                        <a:pt x="398934" y="531686"/>
                      </a:lnTo>
                      <a:lnTo>
                        <a:pt x="562623" y="531686"/>
                      </a:lnTo>
                      <a:lnTo>
                        <a:pt x="562623" y="362353"/>
                      </a:lnTo>
                      <a:close/>
                      <a:moveTo>
                        <a:pt x="140837" y="362353"/>
                      </a:moveTo>
                      <a:lnTo>
                        <a:pt x="140837" y="531686"/>
                      </a:lnTo>
                      <a:lnTo>
                        <a:pt x="304526" y="531686"/>
                      </a:lnTo>
                      <a:lnTo>
                        <a:pt x="304526" y="362353"/>
                      </a:lnTo>
                      <a:close/>
                      <a:moveTo>
                        <a:pt x="398934" y="121463"/>
                      </a:moveTo>
                      <a:lnTo>
                        <a:pt x="398934" y="290796"/>
                      </a:lnTo>
                      <a:lnTo>
                        <a:pt x="562623" y="290796"/>
                      </a:lnTo>
                      <a:lnTo>
                        <a:pt x="562623" y="121463"/>
                      </a:lnTo>
                      <a:close/>
                      <a:moveTo>
                        <a:pt x="140837" y="121463"/>
                      </a:moveTo>
                      <a:lnTo>
                        <a:pt x="140837" y="290796"/>
                      </a:lnTo>
                      <a:lnTo>
                        <a:pt x="304526" y="290796"/>
                      </a:lnTo>
                      <a:lnTo>
                        <a:pt x="304526" y="121463"/>
                      </a:lnTo>
                      <a:close/>
                      <a:moveTo>
                        <a:pt x="0" y="0"/>
                      </a:moveTo>
                      <a:lnTo>
                        <a:pt x="720878" y="0"/>
                      </a:lnTo>
                      <a:lnTo>
                        <a:pt x="720878" y="1096858"/>
                      </a:lnTo>
                      <a:lnTo>
                        <a:pt x="0" y="1096858"/>
                      </a:lnTo>
                      <a:close/>
                    </a:path>
                  </a:pathLst>
                </a:custGeom>
                <a:solidFill>
                  <a:srgbClr val="00188F"/>
                </a:solidFill>
                <a:ln w="25400" cap="flat" cmpd="sng" algn="ctr">
                  <a:noFill/>
                  <a:prstDash val="solid"/>
                </a:ln>
                <a:effectLst/>
              </p:spPr>
              <p:txBody>
                <a:bodyPr rtlCol="0" anchor="ctr"/>
                <a:lstStyle/>
                <a:p>
                  <a:pPr algn="ctr" defTabSz="914278">
                    <a:defRPr/>
                  </a:pPr>
                  <a:endParaRPr lang="en-US" sz="1765" kern="0" dirty="0">
                    <a:solidFill>
                      <a:srgbClr val="FFFFFF"/>
                    </a:solidFill>
                  </a:endParaRPr>
                </a:p>
              </p:txBody>
            </p:sp>
            <p:sp>
              <p:nvSpPr>
                <p:cNvPr id="11" name="Rectangle 31"/>
                <p:cNvSpPr/>
                <p:nvPr/>
              </p:nvSpPr>
              <p:spPr>
                <a:xfrm>
                  <a:off x="537043" y="4136923"/>
                  <a:ext cx="766917" cy="1814051"/>
                </a:xfrm>
                <a:custGeom>
                  <a:avLst/>
                  <a:gdLst/>
                  <a:ahLst/>
                  <a:cxnLst/>
                  <a:rect l="l" t="t" r="r" b="b"/>
                  <a:pathLst>
                    <a:path w="766916" h="1814051">
                      <a:moveTo>
                        <a:pt x="167877" y="1280651"/>
                      </a:moveTo>
                      <a:lnTo>
                        <a:pt x="167877" y="1449984"/>
                      </a:lnTo>
                      <a:lnTo>
                        <a:pt x="331566" y="1449984"/>
                      </a:lnTo>
                      <a:lnTo>
                        <a:pt x="331566" y="1280651"/>
                      </a:lnTo>
                      <a:close/>
                      <a:moveTo>
                        <a:pt x="167877" y="1066800"/>
                      </a:moveTo>
                      <a:lnTo>
                        <a:pt x="167877" y="1236133"/>
                      </a:lnTo>
                      <a:lnTo>
                        <a:pt x="331566" y="1236133"/>
                      </a:lnTo>
                      <a:lnTo>
                        <a:pt x="331566" y="1066800"/>
                      </a:lnTo>
                      <a:close/>
                      <a:moveTo>
                        <a:pt x="167877" y="838200"/>
                      </a:moveTo>
                      <a:lnTo>
                        <a:pt x="167877" y="1007533"/>
                      </a:lnTo>
                      <a:lnTo>
                        <a:pt x="331566" y="1007533"/>
                      </a:lnTo>
                      <a:lnTo>
                        <a:pt x="331566" y="838200"/>
                      </a:lnTo>
                      <a:close/>
                      <a:moveTo>
                        <a:pt x="167877" y="599477"/>
                      </a:moveTo>
                      <a:lnTo>
                        <a:pt x="167877" y="768810"/>
                      </a:lnTo>
                      <a:lnTo>
                        <a:pt x="331566" y="768810"/>
                      </a:lnTo>
                      <a:lnTo>
                        <a:pt x="331566" y="599477"/>
                      </a:lnTo>
                      <a:close/>
                      <a:moveTo>
                        <a:pt x="433348" y="366252"/>
                      </a:moveTo>
                      <a:lnTo>
                        <a:pt x="433348" y="535585"/>
                      </a:lnTo>
                      <a:lnTo>
                        <a:pt x="597037" y="535585"/>
                      </a:lnTo>
                      <a:lnTo>
                        <a:pt x="597037" y="366252"/>
                      </a:lnTo>
                      <a:close/>
                      <a:moveTo>
                        <a:pt x="167877" y="366251"/>
                      </a:moveTo>
                      <a:lnTo>
                        <a:pt x="167877" y="535584"/>
                      </a:lnTo>
                      <a:lnTo>
                        <a:pt x="331566" y="535584"/>
                      </a:lnTo>
                      <a:lnTo>
                        <a:pt x="331566" y="366251"/>
                      </a:lnTo>
                      <a:close/>
                      <a:moveTo>
                        <a:pt x="433348" y="130277"/>
                      </a:moveTo>
                      <a:lnTo>
                        <a:pt x="433348" y="299610"/>
                      </a:lnTo>
                      <a:lnTo>
                        <a:pt x="597037" y="299610"/>
                      </a:lnTo>
                      <a:lnTo>
                        <a:pt x="597037" y="130277"/>
                      </a:lnTo>
                      <a:close/>
                      <a:moveTo>
                        <a:pt x="167876" y="130277"/>
                      </a:moveTo>
                      <a:lnTo>
                        <a:pt x="167876" y="299610"/>
                      </a:lnTo>
                      <a:lnTo>
                        <a:pt x="331565" y="299610"/>
                      </a:lnTo>
                      <a:lnTo>
                        <a:pt x="331565" y="130277"/>
                      </a:lnTo>
                      <a:close/>
                      <a:moveTo>
                        <a:pt x="0" y="0"/>
                      </a:moveTo>
                      <a:lnTo>
                        <a:pt x="766916" y="0"/>
                      </a:lnTo>
                      <a:lnTo>
                        <a:pt x="766916" y="661479"/>
                      </a:lnTo>
                      <a:lnTo>
                        <a:pt x="406219" y="661479"/>
                      </a:lnTo>
                      <a:lnTo>
                        <a:pt x="406219" y="1814051"/>
                      </a:lnTo>
                      <a:lnTo>
                        <a:pt x="0" y="1814051"/>
                      </a:lnTo>
                      <a:close/>
                    </a:path>
                  </a:pathLst>
                </a:custGeom>
                <a:solidFill>
                  <a:srgbClr val="00188F"/>
                </a:solidFill>
                <a:ln w="25400" cap="flat" cmpd="sng" algn="ctr">
                  <a:noFill/>
                  <a:prstDash val="solid"/>
                </a:ln>
                <a:effectLst/>
              </p:spPr>
              <p:txBody>
                <a:bodyPr rtlCol="0" anchor="ctr"/>
                <a:lstStyle/>
                <a:p>
                  <a:pPr algn="ctr" defTabSz="914278">
                    <a:defRPr/>
                  </a:pPr>
                  <a:endParaRPr lang="en-US" sz="1765" kern="0" dirty="0">
                    <a:solidFill>
                      <a:srgbClr val="FFFFFF"/>
                    </a:solidFill>
                  </a:endParaRPr>
                </a:p>
              </p:txBody>
            </p:sp>
          </p:grpSp>
        </p:grpSp>
        <p:sp>
          <p:nvSpPr>
            <p:cNvPr id="12" name="TextBox 11"/>
            <p:cNvSpPr txBox="1"/>
            <p:nvPr/>
          </p:nvSpPr>
          <p:spPr>
            <a:xfrm>
              <a:off x="2056263" y="3459945"/>
              <a:ext cx="1557783" cy="1037207"/>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rgbClr val="FFFFFF"/>
                  </a:solidFill>
                </a:rPr>
                <a:t>On Premises/</a:t>
              </a:r>
            </a:p>
            <a:p>
              <a:pPr>
                <a:lnSpc>
                  <a:spcPct val="90000"/>
                </a:lnSpc>
                <a:spcAft>
                  <a:spcPts val="600"/>
                </a:spcAft>
              </a:pPr>
              <a:r>
                <a:rPr lang="en-US" sz="1600" dirty="0" smtClean="0">
                  <a:solidFill>
                    <a:srgbClr val="FFFFFF"/>
                  </a:solidFill>
                </a:rPr>
                <a:t>Private Cloud</a:t>
              </a:r>
              <a:endParaRPr lang="en-US" sz="1600" dirty="0">
                <a:solidFill>
                  <a:srgbClr val="FFFFFF"/>
                </a:solidFill>
              </a:endParaRPr>
            </a:p>
          </p:txBody>
        </p:sp>
        <p:sp>
          <p:nvSpPr>
            <p:cNvPr id="13" name="TextBox 12"/>
            <p:cNvSpPr txBox="1"/>
            <p:nvPr/>
          </p:nvSpPr>
          <p:spPr>
            <a:xfrm>
              <a:off x="1485529" y="2792186"/>
              <a:ext cx="1933524" cy="572464"/>
            </a:xfrm>
            <a:prstGeom prst="rect">
              <a:avLst/>
            </a:prstGeom>
            <a:noFill/>
          </p:spPr>
          <p:txBody>
            <a:bodyPr wrap="square" lIns="182880" tIns="146304" rIns="182880" bIns="146304" rtlCol="0">
              <a:spAutoFit/>
            </a:bodyPr>
            <a:lstStyle/>
            <a:p>
              <a:pPr>
                <a:lnSpc>
                  <a:spcPct val="90000"/>
                </a:lnSpc>
                <a:spcAft>
                  <a:spcPts val="600"/>
                </a:spcAft>
              </a:pPr>
              <a:r>
                <a:rPr lang="en-US" sz="2000" b="1" dirty="0" smtClean="0">
                  <a:solidFill>
                    <a:srgbClr val="FFFFFF"/>
                  </a:solidFill>
                </a:rPr>
                <a:t>Customer</a:t>
              </a:r>
              <a:endParaRPr lang="en-US" sz="2000" b="1" dirty="0">
                <a:solidFill>
                  <a:srgbClr val="FFFFFF"/>
                </a:solidFill>
              </a:endParaRPr>
            </a:p>
          </p:txBody>
        </p:sp>
      </p:grpSp>
      <p:sp>
        <p:nvSpPr>
          <p:cNvPr id="28" name="TextBox 27"/>
          <p:cNvSpPr txBox="1"/>
          <p:nvPr/>
        </p:nvSpPr>
        <p:spPr>
          <a:xfrm>
            <a:off x="5097938" y="4667158"/>
            <a:ext cx="2302154"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rgbClr val="FFFFFF"/>
                </a:solidFill>
              </a:rPr>
              <a:t>Solution Provider</a:t>
            </a:r>
            <a:endParaRPr lang="en-US" sz="2000" dirty="0">
              <a:solidFill>
                <a:srgbClr val="FFFFFF"/>
              </a:solidFill>
            </a:endParaRPr>
          </a:p>
        </p:txBody>
      </p:sp>
      <p:sp>
        <p:nvSpPr>
          <p:cNvPr id="34" name="TextBox 33"/>
          <p:cNvSpPr txBox="1"/>
          <p:nvPr/>
        </p:nvSpPr>
        <p:spPr>
          <a:xfrm>
            <a:off x="7774164" y="0"/>
            <a:ext cx="4429091" cy="1403461"/>
          </a:xfrm>
          <a:prstGeom prst="rect">
            <a:avLst/>
          </a:prstGeom>
          <a:noFill/>
        </p:spPr>
        <p:txBody>
          <a:bodyPr wrap="square" lIns="182880" tIns="146304" rIns="182880" bIns="146304" rtlCol="0" anchor="b">
            <a:spAutoFit/>
          </a:bodyPr>
          <a:lstStyle/>
          <a:p>
            <a:pPr algn="ctr">
              <a:lnSpc>
                <a:spcPct val="90000"/>
              </a:lnSpc>
              <a:spcAft>
                <a:spcPts val="600"/>
              </a:spcAft>
            </a:pPr>
            <a:r>
              <a:rPr lang="en-US" sz="4000" spc="-100" dirty="0" smtClean="0">
                <a:ln w="3175">
                  <a:noFill/>
                </a:ln>
                <a:solidFill>
                  <a:srgbClr val="DDDDDD">
                    <a:lumMod val="25000"/>
                  </a:srgbClr>
                </a:solidFill>
                <a:latin typeface="Segoe UI Light"/>
                <a:cs typeface="Segoe UI" pitchFamily="34" charset="0"/>
              </a:rPr>
              <a:t>On-Premises Servers         </a:t>
            </a:r>
            <a:endParaRPr lang="en-US" dirty="0">
              <a:solidFill>
                <a:srgbClr val="FFFFFF"/>
              </a:solidFill>
            </a:endParaRPr>
          </a:p>
        </p:txBody>
      </p:sp>
      <p:sp>
        <p:nvSpPr>
          <p:cNvPr id="37" name="Rectangle 36"/>
          <p:cNvSpPr/>
          <p:nvPr/>
        </p:nvSpPr>
        <p:spPr bwMode="auto">
          <a:xfrm>
            <a:off x="8904803" y="1284502"/>
            <a:ext cx="2430690" cy="420630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38" name="TextBox 37"/>
          <p:cNvSpPr txBox="1"/>
          <p:nvPr/>
        </p:nvSpPr>
        <p:spPr>
          <a:xfrm>
            <a:off x="8349284" y="1400373"/>
            <a:ext cx="3575798" cy="5066350"/>
          </a:xfrm>
          <a:prstGeom prst="rect">
            <a:avLst/>
          </a:prstGeom>
          <a:noFill/>
        </p:spPr>
        <p:txBody>
          <a:bodyPr wrap="square" lIns="179285" tIns="143428" rIns="179285" bIns="143428" rtlCol="0">
            <a:spAutoFit/>
          </a:bodyPr>
          <a:lstStyle/>
          <a:p>
            <a:pPr defTabSz="914278">
              <a:lnSpc>
                <a:spcPct val="90000"/>
              </a:lnSpc>
              <a:spcAft>
                <a:spcPts val="1200"/>
              </a:spcAft>
            </a:pPr>
            <a:r>
              <a:rPr lang="en-US" sz="1600" b="1" dirty="0" smtClean="0">
                <a:solidFill>
                  <a:srgbClr val="DDDDDD">
                    <a:lumMod val="25000"/>
                  </a:srgbClr>
                </a:solidFill>
                <a:latin typeface="Segoe UI Light"/>
              </a:rPr>
              <a:t>Customer Management</a:t>
            </a:r>
            <a:r>
              <a:rPr lang="en-US" sz="1600" dirty="0" smtClean="0">
                <a:solidFill>
                  <a:srgbClr val="DDDDDD">
                    <a:lumMod val="25000"/>
                  </a:srgbClr>
                </a:solidFill>
                <a:latin typeface="Segoe UI Light"/>
              </a:rPr>
              <a:t>: </a:t>
            </a:r>
          </a:p>
          <a:p>
            <a:pPr marL="285750" indent="-285750" defTabSz="914278">
              <a:lnSpc>
                <a:spcPct val="90000"/>
              </a:lnSpc>
              <a:spcAft>
                <a:spcPts val="1200"/>
              </a:spcAft>
              <a:buFont typeface="Segoe UI Light" panose="020B0502040204020203" pitchFamily="34" charset="0"/>
              <a:buChar char="→"/>
            </a:pPr>
            <a:r>
              <a:rPr lang="en-US" sz="1600" dirty="0" smtClean="0">
                <a:solidFill>
                  <a:srgbClr val="DDDDDD">
                    <a:lumMod val="25000"/>
                  </a:srgbClr>
                </a:solidFill>
                <a:latin typeface="Segoe UI Light"/>
              </a:rPr>
              <a:t>IT manages CRM in-house</a:t>
            </a:r>
          </a:p>
          <a:p>
            <a:pPr marL="285750" indent="-285750" defTabSz="914278">
              <a:lnSpc>
                <a:spcPct val="90000"/>
              </a:lnSpc>
              <a:spcAft>
                <a:spcPts val="1200"/>
              </a:spcAft>
              <a:buFont typeface="Segoe UI Light" panose="020B0502040204020203" pitchFamily="34" charset="0"/>
              <a:buChar char="→"/>
            </a:pPr>
            <a:r>
              <a:rPr lang="en-US" sz="1600" dirty="0" smtClean="0">
                <a:solidFill>
                  <a:srgbClr val="DDDDDD">
                    <a:lumMod val="25000"/>
                  </a:srgbClr>
                </a:solidFill>
                <a:latin typeface="Segoe UI Light"/>
              </a:rPr>
              <a:t>IT purchases &amp; installs software/hardware</a:t>
            </a:r>
            <a:endParaRPr lang="en-US" sz="1600" dirty="0">
              <a:solidFill>
                <a:srgbClr val="DDDDDD">
                  <a:lumMod val="25000"/>
                </a:srgbClr>
              </a:solidFill>
              <a:latin typeface="Segoe UI Light"/>
            </a:endParaRPr>
          </a:p>
          <a:p>
            <a:pPr marL="285750" indent="-285750" defTabSz="914278">
              <a:lnSpc>
                <a:spcPct val="90000"/>
              </a:lnSpc>
              <a:spcAft>
                <a:spcPts val="1200"/>
              </a:spcAft>
              <a:buFontTx/>
              <a:buChar char="→"/>
            </a:pPr>
            <a:r>
              <a:rPr lang="en-US" sz="1600" dirty="0" smtClean="0">
                <a:solidFill>
                  <a:srgbClr val="DDDDDD">
                    <a:lumMod val="25000"/>
                  </a:srgbClr>
                </a:solidFill>
                <a:latin typeface="Segoe UI Light"/>
              </a:rPr>
              <a:t>IT provides </a:t>
            </a:r>
            <a:r>
              <a:rPr lang="en-US" sz="1600" dirty="0">
                <a:solidFill>
                  <a:srgbClr val="DDDDDD">
                    <a:lumMod val="25000"/>
                  </a:srgbClr>
                </a:solidFill>
                <a:latin typeface="Segoe UI Light"/>
              </a:rPr>
              <a:t>storage, network, and datacenters to achieve global </a:t>
            </a:r>
            <a:r>
              <a:rPr lang="en-US" sz="1600" dirty="0" smtClean="0">
                <a:solidFill>
                  <a:srgbClr val="DDDDDD">
                    <a:lumMod val="25000"/>
                  </a:srgbClr>
                </a:solidFill>
                <a:latin typeface="Segoe UI Light"/>
              </a:rPr>
              <a:t>scale</a:t>
            </a:r>
            <a:br>
              <a:rPr lang="en-US" sz="1600" dirty="0" smtClean="0">
                <a:solidFill>
                  <a:srgbClr val="DDDDDD">
                    <a:lumMod val="25000"/>
                  </a:srgbClr>
                </a:solidFill>
                <a:latin typeface="Segoe UI Light"/>
              </a:rPr>
            </a:br>
            <a:endParaRPr lang="en-US" sz="1600" dirty="0">
              <a:solidFill>
                <a:srgbClr val="DDDDDD">
                  <a:lumMod val="25000"/>
                </a:srgbClr>
              </a:solidFill>
              <a:latin typeface="Segoe UI Light"/>
            </a:endParaRPr>
          </a:p>
          <a:p>
            <a:pPr defTabSz="914278">
              <a:lnSpc>
                <a:spcPct val="90000"/>
              </a:lnSpc>
              <a:spcAft>
                <a:spcPts val="1200"/>
              </a:spcAft>
            </a:pPr>
            <a:r>
              <a:rPr lang="en-US" sz="1600" b="1" dirty="0" smtClean="0">
                <a:solidFill>
                  <a:srgbClr val="DDDDDD">
                    <a:lumMod val="25000"/>
                  </a:srgbClr>
                </a:solidFill>
                <a:latin typeface="Segoe UI Light"/>
              </a:rPr>
              <a:t>Typical Deployment Approach</a:t>
            </a:r>
            <a:endParaRPr lang="en-US" sz="1600" b="1" dirty="0">
              <a:solidFill>
                <a:srgbClr val="DDDDDD">
                  <a:lumMod val="25000"/>
                </a:srgbClr>
              </a:solidFill>
              <a:latin typeface="Segoe UI Light"/>
            </a:endParaRPr>
          </a:p>
          <a:p>
            <a:pPr marL="285750" indent="-285750" defTabSz="914278">
              <a:lnSpc>
                <a:spcPct val="90000"/>
              </a:lnSpc>
              <a:spcAft>
                <a:spcPts val="1200"/>
              </a:spcAft>
              <a:buFontTx/>
              <a:buChar char="→"/>
            </a:pPr>
            <a:r>
              <a:rPr lang="en-US" sz="1600" dirty="0" smtClean="0">
                <a:solidFill>
                  <a:srgbClr val="DDDDDD">
                    <a:lumMod val="25000"/>
                  </a:srgbClr>
                </a:solidFill>
                <a:latin typeface="Segoe UI Light"/>
              </a:rPr>
              <a:t>Deploys using virtualization </a:t>
            </a:r>
            <a:r>
              <a:rPr lang="en-US" sz="1600" dirty="0">
                <a:solidFill>
                  <a:srgbClr val="DDDDDD">
                    <a:lumMod val="25000"/>
                  </a:srgbClr>
                </a:solidFill>
                <a:latin typeface="Segoe UI Light"/>
              </a:rPr>
              <a:t>or p</a:t>
            </a:r>
            <a:r>
              <a:rPr lang="en-US" sz="1600" dirty="0" smtClean="0">
                <a:solidFill>
                  <a:srgbClr val="DDDDDD">
                    <a:lumMod val="25000"/>
                  </a:srgbClr>
                </a:solidFill>
                <a:latin typeface="Segoe UI Light"/>
              </a:rPr>
              <a:t>hysical installation</a:t>
            </a:r>
            <a:endParaRPr lang="en-US" sz="1600" dirty="0">
              <a:solidFill>
                <a:srgbClr val="DDDDDD">
                  <a:lumMod val="25000"/>
                </a:srgbClr>
              </a:solidFill>
              <a:latin typeface="Segoe UI Light"/>
            </a:endParaRPr>
          </a:p>
          <a:p>
            <a:pPr marL="285750" indent="-285750" defTabSz="914278">
              <a:lnSpc>
                <a:spcPct val="90000"/>
              </a:lnSpc>
              <a:spcAft>
                <a:spcPts val="1200"/>
              </a:spcAft>
              <a:buFontTx/>
              <a:buChar char="→"/>
            </a:pPr>
            <a:r>
              <a:rPr lang="en-US" sz="1600" dirty="0">
                <a:solidFill>
                  <a:srgbClr val="DDDDDD">
                    <a:lumMod val="25000"/>
                  </a:srgbClr>
                </a:solidFill>
                <a:latin typeface="Segoe UI Light"/>
              </a:rPr>
              <a:t>Deploys in </a:t>
            </a:r>
            <a:r>
              <a:rPr lang="en-US" sz="1600" dirty="0" smtClean="0">
                <a:solidFill>
                  <a:srgbClr val="DDDDDD">
                    <a:lumMod val="25000"/>
                  </a:srgbClr>
                </a:solidFill>
                <a:latin typeface="Segoe UI Light"/>
              </a:rPr>
              <a:t>own datacenter</a:t>
            </a:r>
          </a:p>
          <a:p>
            <a:pPr marL="285750" indent="-285750" defTabSz="914278">
              <a:lnSpc>
                <a:spcPct val="90000"/>
              </a:lnSpc>
              <a:spcAft>
                <a:spcPts val="1200"/>
              </a:spcAft>
              <a:buFontTx/>
              <a:buChar char="→"/>
            </a:pPr>
            <a:r>
              <a:rPr lang="en-US" sz="1600" dirty="0" smtClean="0">
                <a:solidFill>
                  <a:srgbClr val="DDDDDD">
                    <a:lumMod val="25000"/>
                  </a:srgbClr>
                </a:solidFill>
                <a:latin typeface="Segoe UI Light"/>
              </a:rPr>
              <a:t>Handles all troubleshooting, updates and upgrades</a:t>
            </a:r>
          </a:p>
          <a:p>
            <a:pPr marL="285750" indent="-285750" defTabSz="914278">
              <a:lnSpc>
                <a:spcPct val="90000"/>
              </a:lnSpc>
              <a:spcAft>
                <a:spcPts val="1200"/>
              </a:spcAft>
              <a:buFontTx/>
              <a:buChar char="→"/>
            </a:pPr>
            <a:r>
              <a:rPr lang="en-US" sz="1600" dirty="0" smtClean="0">
                <a:solidFill>
                  <a:srgbClr val="DDDDDD">
                    <a:lumMod val="25000"/>
                  </a:srgbClr>
                </a:solidFill>
                <a:latin typeface="Segoe UI Light"/>
              </a:rPr>
              <a:t>Achieves compliance as required by business</a:t>
            </a:r>
            <a:endParaRPr lang="en-US" sz="1600" dirty="0">
              <a:solidFill>
                <a:srgbClr val="DDDDDD">
                  <a:lumMod val="25000"/>
                </a:srgbClr>
              </a:solidFill>
              <a:latin typeface="Segoe UI Light"/>
            </a:endParaRPr>
          </a:p>
        </p:txBody>
      </p:sp>
      <p:sp>
        <p:nvSpPr>
          <p:cNvPr id="2" name="Rectangle 1"/>
          <p:cNvSpPr/>
          <p:nvPr/>
        </p:nvSpPr>
        <p:spPr bwMode="auto">
          <a:xfrm>
            <a:off x="5038602" y="0"/>
            <a:ext cx="2695244" cy="68580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5" name="Group 24"/>
          <p:cNvGrpSpPr/>
          <p:nvPr/>
        </p:nvGrpSpPr>
        <p:grpSpPr>
          <a:xfrm>
            <a:off x="5380314" y="1959436"/>
            <a:ext cx="2250123" cy="4049478"/>
            <a:chOff x="3972994" y="2183364"/>
            <a:chExt cx="2250123" cy="4049478"/>
          </a:xfrm>
        </p:grpSpPr>
        <p:sp>
          <p:nvSpPr>
            <p:cNvPr id="26" name="Rectangle 25"/>
            <p:cNvSpPr/>
            <p:nvPr/>
          </p:nvSpPr>
          <p:spPr bwMode="auto">
            <a:xfrm>
              <a:off x="3972994" y="2183364"/>
              <a:ext cx="1576874" cy="410547"/>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29" name="Rectangle 28"/>
            <p:cNvSpPr/>
            <p:nvPr/>
          </p:nvSpPr>
          <p:spPr bwMode="auto">
            <a:xfrm>
              <a:off x="3972994" y="2631235"/>
              <a:ext cx="1576874" cy="410547"/>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gradFill>
                    <a:gsLst>
                      <a:gs pos="0">
                        <a:srgbClr val="FFFFFF"/>
                      </a:gs>
                      <a:gs pos="100000">
                        <a:srgbClr val="FFFFFF"/>
                      </a:gs>
                    </a:gsLst>
                    <a:lin ang="5400000" scaled="0"/>
                  </a:gradFill>
                  <a:ea typeface="Segoe UI" pitchFamily="34" charset="0"/>
                  <a:cs typeface="Segoe UI" pitchFamily="34" charset="0"/>
                </a:rPr>
                <a:t>Data</a:t>
              </a:r>
            </a:p>
          </p:txBody>
        </p:sp>
        <p:sp>
          <p:nvSpPr>
            <p:cNvPr id="31" name="Rectangle 30"/>
            <p:cNvSpPr/>
            <p:nvPr/>
          </p:nvSpPr>
          <p:spPr bwMode="auto">
            <a:xfrm>
              <a:off x="3972994" y="3088434"/>
              <a:ext cx="1576874" cy="410547"/>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gradFill>
                    <a:gsLst>
                      <a:gs pos="0">
                        <a:srgbClr val="FFFFFF"/>
                      </a:gs>
                      <a:gs pos="100000">
                        <a:srgbClr val="FFFFFF"/>
                      </a:gs>
                    </a:gsLst>
                    <a:lin ang="5400000" scaled="0"/>
                  </a:gradFill>
                  <a:ea typeface="Segoe UI" pitchFamily="34" charset="0"/>
                  <a:cs typeface="Segoe UI" pitchFamily="34" charset="0"/>
                </a:rPr>
                <a:t>Runtime</a:t>
              </a:r>
            </a:p>
          </p:txBody>
        </p:sp>
        <p:sp>
          <p:nvSpPr>
            <p:cNvPr id="32" name="Rectangle 31"/>
            <p:cNvSpPr/>
            <p:nvPr/>
          </p:nvSpPr>
          <p:spPr bwMode="auto">
            <a:xfrm>
              <a:off x="3972994" y="3536302"/>
              <a:ext cx="1576874" cy="410547"/>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gradFill>
                    <a:gsLst>
                      <a:gs pos="0">
                        <a:srgbClr val="FFFFFF"/>
                      </a:gs>
                      <a:gs pos="100000">
                        <a:srgbClr val="FFFFFF"/>
                      </a:gs>
                    </a:gsLst>
                    <a:lin ang="5400000" scaled="0"/>
                  </a:gradFill>
                  <a:ea typeface="Segoe UI" pitchFamily="34" charset="0"/>
                  <a:cs typeface="Segoe UI" pitchFamily="34" charset="0"/>
                </a:rPr>
                <a:t>Middleware</a:t>
              </a:r>
            </a:p>
          </p:txBody>
        </p:sp>
        <p:sp>
          <p:nvSpPr>
            <p:cNvPr id="33" name="Rectangle 32"/>
            <p:cNvSpPr/>
            <p:nvPr/>
          </p:nvSpPr>
          <p:spPr bwMode="auto">
            <a:xfrm>
              <a:off x="3972994" y="3993501"/>
              <a:ext cx="1576874" cy="410547"/>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gradFill>
                    <a:gsLst>
                      <a:gs pos="0">
                        <a:srgbClr val="FFFFFF"/>
                      </a:gs>
                      <a:gs pos="100000">
                        <a:srgbClr val="FFFFFF"/>
                      </a:gs>
                    </a:gsLst>
                    <a:lin ang="5400000" scaled="0"/>
                  </a:gradFill>
                  <a:ea typeface="Segoe UI" pitchFamily="34" charset="0"/>
                  <a:cs typeface="Segoe UI" pitchFamily="34" charset="0"/>
                </a:rPr>
                <a:t>O/S</a:t>
              </a:r>
            </a:p>
          </p:txBody>
        </p:sp>
        <p:sp>
          <p:nvSpPr>
            <p:cNvPr id="35" name="Rectangle 34"/>
            <p:cNvSpPr/>
            <p:nvPr/>
          </p:nvSpPr>
          <p:spPr bwMode="auto">
            <a:xfrm>
              <a:off x="3972994" y="4450700"/>
              <a:ext cx="1576874" cy="410547"/>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gradFill>
                    <a:gsLst>
                      <a:gs pos="0">
                        <a:srgbClr val="FFFFFF"/>
                      </a:gs>
                      <a:gs pos="100000">
                        <a:srgbClr val="FFFFFF"/>
                      </a:gs>
                    </a:gsLst>
                    <a:lin ang="5400000" scaled="0"/>
                  </a:gradFill>
                  <a:ea typeface="Segoe UI" pitchFamily="34" charset="0"/>
                  <a:cs typeface="Segoe UI" pitchFamily="34" charset="0"/>
                </a:rPr>
                <a:t>Virtualization</a:t>
              </a:r>
            </a:p>
          </p:txBody>
        </p:sp>
        <p:sp>
          <p:nvSpPr>
            <p:cNvPr id="39" name="Rectangle 38"/>
            <p:cNvSpPr/>
            <p:nvPr/>
          </p:nvSpPr>
          <p:spPr bwMode="auto">
            <a:xfrm>
              <a:off x="3972994" y="5822295"/>
              <a:ext cx="1576874" cy="410547"/>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gradFill>
                    <a:gsLst>
                      <a:gs pos="0">
                        <a:srgbClr val="FFFFFF"/>
                      </a:gs>
                      <a:gs pos="100000">
                        <a:srgbClr val="FFFFFF"/>
                      </a:gs>
                    </a:gsLst>
                    <a:lin ang="5400000" scaled="0"/>
                  </a:gradFill>
                  <a:ea typeface="Segoe UI" pitchFamily="34" charset="0"/>
                  <a:cs typeface="Segoe UI" pitchFamily="34" charset="0"/>
                </a:rPr>
                <a:t>Networking</a:t>
              </a:r>
            </a:p>
          </p:txBody>
        </p:sp>
        <p:sp>
          <p:nvSpPr>
            <p:cNvPr id="40" name="Rectangle 39"/>
            <p:cNvSpPr/>
            <p:nvPr/>
          </p:nvSpPr>
          <p:spPr bwMode="auto">
            <a:xfrm>
              <a:off x="3972994" y="5365098"/>
              <a:ext cx="1576874" cy="410547"/>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gradFill>
                    <a:gsLst>
                      <a:gs pos="0">
                        <a:srgbClr val="FFFFFF"/>
                      </a:gs>
                      <a:gs pos="100000">
                        <a:srgbClr val="FFFFFF"/>
                      </a:gs>
                    </a:gsLst>
                    <a:lin ang="5400000" scaled="0"/>
                  </a:gradFill>
                  <a:ea typeface="Segoe UI" pitchFamily="34" charset="0"/>
                  <a:cs typeface="Segoe UI" pitchFamily="34" charset="0"/>
                </a:rPr>
                <a:t>Storage</a:t>
              </a:r>
            </a:p>
          </p:txBody>
        </p:sp>
        <p:sp>
          <p:nvSpPr>
            <p:cNvPr id="41" name="Rectangle 40"/>
            <p:cNvSpPr/>
            <p:nvPr/>
          </p:nvSpPr>
          <p:spPr bwMode="auto">
            <a:xfrm>
              <a:off x="3972994" y="4907899"/>
              <a:ext cx="1576874" cy="410547"/>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gradFill>
                    <a:gsLst>
                      <a:gs pos="0">
                        <a:srgbClr val="FFFFFF"/>
                      </a:gs>
                      <a:gs pos="100000">
                        <a:srgbClr val="FFFFFF"/>
                      </a:gs>
                    </a:gsLst>
                    <a:lin ang="5400000" scaled="0"/>
                  </a:gradFill>
                  <a:ea typeface="Segoe UI" pitchFamily="34" charset="0"/>
                  <a:cs typeface="Segoe UI" pitchFamily="34" charset="0"/>
                </a:rPr>
                <a:t>Servers</a:t>
              </a:r>
            </a:p>
          </p:txBody>
        </p:sp>
        <p:sp>
          <p:nvSpPr>
            <p:cNvPr id="42" name="TextBox 41"/>
            <p:cNvSpPr txBox="1"/>
            <p:nvPr/>
          </p:nvSpPr>
          <p:spPr>
            <a:xfrm rot="16200000">
              <a:off x="5401668" y="3834523"/>
              <a:ext cx="1195084" cy="447815"/>
            </a:xfrm>
            <a:prstGeom prst="rect">
              <a:avLst/>
            </a:prstGeom>
            <a:noFill/>
          </p:spPr>
          <p:txBody>
            <a:bodyPr wrap="square" lIns="182880" tIns="146304" rIns="182880" bIns="146304" rtlCol="0">
              <a:spAutoFit/>
            </a:bodyPr>
            <a:lstStyle/>
            <a:p>
              <a:pPr>
                <a:lnSpc>
                  <a:spcPct val="90000"/>
                </a:lnSpc>
                <a:spcAft>
                  <a:spcPts val="600"/>
                </a:spcAft>
              </a:pPr>
              <a:r>
                <a:rPr lang="en-US" sz="1100" b="1" dirty="0" smtClean="0">
                  <a:solidFill>
                    <a:srgbClr val="FFFFFF"/>
                  </a:solidFill>
                </a:rPr>
                <a:t>You Manage</a:t>
              </a:r>
            </a:p>
          </p:txBody>
        </p:sp>
        <p:cxnSp>
          <p:nvCxnSpPr>
            <p:cNvPr id="43" name="Elbow Connector 42"/>
            <p:cNvCxnSpPr>
              <a:stCxn id="26" idx="3"/>
              <a:endCxn id="39" idx="3"/>
            </p:cNvCxnSpPr>
            <p:nvPr/>
          </p:nvCxnSpPr>
          <p:spPr>
            <a:xfrm>
              <a:off x="5549868" y="2388638"/>
              <a:ext cx="12700" cy="3638931"/>
            </a:xfrm>
            <a:prstGeom prst="bentConnector3">
              <a:avLst>
                <a:gd name="adj1" fmla="val 1800000"/>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4" name="Rectangle 43"/>
          <p:cNvSpPr/>
          <p:nvPr/>
        </p:nvSpPr>
        <p:spPr bwMode="auto">
          <a:xfrm>
            <a:off x="0" y="6512013"/>
            <a:ext cx="12192000" cy="345987"/>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Tree>
    <p:custDataLst>
      <p:custData r:id="rId1"/>
      <p:tags r:id="rId2"/>
    </p:custDataLst>
    <p:extLst>
      <p:ext uri="{BB962C8B-B14F-4D97-AF65-F5344CB8AC3E}">
        <p14:creationId xmlns:p14="http://schemas.microsoft.com/office/powerpoint/2010/main" val="2676675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bwMode="auto">
          <a:xfrm>
            <a:off x="5038602" y="0"/>
            <a:ext cx="2695244" cy="68580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0" y="6512013"/>
            <a:ext cx="12192000" cy="345987"/>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itle 1"/>
          <p:cNvSpPr>
            <a:spLocks noGrp="1"/>
          </p:cNvSpPr>
          <p:nvPr>
            <p:ph type="title"/>
          </p:nvPr>
        </p:nvSpPr>
        <p:spPr>
          <a:xfrm>
            <a:off x="-93648" y="155994"/>
            <a:ext cx="5221764" cy="1218795"/>
          </a:xfrm>
        </p:spPr>
        <p:txBody>
          <a:bodyPr/>
          <a:lstStyle/>
          <a:p>
            <a:pPr>
              <a:spcBef>
                <a:spcPts val="1200"/>
              </a:spcBef>
              <a:spcAft>
                <a:spcPts val="1200"/>
              </a:spcAft>
            </a:pPr>
            <a:r>
              <a:rPr lang="en-US" sz="4400" dirty="0" smtClean="0">
                <a:solidFill>
                  <a:schemeClr val="bg2">
                    <a:lumMod val="25000"/>
                  </a:schemeClr>
                </a:solidFill>
              </a:rPr>
              <a:t>Deployment Choice:</a:t>
            </a:r>
            <a:br>
              <a:rPr lang="en-US" sz="4400" dirty="0" smtClean="0">
                <a:solidFill>
                  <a:schemeClr val="bg2">
                    <a:lumMod val="25000"/>
                  </a:schemeClr>
                </a:solidFill>
              </a:rPr>
            </a:br>
            <a:r>
              <a:rPr lang="en-US" sz="1600" dirty="0">
                <a:solidFill>
                  <a:schemeClr val="bg2">
                    <a:lumMod val="25000"/>
                  </a:schemeClr>
                </a:solidFill>
              </a:rPr>
              <a:t/>
            </a:r>
            <a:br>
              <a:rPr lang="en-US" sz="1600" dirty="0">
                <a:solidFill>
                  <a:schemeClr val="bg2">
                    <a:lumMod val="25000"/>
                  </a:schemeClr>
                </a:solidFill>
              </a:rPr>
            </a:br>
            <a:r>
              <a:rPr lang="en-US" sz="2800" dirty="0" smtClean="0">
                <a:solidFill>
                  <a:schemeClr val="bg2">
                    <a:lumMod val="25000"/>
                  </a:schemeClr>
                </a:solidFill>
              </a:rPr>
              <a:t>Microsoft Dynamics CRM Online</a:t>
            </a:r>
            <a:endParaRPr lang="en-US" sz="3600" dirty="0">
              <a:solidFill>
                <a:schemeClr val="bg2">
                  <a:lumMod val="25000"/>
                </a:schemeClr>
              </a:solidFill>
            </a:endParaRPr>
          </a:p>
        </p:txBody>
      </p:sp>
      <p:sp>
        <p:nvSpPr>
          <p:cNvPr id="29" name="Freeform 5"/>
          <p:cNvSpPr>
            <a:spLocks/>
          </p:cNvSpPr>
          <p:nvPr/>
        </p:nvSpPr>
        <p:spPr bwMode="auto">
          <a:xfrm>
            <a:off x="103929" y="2364869"/>
            <a:ext cx="4804955" cy="2278469"/>
          </a:xfrm>
          <a:custGeom>
            <a:avLst/>
            <a:gdLst>
              <a:gd name="T0" fmla="*/ 3780 w 3790"/>
              <a:gd name="T1" fmla="*/ 1582 h 2332"/>
              <a:gd name="T2" fmla="*/ 3710 w 3790"/>
              <a:gd name="T3" fmla="*/ 1358 h 2332"/>
              <a:gd name="T4" fmla="*/ 3580 w 3790"/>
              <a:gd name="T5" fmla="*/ 1158 h 2332"/>
              <a:gd name="T6" fmla="*/ 3400 w 3790"/>
              <a:gd name="T7" fmla="*/ 1004 h 2332"/>
              <a:gd name="T8" fmla="*/ 3286 w 3790"/>
              <a:gd name="T9" fmla="*/ 944 h 2332"/>
              <a:gd name="T10" fmla="*/ 3280 w 3790"/>
              <a:gd name="T11" fmla="*/ 908 h 2332"/>
              <a:gd name="T12" fmla="*/ 3260 w 3790"/>
              <a:gd name="T13" fmla="*/ 796 h 2332"/>
              <a:gd name="T14" fmla="*/ 3220 w 3790"/>
              <a:gd name="T15" fmla="*/ 690 h 2332"/>
              <a:gd name="T16" fmla="*/ 3162 w 3790"/>
              <a:gd name="T17" fmla="*/ 596 h 2332"/>
              <a:gd name="T18" fmla="*/ 3088 w 3790"/>
              <a:gd name="T19" fmla="*/ 516 h 2332"/>
              <a:gd name="T20" fmla="*/ 2998 w 3790"/>
              <a:gd name="T21" fmla="*/ 450 h 2332"/>
              <a:gd name="T22" fmla="*/ 2898 w 3790"/>
              <a:gd name="T23" fmla="*/ 402 h 2332"/>
              <a:gd name="T24" fmla="*/ 2788 w 3790"/>
              <a:gd name="T25" fmla="*/ 374 h 2332"/>
              <a:gd name="T26" fmla="*/ 2700 w 3790"/>
              <a:gd name="T27" fmla="*/ 368 h 2332"/>
              <a:gd name="T28" fmla="*/ 2522 w 3790"/>
              <a:gd name="T29" fmla="*/ 396 h 2332"/>
              <a:gd name="T30" fmla="*/ 2366 w 3790"/>
              <a:gd name="T31" fmla="*/ 472 h 2332"/>
              <a:gd name="T32" fmla="*/ 2256 w 3790"/>
              <a:gd name="T33" fmla="*/ 324 h 2332"/>
              <a:gd name="T34" fmla="*/ 2070 w 3790"/>
              <a:gd name="T35" fmla="*/ 164 h 2332"/>
              <a:gd name="T36" fmla="*/ 1848 w 3790"/>
              <a:gd name="T37" fmla="*/ 54 h 2332"/>
              <a:gd name="T38" fmla="*/ 1596 w 3790"/>
              <a:gd name="T39" fmla="*/ 2 h 2332"/>
              <a:gd name="T40" fmla="*/ 1430 w 3790"/>
              <a:gd name="T41" fmla="*/ 6 h 2332"/>
              <a:gd name="T42" fmla="*/ 1240 w 3790"/>
              <a:gd name="T43" fmla="*/ 44 h 2332"/>
              <a:gd name="T44" fmla="*/ 1064 w 3790"/>
              <a:gd name="T45" fmla="*/ 118 h 2332"/>
              <a:gd name="T46" fmla="*/ 908 w 3790"/>
              <a:gd name="T47" fmla="*/ 224 h 2332"/>
              <a:gd name="T48" fmla="*/ 776 w 3790"/>
              <a:gd name="T49" fmla="*/ 356 h 2332"/>
              <a:gd name="T50" fmla="*/ 672 w 3790"/>
              <a:gd name="T51" fmla="*/ 512 h 2332"/>
              <a:gd name="T52" fmla="*/ 598 w 3790"/>
              <a:gd name="T53" fmla="*/ 688 h 2332"/>
              <a:gd name="T54" fmla="*/ 558 w 3790"/>
              <a:gd name="T55" fmla="*/ 878 h 2332"/>
              <a:gd name="T56" fmla="*/ 554 w 3790"/>
              <a:gd name="T57" fmla="*/ 1012 h 2332"/>
              <a:gd name="T58" fmla="*/ 560 w 3790"/>
              <a:gd name="T59" fmla="*/ 1056 h 2332"/>
              <a:gd name="T60" fmla="*/ 388 w 3790"/>
              <a:gd name="T61" fmla="*/ 1120 h 2332"/>
              <a:gd name="T62" fmla="*/ 198 w 3790"/>
              <a:gd name="T63" fmla="*/ 1252 h 2332"/>
              <a:gd name="T64" fmla="*/ 92 w 3790"/>
              <a:gd name="T65" fmla="*/ 1384 h 2332"/>
              <a:gd name="T66" fmla="*/ 42 w 3790"/>
              <a:gd name="T67" fmla="*/ 1484 h 2332"/>
              <a:gd name="T68" fmla="*/ 10 w 3790"/>
              <a:gd name="T69" fmla="*/ 1594 h 2332"/>
              <a:gd name="T70" fmla="*/ 0 w 3790"/>
              <a:gd name="T71" fmla="*/ 1712 h 2332"/>
              <a:gd name="T72" fmla="*/ 8 w 3790"/>
              <a:gd name="T73" fmla="*/ 1816 h 2332"/>
              <a:gd name="T74" fmla="*/ 44 w 3790"/>
              <a:gd name="T75" fmla="*/ 1942 h 2332"/>
              <a:gd name="T76" fmla="*/ 106 w 3790"/>
              <a:gd name="T77" fmla="*/ 2052 h 2332"/>
              <a:gd name="T78" fmla="*/ 192 w 3790"/>
              <a:gd name="T79" fmla="*/ 2146 h 2332"/>
              <a:gd name="T80" fmla="*/ 298 w 3790"/>
              <a:gd name="T81" fmla="*/ 2222 h 2332"/>
              <a:gd name="T82" fmla="*/ 420 w 3790"/>
              <a:gd name="T83" fmla="*/ 2278 h 2332"/>
              <a:gd name="T84" fmla="*/ 558 w 3790"/>
              <a:gd name="T85" fmla="*/ 2316 h 2332"/>
              <a:gd name="T86" fmla="*/ 706 w 3790"/>
              <a:gd name="T87" fmla="*/ 2332 h 2332"/>
              <a:gd name="T88" fmla="*/ 3106 w 3790"/>
              <a:gd name="T89" fmla="*/ 2322 h 2332"/>
              <a:gd name="T90" fmla="*/ 3360 w 3790"/>
              <a:gd name="T91" fmla="*/ 2260 h 2332"/>
              <a:gd name="T92" fmla="*/ 3486 w 3790"/>
              <a:gd name="T93" fmla="*/ 2204 h 2332"/>
              <a:gd name="T94" fmla="*/ 3594 w 3790"/>
              <a:gd name="T95" fmla="*/ 2132 h 2332"/>
              <a:gd name="T96" fmla="*/ 3682 w 3790"/>
              <a:gd name="T97" fmla="*/ 2044 h 2332"/>
              <a:gd name="T98" fmla="*/ 3744 w 3790"/>
              <a:gd name="T99" fmla="*/ 1936 h 2332"/>
              <a:gd name="T100" fmla="*/ 3782 w 3790"/>
              <a:gd name="T101" fmla="*/ 1810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90" h="2332">
                <a:moveTo>
                  <a:pt x="3790" y="1700"/>
                </a:moveTo>
                <a:lnTo>
                  <a:pt x="3790" y="1700"/>
                </a:lnTo>
                <a:lnTo>
                  <a:pt x="3788" y="1642"/>
                </a:lnTo>
                <a:lnTo>
                  <a:pt x="3780" y="1582"/>
                </a:lnTo>
                <a:lnTo>
                  <a:pt x="3770" y="1524"/>
                </a:lnTo>
                <a:lnTo>
                  <a:pt x="3754" y="1468"/>
                </a:lnTo>
                <a:lnTo>
                  <a:pt x="3734" y="1412"/>
                </a:lnTo>
                <a:lnTo>
                  <a:pt x="3710" y="1358"/>
                </a:lnTo>
                <a:lnTo>
                  <a:pt x="3684" y="1304"/>
                </a:lnTo>
                <a:lnTo>
                  <a:pt x="3652" y="1254"/>
                </a:lnTo>
                <a:lnTo>
                  <a:pt x="3618" y="1206"/>
                </a:lnTo>
                <a:lnTo>
                  <a:pt x="3580" y="1158"/>
                </a:lnTo>
                <a:lnTo>
                  <a:pt x="3540" y="1116"/>
                </a:lnTo>
                <a:lnTo>
                  <a:pt x="3496" y="1076"/>
                </a:lnTo>
                <a:lnTo>
                  <a:pt x="3448" y="1038"/>
                </a:lnTo>
                <a:lnTo>
                  <a:pt x="3400" y="1004"/>
                </a:lnTo>
                <a:lnTo>
                  <a:pt x="3348" y="974"/>
                </a:lnTo>
                <a:lnTo>
                  <a:pt x="3294" y="948"/>
                </a:lnTo>
                <a:lnTo>
                  <a:pt x="3294" y="948"/>
                </a:lnTo>
                <a:lnTo>
                  <a:pt x="3286" y="944"/>
                </a:lnTo>
                <a:lnTo>
                  <a:pt x="3280" y="938"/>
                </a:lnTo>
                <a:lnTo>
                  <a:pt x="3280" y="938"/>
                </a:lnTo>
                <a:lnTo>
                  <a:pt x="3280" y="938"/>
                </a:lnTo>
                <a:lnTo>
                  <a:pt x="3280" y="908"/>
                </a:lnTo>
                <a:lnTo>
                  <a:pt x="3278" y="880"/>
                </a:lnTo>
                <a:lnTo>
                  <a:pt x="3272" y="852"/>
                </a:lnTo>
                <a:lnTo>
                  <a:pt x="3268" y="822"/>
                </a:lnTo>
                <a:lnTo>
                  <a:pt x="3260" y="796"/>
                </a:lnTo>
                <a:lnTo>
                  <a:pt x="3252" y="768"/>
                </a:lnTo>
                <a:lnTo>
                  <a:pt x="3244" y="742"/>
                </a:lnTo>
                <a:lnTo>
                  <a:pt x="3232" y="716"/>
                </a:lnTo>
                <a:lnTo>
                  <a:pt x="3220" y="690"/>
                </a:lnTo>
                <a:lnTo>
                  <a:pt x="3208" y="666"/>
                </a:lnTo>
                <a:lnTo>
                  <a:pt x="3194" y="642"/>
                </a:lnTo>
                <a:lnTo>
                  <a:pt x="3178" y="618"/>
                </a:lnTo>
                <a:lnTo>
                  <a:pt x="3162" y="596"/>
                </a:lnTo>
                <a:lnTo>
                  <a:pt x="3144" y="574"/>
                </a:lnTo>
                <a:lnTo>
                  <a:pt x="3126" y="554"/>
                </a:lnTo>
                <a:lnTo>
                  <a:pt x="3108" y="534"/>
                </a:lnTo>
                <a:lnTo>
                  <a:pt x="3088" y="516"/>
                </a:lnTo>
                <a:lnTo>
                  <a:pt x="3066" y="498"/>
                </a:lnTo>
                <a:lnTo>
                  <a:pt x="3044" y="480"/>
                </a:lnTo>
                <a:lnTo>
                  <a:pt x="3022" y="464"/>
                </a:lnTo>
                <a:lnTo>
                  <a:pt x="2998" y="450"/>
                </a:lnTo>
                <a:lnTo>
                  <a:pt x="2974" y="436"/>
                </a:lnTo>
                <a:lnTo>
                  <a:pt x="2950" y="424"/>
                </a:lnTo>
                <a:lnTo>
                  <a:pt x="2924" y="412"/>
                </a:lnTo>
                <a:lnTo>
                  <a:pt x="2898" y="402"/>
                </a:lnTo>
                <a:lnTo>
                  <a:pt x="2870" y="394"/>
                </a:lnTo>
                <a:lnTo>
                  <a:pt x="2844" y="386"/>
                </a:lnTo>
                <a:lnTo>
                  <a:pt x="2816" y="380"/>
                </a:lnTo>
                <a:lnTo>
                  <a:pt x="2788" y="374"/>
                </a:lnTo>
                <a:lnTo>
                  <a:pt x="2758" y="370"/>
                </a:lnTo>
                <a:lnTo>
                  <a:pt x="2730" y="368"/>
                </a:lnTo>
                <a:lnTo>
                  <a:pt x="2700" y="368"/>
                </a:lnTo>
                <a:lnTo>
                  <a:pt x="2700" y="368"/>
                </a:lnTo>
                <a:lnTo>
                  <a:pt x="2654" y="370"/>
                </a:lnTo>
                <a:lnTo>
                  <a:pt x="2608" y="374"/>
                </a:lnTo>
                <a:lnTo>
                  <a:pt x="2564" y="384"/>
                </a:lnTo>
                <a:lnTo>
                  <a:pt x="2522" y="396"/>
                </a:lnTo>
                <a:lnTo>
                  <a:pt x="2482" y="410"/>
                </a:lnTo>
                <a:lnTo>
                  <a:pt x="2442" y="428"/>
                </a:lnTo>
                <a:lnTo>
                  <a:pt x="2404" y="450"/>
                </a:lnTo>
                <a:lnTo>
                  <a:pt x="2366" y="472"/>
                </a:lnTo>
                <a:lnTo>
                  <a:pt x="2366" y="472"/>
                </a:lnTo>
                <a:lnTo>
                  <a:pt x="2334" y="420"/>
                </a:lnTo>
                <a:lnTo>
                  <a:pt x="2296" y="372"/>
                </a:lnTo>
                <a:lnTo>
                  <a:pt x="2256" y="324"/>
                </a:lnTo>
                <a:lnTo>
                  <a:pt x="2214" y="280"/>
                </a:lnTo>
                <a:lnTo>
                  <a:pt x="2168" y="238"/>
                </a:lnTo>
                <a:lnTo>
                  <a:pt x="2120" y="198"/>
                </a:lnTo>
                <a:lnTo>
                  <a:pt x="2070" y="164"/>
                </a:lnTo>
                <a:lnTo>
                  <a:pt x="2018" y="130"/>
                </a:lnTo>
                <a:lnTo>
                  <a:pt x="1962" y="102"/>
                </a:lnTo>
                <a:lnTo>
                  <a:pt x="1906" y="76"/>
                </a:lnTo>
                <a:lnTo>
                  <a:pt x="1848" y="54"/>
                </a:lnTo>
                <a:lnTo>
                  <a:pt x="1786" y="34"/>
                </a:lnTo>
                <a:lnTo>
                  <a:pt x="1724" y="20"/>
                </a:lnTo>
                <a:lnTo>
                  <a:pt x="1662" y="10"/>
                </a:lnTo>
                <a:lnTo>
                  <a:pt x="1596" y="2"/>
                </a:lnTo>
                <a:lnTo>
                  <a:pt x="1530" y="0"/>
                </a:lnTo>
                <a:lnTo>
                  <a:pt x="1530" y="0"/>
                </a:lnTo>
                <a:lnTo>
                  <a:pt x="1480" y="2"/>
                </a:lnTo>
                <a:lnTo>
                  <a:pt x="1430" y="6"/>
                </a:lnTo>
                <a:lnTo>
                  <a:pt x="1382" y="12"/>
                </a:lnTo>
                <a:lnTo>
                  <a:pt x="1334" y="20"/>
                </a:lnTo>
                <a:lnTo>
                  <a:pt x="1286" y="32"/>
                </a:lnTo>
                <a:lnTo>
                  <a:pt x="1240" y="44"/>
                </a:lnTo>
                <a:lnTo>
                  <a:pt x="1194" y="60"/>
                </a:lnTo>
                <a:lnTo>
                  <a:pt x="1150" y="78"/>
                </a:lnTo>
                <a:lnTo>
                  <a:pt x="1106" y="96"/>
                </a:lnTo>
                <a:lnTo>
                  <a:pt x="1064" y="118"/>
                </a:lnTo>
                <a:lnTo>
                  <a:pt x="1024" y="142"/>
                </a:lnTo>
                <a:lnTo>
                  <a:pt x="984" y="168"/>
                </a:lnTo>
                <a:lnTo>
                  <a:pt x="946" y="194"/>
                </a:lnTo>
                <a:lnTo>
                  <a:pt x="908" y="224"/>
                </a:lnTo>
                <a:lnTo>
                  <a:pt x="874" y="254"/>
                </a:lnTo>
                <a:lnTo>
                  <a:pt x="840" y="286"/>
                </a:lnTo>
                <a:lnTo>
                  <a:pt x="808" y="320"/>
                </a:lnTo>
                <a:lnTo>
                  <a:pt x="776" y="356"/>
                </a:lnTo>
                <a:lnTo>
                  <a:pt x="748" y="394"/>
                </a:lnTo>
                <a:lnTo>
                  <a:pt x="720" y="432"/>
                </a:lnTo>
                <a:lnTo>
                  <a:pt x="694" y="470"/>
                </a:lnTo>
                <a:lnTo>
                  <a:pt x="672" y="512"/>
                </a:lnTo>
                <a:lnTo>
                  <a:pt x="650" y="554"/>
                </a:lnTo>
                <a:lnTo>
                  <a:pt x="630" y="598"/>
                </a:lnTo>
                <a:lnTo>
                  <a:pt x="612" y="642"/>
                </a:lnTo>
                <a:lnTo>
                  <a:pt x="598" y="688"/>
                </a:lnTo>
                <a:lnTo>
                  <a:pt x="584" y="734"/>
                </a:lnTo>
                <a:lnTo>
                  <a:pt x="574" y="780"/>
                </a:lnTo>
                <a:lnTo>
                  <a:pt x="564" y="828"/>
                </a:lnTo>
                <a:lnTo>
                  <a:pt x="558" y="878"/>
                </a:lnTo>
                <a:lnTo>
                  <a:pt x="554" y="928"/>
                </a:lnTo>
                <a:lnTo>
                  <a:pt x="554" y="978"/>
                </a:lnTo>
                <a:lnTo>
                  <a:pt x="554" y="978"/>
                </a:lnTo>
                <a:lnTo>
                  <a:pt x="554" y="1012"/>
                </a:lnTo>
                <a:lnTo>
                  <a:pt x="556" y="1046"/>
                </a:lnTo>
                <a:lnTo>
                  <a:pt x="556" y="1046"/>
                </a:lnTo>
                <a:lnTo>
                  <a:pt x="556" y="1054"/>
                </a:lnTo>
                <a:lnTo>
                  <a:pt x="560" y="1056"/>
                </a:lnTo>
                <a:lnTo>
                  <a:pt x="560" y="1056"/>
                </a:lnTo>
                <a:lnTo>
                  <a:pt x="502" y="1074"/>
                </a:lnTo>
                <a:lnTo>
                  <a:pt x="444" y="1094"/>
                </a:lnTo>
                <a:lnTo>
                  <a:pt x="388" y="1120"/>
                </a:lnTo>
                <a:lnTo>
                  <a:pt x="336" y="1148"/>
                </a:lnTo>
                <a:lnTo>
                  <a:pt x="288" y="1180"/>
                </a:lnTo>
                <a:lnTo>
                  <a:pt x="242" y="1214"/>
                </a:lnTo>
                <a:lnTo>
                  <a:pt x="198" y="1252"/>
                </a:lnTo>
                <a:lnTo>
                  <a:pt x="158" y="1292"/>
                </a:lnTo>
                <a:lnTo>
                  <a:pt x="124" y="1336"/>
                </a:lnTo>
                <a:lnTo>
                  <a:pt x="106" y="1360"/>
                </a:lnTo>
                <a:lnTo>
                  <a:pt x="92" y="1384"/>
                </a:lnTo>
                <a:lnTo>
                  <a:pt x="78" y="1408"/>
                </a:lnTo>
                <a:lnTo>
                  <a:pt x="64" y="1432"/>
                </a:lnTo>
                <a:lnTo>
                  <a:pt x="52" y="1458"/>
                </a:lnTo>
                <a:lnTo>
                  <a:pt x="42" y="1484"/>
                </a:lnTo>
                <a:lnTo>
                  <a:pt x="32" y="1510"/>
                </a:lnTo>
                <a:lnTo>
                  <a:pt x="24" y="1538"/>
                </a:lnTo>
                <a:lnTo>
                  <a:pt x="16" y="1566"/>
                </a:lnTo>
                <a:lnTo>
                  <a:pt x="10" y="1594"/>
                </a:lnTo>
                <a:lnTo>
                  <a:pt x="6" y="1622"/>
                </a:lnTo>
                <a:lnTo>
                  <a:pt x="2" y="1652"/>
                </a:lnTo>
                <a:lnTo>
                  <a:pt x="0" y="1682"/>
                </a:lnTo>
                <a:lnTo>
                  <a:pt x="0" y="1712"/>
                </a:lnTo>
                <a:lnTo>
                  <a:pt x="0" y="1712"/>
                </a:lnTo>
                <a:lnTo>
                  <a:pt x="0" y="1748"/>
                </a:lnTo>
                <a:lnTo>
                  <a:pt x="2" y="1782"/>
                </a:lnTo>
                <a:lnTo>
                  <a:pt x="8" y="1816"/>
                </a:lnTo>
                <a:lnTo>
                  <a:pt x="14" y="1848"/>
                </a:lnTo>
                <a:lnTo>
                  <a:pt x="22" y="1880"/>
                </a:lnTo>
                <a:lnTo>
                  <a:pt x="32" y="1912"/>
                </a:lnTo>
                <a:lnTo>
                  <a:pt x="44" y="1942"/>
                </a:lnTo>
                <a:lnTo>
                  <a:pt x="58" y="1970"/>
                </a:lnTo>
                <a:lnTo>
                  <a:pt x="72" y="1998"/>
                </a:lnTo>
                <a:lnTo>
                  <a:pt x="88" y="2026"/>
                </a:lnTo>
                <a:lnTo>
                  <a:pt x="106" y="2052"/>
                </a:lnTo>
                <a:lnTo>
                  <a:pt x="126" y="2076"/>
                </a:lnTo>
                <a:lnTo>
                  <a:pt x="146" y="2100"/>
                </a:lnTo>
                <a:lnTo>
                  <a:pt x="170" y="2124"/>
                </a:lnTo>
                <a:lnTo>
                  <a:pt x="192" y="2146"/>
                </a:lnTo>
                <a:lnTo>
                  <a:pt x="218" y="2166"/>
                </a:lnTo>
                <a:lnTo>
                  <a:pt x="244" y="2186"/>
                </a:lnTo>
                <a:lnTo>
                  <a:pt x="270" y="2204"/>
                </a:lnTo>
                <a:lnTo>
                  <a:pt x="298" y="2222"/>
                </a:lnTo>
                <a:lnTo>
                  <a:pt x="328" y="2238"/>
                </a:lnTo>
                <a:lnTo>
                  <a:pt x="358" y="2252"/>
                </a:lnTo>
                <a:lnTo>
                  <a:pt x="388" y="2266"/>
                </a:lnTo>
                <a:lnTo>
                  <a:pt x="420" y="2278"/>
                </a:lnTo>
                <a:lnTo>
                  <a:pt x="454" y="2290"/>
                </a:lnTo>
                <a:lnTo>
                  <a:pt x="488" y="2300"/>
                </a:lnTo>
                <a:lnTo>
                  <a:pt x="522" y="2308"/>
                </a:lnTo>
                <a:lnTo>
                  <a:pt x="558" y="2316"/>
                </a:lnTo>
                <a:lnTo>
                  <a:pt x="594" y="2322"/>
                </a:lnTo>
                <a:lnTo>
                  <a:pt x="630" y="2326"/>
                </a:lnTo>
                <a:lnTo>
                  <a:pt x="668" y="2330"/>
                </a:lnTo>
                <a:lnTo>
                  <a:pt x="706" y="2332"/>
                </a:lnTo>
                <a:lnTo>
                  <a:pt x="744" y="2332"/>
                </a:lnTo>
                <a:lnTo>
                  <a:pt x="3026" y="2332"/>
                </a:lnTo>
                <a:lnTo>
                  <a:pt x="3026" y="2332"/>
                </a:lnTo>
                <a:lnTo>
                  <a:pt x="3106" y="2322"/>
                </a:lnTo>
                <a:lnTo>
                  <a:pt x="3182" y="2308"/>
                </a:lnTo>
                <a:lnTo>
                  <a:pt x="3256" y="2292"/>
                </a:lnTo>
                <a:lnTo>
                  <a:pt x="3326" y="2272"/>
                </a:lnTo>
                <a:lnTo>
                  <a:pt x="3360" y="2260"/>
                </a:lnTo>
                <a:lnTo>
                  <a:pt x="3394" y="2248"/>
                </a:lnTo>
                <a:lnTo>
                  <a:pt x="3426" y="2234"/>
                </a:lnTo>
                <a:lnTo>
                  <a:pt x="3456" y="2220"/>
                </a:lnTo>
                <a:lnTo>
                  <a:pt x="3486" y="2204"/>
                </a:lnTo>
                <a:lnTo>
                  <a:pt x="3516" y="2188"/>
                </a:lnTo>
                <a:lnTo>
                  <a:pt x="3544" y="2170"/>
                </a:lnTo>
                <a:lnTo>
                  <a:pt x="3570" y="2152"/>
                </a:lnTo>
                <a:lnTo>
                  <a:pt x="3594" y="2132"/>
                </a:lnTo>
                <a:lnTo>
                  <a:pt x="3618" y="2112"/>
                </a:lnTo>
                <a:lnTo>
                  <a:pt x="3640" y="2090"/>
                </a:lnTo>
                <a:lnTo>
                  <a:pt x="3662" y="2068"/>
                </a:lnTo>
                <a:lnTo>
                  <a:pt x="3682" y="2044"/>
                </a:lnTo>
                <a:lnTo>
                  <a:pt x="3700" y="2018"/>
                </a:lnTo>
                <a:lnTo>
                  <a:pt x="3716" y="1992"/>
                </a:lnTo>
                <a:lnTo>
                  <a:pt x="3732" y="1964"/>
                </a:lnTo>
                <a:lnTo>
                  <a:pt x="3744" y="1936"/>
                </a:lnTo>
                <a:lnTo>
                  <a:pt x="3756" y="1906"/>
                </a:lnTo>
                <a:lnTo>
                  <a:pt x="3766" y="1876"/>
                </a:lnTo>
                <a:lnTo>
                  <a:pt x="3774" y="1844"/>
                </a:lnTo>
                <a:lnTo>
                  <a:pt x="3782" y="1810"/>
                </a:lnTo>
                <a:lnTo>
                  <a:pt x="3786" y="1774"/>
                </a:lnTo>
                <a:lnTo>
                  <a:pt x="3790" y="1738"/>
                </a:lnTo>
                <a:lnTo>
                  <a:pt x="3790" y="1700"/>
                </a:lnTo>
                <a:close/>
              </a:path>
            </a:pathLst>
          </a:custGeom>
          <a:solidFill>
            <a:srgbClr val="00B0F0"/>
          </a:solidFill>
          <a:ln>
            <a:noFill/>
          </a:ln>
        </p:spPr>
        <p:txBody>
          <a:bodyPr vert="horz" wrap="square" lIns="87880" tIns="43940" rIns="87880" bIns="43940" numCol="1" anchor="t" anchorCtr="0" compatLnSpc="1">
            <a:prstTxWarp prst="textNoShape">
              <a:avLst/>
            </a:prstTxWarp>
          </a:bodyPr>
          <a:lstStyle/>
          <a:p>
            <a:pPr defTabSz="914281"/>
            <a:endParaRPr lang="en-US" sz="1765" dirty="0">
              <a:solidFill>
                <a:srgbClr val="000000"/>
              </a:solidFill>
            </a:endParaRPr>
          </a:p>
        </p:txBody>
      </p:sp>
      <p:sp>
        <p:nvSpPr>
          <p:cNvPr id="30" name="TextBox 29"/>
          <p:cNvSpPr txBox="1"/>
          <p:nvPr/>
        </p:nvSpPr>
        <p:spPr>
          <a:xfrm>
            <a:off x="1256250" y="2793691"/>
            <a:ext cx="1902586"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b="1" dirty="0" smtClean="0">
                <a:solidFill>
                  <a:srgbClr val="FFFFFF"/>
                </a:solidFill>
              </a:rPr>
              <a:t>Public Cloud SaaS</a:t>
            </a:r>
            <a:endParaRPr lang="en-US" sz="1400" b="1" dirty="0">
              <a:solidFill>
                <a:srgbClr val="FFFFFF"/>
              </a:solidFill>
            </a:endParaRPr>
          </a:p>
        </p:txBody>
      </p:sp>
      <p:sp>
        <p:nvSpPr>
          <p:cNvPr id="31" name="Freeform 5"/>
          <p:cNvSpPr>
            <a:spLocks/>
          </p:cNvSpPr>
          <p:nvPr/>
        </p:nvSpPr>
        <p:spPr bwMode="auto">
          <a:xfrm>
            <a:off x="419615" y="3650558"/>
            <a:ext cx="1520050" cy="743289"/>
          </a:xfrm>
          <a:custGeom>
            <a:avLst/>
            <a:gdLst>
              <a:gd name="T0" fmla="*/ 3780 w 3790"/>
              <a:gd name="T1" fmla="*/ 1582 h 2332"/>
              <a:gd name="T2" fmla="*/ 3710 w 3790"/>
              <a:gd name="T3" fmla="*/ 1358 h 2332"/>
              <a:gd name="T4" fmla="*/ 3580 w 3790"/>
              <a:gd name="T5" fmla="*/ 1158 h 2332"/>
              <a:gd name="T6" fmla="*/ 3400 w 3790"/>
              <a:gd name="T7" fmla="*/ 1004 h 2332"/>
              <a:gd name="T8" fmla="*/ 3286 w 3790"/>
              <a:gd name="T9" fmla="*/ 944 h 2332"/>
              <a:gd name="T10" fmla="*/ 3280 w 3790"/>
              <a:gd name="T11" fmla="*/ 908 h 2332"/>
              <a:gd name="T12" fmla="*/ 3260 w 3790"/>
              <a:gd name="T13" fmla="*/ 796 h 2332"/>
              <a:gd name="T14" fmla="*/ 3220 w 3790"/>
              <a:gd name="T15" fmla="*/ 690 h 2332"/>
              <a:gd name="T16" fmla="*/ 3162 w 3790"/>
              <a:gd name="T17" fmla="*/ 596 h 2332"/>
              <a:gd name="T18" fmla="*/ 3088 w 3790"/>
              <a:gd name="T19" fmla="*/ 516 h 2332"/>
              <a:gd name="T20" fmla="*/ 2998 w 3790"/>
              <a:gd name="T21" fmla="*/ 450 h 2332"/>
              <a:gd name="T22" fmla="*/ 2898 w 3790"/>
              <a:gd name="T23" fmla="*/ 402 h 2332"/>
              <a:gd name="T24" fmla="*/ 2788 w 3790"/>
              <a:gd name="T25" fmla="*/ 374 h 2332"/>
              <a:gd name="T26" fmla="*/ 2700 w 3790"/>
              <a:gd name="T27" fmla="*/ 368 h 2332"/>
              <a:gd name="T28" fmla="*/ 2522 w 3790"/>
              <a:gd name="T29" fmla="*/ 396 h 2332"/>
              <a:gd name="T30" fmla="*/ 2366 w 3790"/>
              <a:gd name="T31" fmla="*/ 472 h 2332"/>
              <a:gd name="T32" fmla="*/ 2256 w 3790"/>
              <a:gd name="T33" fmla="*/ 324 h 2332"/>
              <a:gd name="T34" fmla="*/ 2070 w 3790"/>
              <a:gd name="T35" fmla="*/ 164 h 2332"/>
              <a:gd name="T36" fmla="*/ 1848 w 3790"/>
              <a:gd name="T37" fmla="*/ 54 h 2332"/>
              <a:gd name="T38" fmla="*/ 1596 w 3790"/>
              <a:gd name="T39" fmla="*/ 2 h 2332"/>
              <a:gd name="T40" fmla="*/ 1430 w 3790"/>
              <a:gd name="T41" fmla="*/ 6 h 2332"/>
              <a:gd name="T42" fmla="*/ 1240 w 3790"/>
              <a:gd name="T43" fmla="*/ 44 h 2332"/>
              <a:gd name="T44" fmla="*/ 1064 w 3790"/>
              <a:gd name="T45" fmla="*/ 118 h 2332"/>
              <a:gd name="T46" fmla="*/ 908 w 3790"/>
              <a:gd name="T47" fmla="*/ 224 h 2332"/>
              <a:gd name="T48" fmla="*/ 776 w 3790"/>
              <a:gd name="T49" fmla="*/ 356 h 2332"/>
              <a:gd name="T50" fmla="*/ 672 w 3790"/>
              <a:gd name="T51" fmla="*/ 512 h 2332"/>
              <a:gd name="T52" fmla="*/ 598 w 3790"/>
              <a:gd name="T53" fmla="*/ 688 h 2332"/>
              <a:gd name="T54" fmla="*/ 558 w 3790"/>
              <a:gd name="T55" fmla="*/ 878 h 2332"/>
              <a:gd name="T56" fmla="*/ 554 w 3790"/>
              <a:gd name="T57" fmla="*/ 1012 h 2332"/>
              <a:gd name="T58" fmla="*/ 560 w 3790"/>
              <a:gd name="T59" fmla="*/ 1056 h 2332"/>
              <a:gd name="T60" fmla="*/ 388 w 3790"/>
              <a:gd name="T61" fmla="*/ 1120 h 2332"/>
              <a:gd name="T62" fmla="*/ 198 w 3790"/>
              <a:gd name="T63" fmla="*/ 1252 h 2332"/>
              <a:gd name="T64" fmla="*/ 92 w 3790"/>
              <a:gd name="T65" fmla="*/ 1384 h 2332"/>
              <a:gd name="T66" fmla="*/ 42 w 3790"/>
              <a:gd name="T67" fmla="*/ 1484 h 2332"/>
              <a:gd name="T68" fmla="*/ 10 w 3790"/>
              <a:gd name="T69" fmla="*/ 1594 h 2332"/>
              <a:gd name="T70" fmla="*/ 0 w 3790"/>
              <a:gd name="T71" fmla="*/ 1712 h 2332"/>
              <a:gd name="T72" fmla="*/ 8 w 3790"/>
              <a:gd name="T73" fmla="*/ 1816 h 2332"/>
              <a:gd name="T74" fmla="*/ 44 w 3790"/>
              <a:gd name="T75" fmla="*/ 1942 h 2332"/>
              <a:gd name="T76" fmla="*/ 106 w 3790"/>
              <a:gd name="T77" fmla="*/ 2052 h 2332"/>
              <a:gd name="T78" fmla="*/ 192 w 3790"/>
              <a:gd name="T79" fmla="*/ 2146 h 2332"/>
              <a:gd name="T80" fmla="*/ 298 w 3790"/>
              <a:gd name="T81" fmla="*/ 2222 h 2332"/>
              <a:gd name="T82" fmla="*/ 420 w 3790"/>
              <a:gd name="T83" fmla="*/ 2278 h 2332"/>
              <a:gd name="T84" fmla="*/ 558 w 3790"/>
              <a:gd name="T85" fmla="*/ 2316 h 2332"/>
              <a:gd name="T86" fmla="*/ 706 w 3790"/>
              <a:gd name="T87" fmla="*/ 2332 h 2332"/>
              <a:gd name="T88" fmla="*/ 3106 w 3790"/>
              <a:gd name="T89" fmla="*/ 2322 h 2332"/>
              <a:gd name="T90" fmla="*/ 3360 w 3790"/>
              <a:gd name="T91" fmla="*/ 2260 h 2332"/>
              <a:gd name="T92" fmla="*/ 3486 w 3790"/>
              <a:gd name="T93" fmla="*/ 2204 h 2332"/>
              <a:gd name="T94" fmla="*/ 3594 w 3790"/>
              <a:gd name="T95" fmla="*/ 2132 h 2332"/>
              <a:gd name="T96" fmla="*/ 3682 w 3790"/>
              <a:gd name="T97" fmla="*/ 2044 h 2332"/>
              <a:gd name="T98" fmla="*/ 3744 w 3790"/>
              <a:gd name="T99" fmla="*/ 1936 h 2332"/>
              <a:gd name="T100" fmla="*/ 3782 w 3790"/>
              <a:gd name="T101" fmla="*/ 1810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90" h="2332">
                <a:moveTo>
                  <a:pt x="3790" y="1700"/>
                </a:moveTo>
                <a:lnTo>
                  <a:pt x="3790" y="1700"/>
                </a:lnTo>
                <a:lnTo>
                  <a:pt x="3788" y="1642"/>
                </a:lnTo>
                <a:lnTo>
                  <a:pt x="3780" y="1582"/>
                </a:lnTo>
                <a:lnTo>
                  <a:pt x="3770" y="1524"/>
                </a:lnTo>
                <a:lnTo>
                  <a:pt x="3754" y="1468"/>
                </a:lnTo>
                <a:lnTo>
                  <a:pt x="3734" y="1412"/>
                </a:lnTo>
                <a:lnTo>
                  <a:pt x="3710" y="1358"/>
                </a:lnTo>
                <a:lnTo>
                  <a:pt x="3684" y="1304"/>
                </a:lnTo>
                <a:lnTo>
                  <a:pt x="3652" y="1254"/>
                </a:lnTo>
                <a:lnTo>
                  <a:pt x="3618" y="1206"/>
                </a:lnTo>
                <a:lnTo>
                  <a:pt x="3580" y="1158"/>
                </a:lnTo>
                <a:lnTo>
                  <a:pt x="3540" y="1116"/>
                </a:lnTo>
                <a:lnTo>
                  <a:pt x="3496" y="1076"/>
                </a:lnTo>
                <a:lnTo>
                  <a:pt x="3448" y="1038"/>
                </a:lnTo>
                <a:lnTo>
                  <a:pt x="3400" y="1004"/>
                </a:lnTo>
                <a:lnTo>
                  <a:pt x="3348" y="974"/>
                </a:lnTo>
                <a:lnTo>
                  <a:pt x="3294" y="948"/>
                </a:lnTo>
                <a:lnTo>
                  <a:pt x="3294" y="948"/>
                </a:lnTo>
                <a:lnTo>
                  <a:pt x="3286" y="944"/>
                </a:lnTo>
                <a:lnTo>
                  <a:pt x="3280" y="938"/>
                </a:lnTo>
                <a:lnTo>
                  <a:pt x="3280" y="938"/>
                </a:lnTo>
                <a:lnTo>
                  <a:pt x="3280" y="938"/>
                </a:lnTo>
                <a:lnTo>
                  <a:pt x="3280" y="908"/>
                </a:lnTo>
                <a:lnTo>
                  <a:pt x="3278" y="880"/>
                </a:lnTo>
                <a:lnTo>
                  <a:pt x="3272" y="852"/>
                </a:lnTo>
                <a:lnTo>
                  <a:pt x="3268" y="822"/>
                </a:lnTo>
                <a:lnTo>
                  <a:pt x="3260" y="796"/>
                </a:lnTo>
                <a:lnTo>
                  <a:pt x="3252" y="768"/>
                </a:lnTo>
                <a:lnTo>
                  <a:pt x="3244" y="742"/>
                </a:lnTo>
                <a:lnTo>
                  <a:pt x="3232" y="716"/>
                </a:lnTo>
                <a:lnTo>
                  <a:pt x="3220" y="690"/>
                </a:lnTo>
                <a:lnTo>
                  <a:pt x="3208" y="666"/>
                </a:lnTo>
                <a:lnTo>
                  <a:pt x="3194" y="642"/>
                </a:lnTo>
                <a:lnTo>
                  <a:pt x="3178" y="618"/>
                </a:lnTo>
                <a:lnTo>
                  <a:pt x="3162" y="596"/>
                </a:lnTo>
                <a:lnTo>
                  <a:pt x="3144" y="574"/>
                </a:lnTo>
                <a:lnTo>
                  <a:pt x="3126" y="554"/>
                </a:lnTo>
                <a:lnTo>
                  <a:pt x="3108" y="534"/>
                </a:lnTo>
                <a:lnTo>
                  <a:pt x="3088" y="516"/>
                </a:lnTo>
                <a:lnTo>
                  <a:pt x="3066" y="498"/>
                </a:lnTo>
                <a:lnTo>
                  <a:pt x="3044" y="480"/>
                </a:lnTo>
                <a:lnTo>
                  <a:pt x="3022" y="464"/>
                </a:lnTo>
                <a:lnTo>
                  <a:pt x="2998" y="450"/>
                </a:lnTo>
                <a:lnTo>
                  <a:pt x="2974" y="436"/>
                </a:lnTo>
                <a:lnTo>
                  <a:pt x="2950" y="424"/>
                </a:lnTo>
                <a:lnTo>
                  <a:pt x="2924" y="412"/>
                </a:lnTo>
                <a:lnTo>
                  <a:pt x="2898" y="402"/>
                </a:lnTo>
                <a:lnTo>
                  <a:pt x="2870" y="394"/>
                </a:lnTo>
                <a:lnTo>
                  <a:pt x="2844" y="386"/>
                </a:lnTo>
                <a:lnTo>
                  <a:pt x="2816" y="380"/>
                </a:lnTo>
                <a:lnTo>
                  <a:pt x="2788" y="374"/>
                </a:lnTo>
                <a:lnTo>
                  <a:pt x="2758" y="370"/>
                </a:lnTo>
                <a:lnTo>
                  <a:pt x="2730" y="368"/>
                </a:lnTo>
                <a:lnTo>
                  <a:pt x="2700" y="368"/>
                </a:lnTo>
                <a:lnTo>
                  <a:pt x="2700" y="368"/>
                </a:lnTo>
                <a:lnTo>
                  <a:pt x="2654" y="370"/>
                </a:lnTo>
                <a:lnTo>
                  <a:pt x="2608" y="374"/>
                </a:lnTo>
                <a:lnTo>
                  <a:pt x="2564" y="384"/>
                </a:lnTo>
                <a:lnTo>
                  <a:pt x="2522" y="396"/>
                </a:lnTo>
                <a:lnTo>
                  <a:pt x="2482" y="410"/>
                </a:lnTo>
                <a:lnTo>
                  <a:pt x="2442" y="428"/>
                </a:lnTo>
                <a:lnTo>
                  <a:pt x="2404" y="450"/>
                </a:lnTo>
                <a:lnTo>
                  <a:pt x="2366" y="472"/>
                </a:lnTo>
                <a:lnTo>
                  <a:pt x="2366" y="472"/>
                </a:lnTo>
                <a:lnTo>
                  <a:pt x="2334" y="420"/>
                </a:lnTo>
                <a:lnTo>
                  <a:pt x="2296" y="372"/>
                </a:lnTo>
                <a:lnTo>
                  <a:pt x="2256" y="324"/>
                </a:lnTo>
                <a:lnTo>
                  <a:pt x="2214" y="280"/>
                </a:lnTo>
                <a:lnTo>
                  <a:pt x="2168" y="238"/>
                </a:lnTo>
                <a:lnTo>
                  <a:pt x="2120" y="198"/>
                </a:lnTo>
                <a:lnTo>
                  <a:pt x="2070" y="164"/>
                </a:lnTo>
                <a:lnTo>
                  <a:pt x="2018" y="130"/>
                </a:lnTo>
                <a:lnTo>
                  <a:pt x="1962" y="102"/>
                </a:lnTo>
                <a:lnTo>
                  <a:pt x="1906" y="76"/>
                </a:lnTo>
                <a:lnTo>
                  <a:pt x="1848" y="54"/>
                </a:lnTo>
                <a:lnTo>
                  <a:pt x="1786" y="34"/>
                </a:lnTo>
                <a:lnTo>
                  <a:pt x="1724" y="20"/>
                </a:lnTo>
                <a:lnTo>
                  <a:pt x="1662" y="10"/>
                </a:lnTo>
                <a:lnTo>
                  <a:pt x="1596" y="2"/>
                </a:lnTo>
                <a:lnTo>
                  <a:pt x="1530" y="0"/>
                </a:lnTo>
                <a:lnTo>
                  <a:pt x="1530" y="0"/>
                </a:lnTo>
                <a:lnTo>
                  <a:pt x="1480" y="2"/>
                </a:lnTo>
                <a:lnTo>
                  <a:pt x="1430" y="6"/>
                </a:lnTo>
                <a:lnTo>
                  <a:pt x="1382" y="12"/>
                </a:lnTo>
                <a:lnTo>
                  <a:pt x="1334" y="20"/>
                </a:lnTo>
                <a:lnTo>
                  <a:pt x="1286" y="32"/>
                </a:lnTo>
                <a:lnTo>
                  <a:pt x="1240" y="44"/>
                </a:lnTo>
                <a:lnTo>
                  <a:pt x="1194" y="60"/>
                </a:lnTo>
                <a:lnTo>
                  <a:pt x="1150" y="78"/>
                </a:lnTo>
                <a:lnTo>
                  <a:pt x="1106" y="96"/>
                </a:lnTo>
                <a:lnTo>
                  <a:pt x="1064" y="118"/>
                </a:lnTo>
                <a:lnTo>
                  <a:pt x="1024" y="142"/>
                </a:lnTo>
                <a:lnTo>
                  <a:pt x="984" y="168"/>
                </a:lnTo>
                <a:lnTo>
                  <a:pt x="946" y="194"/>
                </a:lnTo>
                <a:lnTo>
                  <a:pt x="908" y="224"/>
                </a:lnTo>
                <a:lnTo>
                  <a:pt x="874" y="254"/>
                </a:lnTo>
                <a:lnTo>
                  <a:pt x="840" y="286"/>
                </a:lnTo>
                <a:lnTo>
                  <a:pt x="808" y="320"/>
                </a:lnTo>
                <a:lnTo>
                  <a:pt x="776" y="356"/>
                </a:lnTo>
                <a:lnTo>
                  <a:pt x="748" y="394"/>
                </a:lnTo>
                <a:lnTo>
                  <a:pt x="720" y="432"/>
                </a:lnTo>
                <a:lnTo>
                  <a:pt x="694" y="470"/>
                </a:lnTo>
                <a:lnTo>
                  <a:pt x="672" y="512"/>
                </a:lnTo>
                <a:lnTo>
                  <a:pt x="650" y="554"/>
                </a:lnTo>
                <a:lnTo>
                  <a:pt x="630" y="598"/>
                </a:lnTo>
                <a:lnTo>
                  <a:pt x="612" y="642"/>
                </a:lnTo>
                <a:lnTo>
                  <a:pt x="598" y="688"/>
                </a:lnTo>
                <a:lnTo>
                  <a:pt x="584" y="734"/>
                </a:lnTo>
                <a:lnTo>
                  <a:pt x="574" y="780"/>
                </a:lnTo>
                <a:lnTo>
                  <a:pt x="564" y="828"/>
                </a:lnTo>
                <a:lnTo>
                  <a:pt x="558" y="878"/>
                </a:lnTo>
                <a:lnTo>
                  <a:pt x="554" y="928"/>
                </a:lnTo>
                <a:lnTo>
                  <a:pt x="554" y="978"/>
                </a:lnTo>
                <a:lnTo>
                  <a:pt x="554" y="978"/>
                </a:lnTo>
                <a:lnTo>
                  <a:pt x="554" y="1012"/>
                </a:lnTo>
                <a:lnTo>
                  <a:pt x="556" y="1046"/>
                </a:lnTo>
                <a:lnTo>
                  <a:pt x="556" y="1046"/>
                </a:lnTo>
                <a:lnTo>
                  <a:pt x="556" y="1054"/>
                </a:lnTo>
                <a:lnTo>
                  <a:pt x="560" y="1056"/>
                </a:lnTo>
                <a:lnTo>
                  <a:pt x="560" y="1056"/>
                </a:lnTo>
                <a:lnTo>
                  <a:pt x="502" y="1074"/>
                </a:lnTo>
                <a:lnTo>
                  <a:pt x="444" y="1094"/>
                </a:lnTo>
                <a:lnTo>
                  <a:pt x="388" y="1120"/>
                </a:lnTo>
                <a:lnTo>
                  <a:pt x="336" y="1148"/>
                </a:lnTo>
                <a:lnTo>
                  <a:pt x="288" y="1180"/>
                </a:lnTo>
                <a:lnTo>
                  <a:pt x="242" y="1214"/>
                </a:lnTo>
                <a:lnTo>
                  <a:pt x="198" y="1252"/>
                </a:lnTo>
                <a:lnTo>
                  <a:pt x="158" y="1292"/>
                </a:lnTo>
                <a:lnTo>
                  <a:pt x="124" y="1336"/>
                </a:lnTo>
                <a:lnTo>
                  <a:pt x="106" y="1360"/>
                </a:lnTo>
                <a:lnTo>
                  <a:pt x="92" y="1384"/>
                </a:lnTo>
                <a:lnTo>
                  <a:pt x="78" y="1408"/>
                </a:lnTo>
                <a:lnTo>
                  <a:pt x="64" y="1432"/>
                </a:lnTo>
                <a:lnTo>
                  <a:pt x="52" y="1458"/>
                </a:lnTo>
                <a:lnTo>
                  <a:pt x="42" y="1484"/>
                </a:lnTo>
                <a:lnTo>
                  <a:pt x="32" y="1510"/>
                </a:lnTo>
                <a:lnTo>
                  <a:pt x="24" y="1538"/>
                </a:lnTo>
                <a:lnTo>
                  <a:pt x="16" y="1566"/>
                </a:lnTo>
                <a:lnTo>
                  <a:pt x="10" y="1594"/>
                </a:lnTo>
                <a:lnTo>
                  <a:pt x="6" y="1622"/>
                </a:lnTo>
                <a:lnTo>
                  <a:pt x="2" y="1652"/>
                </a:lnTo>
                <a:lnTo>
                  <a:pt x="0" y="1682"/>
                </a:lnTo>
                <a:lnTo>
                  <a:pt x="0" y="1712"/>
                </a:lnTo>
                <a:lnTo>
                  <a:pt x="0" y="1712"/>
                </a:lnTo>
                <a:lnTo>
                  <a:pt x="0" y="1748"/>
                </a:lnTo>
                <a:lnTo>
                  <a:pt x="2" y="1782"/>
                </a:lnTo>
                <a:lnTo>
                  <a:pt x="8" y="1816"/>
                </a:lnTo>
                <a:lnTo>
                  <a:pt x="14" y="1848"/>
                </a:lnTo>
                <a:lnTo>
                  <a:pt x="22" y="1880"/>
                </a:lnTo>
                <a:lnTo>
                  <a:pt x="32" y="1912"/>
                </a:lnTo>
                <a:lnTo>
                  <a:pt x="44" y="1942"/>
                </a:lnTo>
                <a:lnTo>
                  <a:pt x="58" y="1970"/>
                </a:lnTo>
                <a:lnTo>
                  <a:pt x="72" y="1998"/>
                </a:lnTo>
                <a:lnTo>
                  <a:pt x="88" y="2026"/>
                </a:lnTo>
                <a:lnTo>
                  <a:pt x="106" y="2052"/>
                </a:lnTo>
                <a:lnTo>
                  <a:pt x="126" y="2076"/>
                </a:lnTo>
                <a:lnTo>
                  <a:pt x="146" y="2100"/>
                </a:lnTo>
                <a:lnTo>
                  <a:pt x="170" y="2124"/>
                </a:lnTo>
                <a:lnTo>
                  <a:pt x="192" y="2146"/>
                </a:lnTo>
                <a:lnTo>
                  <a:pt x="218" y="2166"/>
                </a:lnTo>
                <a:lnTo>
                  <a:pt x="244" y="2186"/>
                </a:lnTo>
                <a:lnTo>
                  <a:pt x="270" y="2204"/>
                </a:lnTo>
                <a:lnTo>
                  <a:pt x="298" y="2222"/>
                </a:lnTo>
                <a:lnTo>
                  <a:pt x="328" y="2238"/>
                </a:lnTo>
                <a:lnTo>
                  <a:pt x="358" y="2252"/>
                </a:lnTo>
                <a:lnTo>
                  <a:pt x="388" y="2266"/>
                </a:lnTo>
                <a:lnTo>
                  <a:pt x="420" y="2278"/>
                </a:lnTo>
                <a:lnTo>
                  <a:pt x="454" y="2290"/>
                </a:lnTo>
                <a:lnTo>
                  <a:pt x="488" y="2300"/>
                </a:lnTo>
                <a:lnTo>
                  <a:pt x="522" y="2308"/>
                </a:lnTo>
                <a:lnTo>
                  <a:pt x="558" y="2316"/>
                </a:lnTo>
                <a:lnTo>
                  <a:pt x="594" y="2322"/>
                </a:lnTo>
                <a:lnTo>
                  <a:pt x="630" y="2326"/>
                </a:lnTo>
                <a:lnTo>
                  <a:pt x="668" y="2330"/>
                </a:lnTo>
                <a:lnTo>
                  <a:pt x="706" y="2332"/>
                </a:lnTo>
                <a:lnTo>
                  <a:pt x="744" y="2332"/>
                </a:lnTo>
                <a:lnTo>
                  <a:pt x="3026" y="2332"/>
                </a:lnTo>
                <a:lnTo>
                  <a:pt x="3026" y="2332"/>
                </a:lnTo>
                <a:lnTo>
                  <a:pt x="3106" y="2322"/>
                </a:lnTo>
                <a:lnTo>
                  <a:pt x="3182" y="2308"/>
                </a:lnTo>
                <a:lnTo>
                  <a:pt x="3256" y="2292"/>
                </a:lnTo>
                <a:lnTo>
                  <a:pt x="3326" y="2272"/>
                </a:lnTo>
                <a:lnTo>
                  <a:pt x="3360" y="2260"/>
                </a:lnTo>
                <a:lnTo>
                  <a:pt x="3394" y="2248"/>
                </a:lnTo>
                <a:lnTo>
                  <a:pt x="3426" y="2234"/>
                </a:lnTo>
                <a:lnTo>
                  <a:pt x="3456" y="2220"/>
                </a:lnTo>
                <a:lnTo>
                  <a:pt x="3486" y="2204"/>
                </a:lnTo>
                <a:lnTo>
                  <a:pt x="3516" y="2188"/>
                </a:lnTo>
                <a:lnTo>
                  <a:pt x="3544" y="2170"/>
                </a:lnTo>
                <a:lnTo>
                  <a:pt x="3570" y="2152"/>
                </a:lnTo>
                <a:lnTo>
                  <a:pt x="3594" y="2132"/>
                </a:lnTo>
                <a:lnTo>
                  <a:pt x="3618" y="2112"/>
                </a:lnTo>
                <a:lnTo>
                  <a:pt x="3640" y="2090"/>
                </a:lnTo>
                <a:lnTo>
                  <a:pt x="3662" y="2068"/>
                </a:lnTo>
                <a:lnTo>
                  <a:pt x="3682" y="2044"/>
                </a:lnTo>
                <a:lnTo>
                  <a:pt x="3700" y="2018"/>
                </a:lnTo>
                <a:lnTo>
                  <a:pt x="3716" y="1992"/>
                </a:lnTo>
                <a:lnTo>
                  <a:pt x="3732" y="1964"/>
                </a:lnTo>
                <a:lnTo>
                  <a:pt x="3744" y="1936"/>
                </a:lnTo>
                <a:lnTo>
                  <a:pt x="3756" y="1906"/>
                </a:lnTo>
                <a:lnTo>
                  <a:pt x="3766" y="1876"/>
                </a:lnTo>
                <a:lnTo>
                  <a:pt x="3774" y="1844"/>
                </a:lnTo>
                <a:lnTo>
                  <a:pt x="3782" y="1810"/>
                </a:lnTo>
                <a:lnTo>
                  <a:pt x="3786" y="1774"/>
                </a:lnTo>
                <a:lnTo>
                  <a:pt x="3790" y="1738"/>
                </a:lnTo>
                <a:lnTo>
                  <a:pt x="3790" y="1700"/>
                </a:lnTo>
                <a:close/>
              </a:path>
            </a:pathLst>
          </a:custGeom>
          <a:solidFill>
            <a:srgbClr val="00B0F0"/>
          </a:solidFill>
          <a:ln w="38100">
            <a:solidFill>
              <a:srgbClr val="002050"/>
            </a:solidFill>
          </a:ln>
        </p:spPr>
        <p:txBody>
          <a:bodyPr vert="horz" wrap="square" lIns="87880" tIns="43940" rIns="87880" bIns="43940" numCol="1" anchor="t" anchorCtr="0" compatLnSpc="1">
            <a:prstTxWarp prst="textNoShape">
              <a:avLst/>
            </a:prstTxWarp>
          </a:bodyPr>
          <a:lstStyle/>
          <a:p>
            <a:pPr defTabSz="914281"/>
            <a:r>
              <a:rPr lang="en-US" sz="1200" dirty="0">
                <a:solidFill>
                  <a:srgbClr val="FFFFFF"/>
                </a:solidFill>
              </a:rPr>
              <a:t> </a:t>
            </a:r>
            <a:endParaRPr lang="en-US" sz="1200" dirty="0" smtClean="0">
              <a:solidFill>
                <a:srgbClr val="FFFFFF"/>
              </a:solidFill>
            </a:endParaRPr>
          </a:p>
          <a:p>
            <a:pPr algn="ctr" defTabSz="914281"/>
            <a:r>
              <a:rPr lang="en-US" sz="1200" dirty="0" smtClean="0">
                <a:solidFill>
                  <a:srgbClr val="FFFFFF"/>
                </a:solidFill>
              </a:rPr>
              <a:t>Dynamics </a:t>
            </a:r>
            <a:br>
              <a:rPr lang="en-US" sz="1200" dirty="0" smtClean="0">
                <a:solidFill>
                  <a:srgbClr val="FFFFFF"/>
                </a:solidFill>
              </a:rPr>
            </a:br>
            <a:r>
              <a:rPr lang="en-US" sz="1200" dirty="0" smtClean="0">
                <a:solidFill>
                  <a:srgbClr val="FFFFFF"/>
                </a:solidFill>
              </a:rPr>
              <a:t>CRM Online </a:t>
            </a:r>
            <a:endParaRPr lang="en-US" sz="1200" dirty="0">
              <a:solidFill>
                <a:srgbClr val="FFFFFF"/>
              </a:solidFill>
            </a:endParaRPr>
          </a:p>
        </p:txBody>
      </p:sp>
      <p:sp>
        <p:nvSpPr>
          <p:cNvPr id="32" name="Freeform 5"/>
          <p:cNvSpPr>
            <a:spLocks/>
          </p:cNvSpPr>
          <p:nvPr/>
        </p:nvSpPr>
        <p:spPr bwMode="auto">
          <a:xfrm>
            <a:off x="2030003" y="3652420"/>
            <a:ext cx="1540430" cy="741427"/>
          </a:xfrm>
          <a:custGeom>
            <a:avLst/>
            <a:gdLst>
              <a:gd name="T0" fmla="*/ 3780 w 3790"/>
              <a:gd name="T1" fmla="*/ 1582 h 2332"/>
              <a:gd name="T2" fmla="*/ 3710 w 3790"/>
              <a:gd name="T3" fmla="*/ 1358 h 2332"/>
              <a:gd name="T4" fmla="*/ 3580 w 3790"/>
              <a:gd name="T5" fmla="*/ 1158 h 2332"/>
              <a:gd name="T6" fmla="*/ 3400 w 3790"/>
              <a:gd name="T7" fmla="*/ 1004 h 2332"/>
              <a:gd name="T8" fmla="*/ 3286 w 3790"/>
              <a:gd name="T9" fmla="*/ 944 h 2332"/>
              <a:gd name="T10" fmla="*/ 3280 w 3790"/>
              <a:gd name="T11" fmla="*/ 908 h 2332"/>
              <a:gd name="T12" fmla="*/ 3260 w 3790"/>
              <a:gd name="T13" fmla="*/ 796 h 2332"/>
              <a:gd name="T14" fmla="*/ 3220 w 3790"/>
              <a:gd name="T15" fmla="*/ 690 h 2332"/>
              <a:gd name="T16" fmla="*/ 3162 w 3790"/>
              <a:gd name="T17" fmla="*/ 596 h 2332"/>
              <a:gd name="T18" fmla="*/ 3088 w 3790"/>
              <a:gd name="T19" fmla="*/ 516 h 2332"/>
              <a:gd name="T20" fmla="*/ 2998 w 3790"/>
              <a:gd name="T21" fmla="*/ 450 h 2332"/>
              <a:gd name="T22" fmla="*/ 2898 w 3790"/>
              <a:gd name="T23" fmla="*/ 402 h 2332"/>
              <a:gd name="T24" fmla="*/ 2788 w 3790"/>
              <a:gd name="T25" fmla="*/ 374 h 2332"/>
              <a:gd name="T26" fmla="*/ 2700 w 3790"/>
              <a:gd name="T27" fmla="*/ 368 h 2332"/>
              <a:gd name="T28" fmla="*/ 2522 w 3790"/>
              <a:gd name="T29" fmla="*/ 396 h 2332"/>
              <a:gd name="T30" fmla="*/ 2366 w 3790"/>
              <a:gd name="T31" fmla="*/ 472 h 2332"/>
              <a:gd name="T32" fmla="*/ 2256 w 3790"/>
              <a:gd name="T33" fmla="*/ 324 h 2332"/>
              <a:gd name="T34" fmla="*/ 2070 w 3790"/>
              <a:gd name="T35" fmla="*/ 164 h 2332"/>
              <a:gd name="T36" fmla="*/ 1848 w 3790"/>
              <a:gd name="T37" fmla="*/ 54 h 2332"/>
              <a:gd name="T38" fmla="*/ 1596 w 3790"/>
              <a:gd name="T39" fmla="*/ 2 h 2332"/>
              <a:gd name="T40" fmla="*/ 1430 w 3790"/>
              <a:gd name="T41" fmla="*/ 6 h 2332"/>
              <a:gd name="T42" fmla="*/ 1240 w 3790"/>
              <a:gd name="T43" fmla="*/ 44 h 2332"/>
              <a:gd name="T44" fmla="*/ 1064 w 3790"/>
              <a:gd name="T45" fmla="*/ 118 h 2332"/>
              <a:gd name="T46" fmla="*/ 908 w 3790"/>
              <a:gd name="T47" fmla="*/ 224 h 2332"/>
              <a:gd name="T48" fmla="*/ 776 w 3790"/>
              <a:gd name="T49" fmla="*/ 356 h 2332"/>
              <a:gd name="T50" fmla="*/ 672 w 3790"/>
              <a:gd name="T51" fmla="*/ 512 h 2332"/>
              <a:gd name="T52" fmla="*/ 598 w 3790"/>
              <a:gd name="T53" fmla="*/ 688 h 2332"/>
              <a:gd name="T54" fmla="*/ 558 w 3790"/>
              <a:gd name="T55" fmla="*/ 878 h 2332"/>
              <a:gd name="T56" fmla="*/ 554 w 3790"/>
              <a:gd name="T57" fmla="*/ 1012 h 2332"/>
              <a:gd name="T58" fmla="*/ 560 w 3790"/>
              <a:gd name="T59" fmla="*/ 1056 h 2332"/>
              <a:gd name="T60" fmla="*/ 388 w 3790"/>
              <a:gd name="T61" fmla="*/ 1120 h 2332"/>
              <a:gd name="T62" fmla="*/ 198 w 3790"/>
              <a:gd name="T63" fmla="*/ 1252 h 2332"/>
              <a:gd name="T64" fmla="*/ 92 w 3790"/>
              <a:gd name="T65" fmla="*/ 1384 h 2332"/>
              <a:gd name="T66" fmla="*/ 42 w 3790"/>
              <a:gd name="T67" fmla="*/ 1484 h 2332"/>
              <a:gd name="T68" fmla="*/ 10 w 3790"/>
              <a:gd name="T69" fmla="*/ 1594 h 2332"/>
              <a:gd name="T70" fmla="*/ 0 w 3790"/>
              <a:gd name="T71" fmla="*/ 1712 h 2332"/>
              <a:gd name="T72" fmla="*/ 8 w 3790"/>
              <a:gd name="T73" fmla="*/ 1816 h 2332"/>
              <a:gd name="T74" fmla="*/ 44 w 3790"/>
              <a:gd name="T75" fmla="*/ 1942 h 2332"/>
              <a:gd name="T76" fmla="*/ 106 w 3790"/>
              <a:gd name="T77" fmla="*/ 2052 h 2332"/>
              <a:gd name="T78" fmla="*/ 192 w 3790"/>
              <a:gd name="T79" fmla="*/ 2146 h 2332"/>
              <a:gd name="T80" fmla="*/ 298 w 3790"/>
              <a:gd name="T81" fmla="*/ 2222 h 2332"/>
              <a:gd name="T82" fmla="*/ 420 w 3790"/>
              <a:gd name="T83" fmla="*/ 2278 h 2332"/>
              <a:gd name="T84" fmla="*/ 558 w 3790"/>
              <a:gd name="T85" fmla="*/ 2316 h 2332"/>
              <a:gd name="T86" fmla="*/ 706 w 3790"/>
              <a:gd name="T87" fmla="*/ 2332 h 2332"/>
              <a:gd name="T88" fmla="*/ 3106 w 3790"/>
              <a:gd name="T89" fmla="*/ 2322 h 2332"/>
              <a:gd name="T90" fmla="*/ 3360 w 3790"/>
              <a:gd name="T91" fmla="*/ 2260 h 2332"/>
              <a:gd name="T92" fmla="*/ 3486 w 3790"/>
              <a:gd name="T93" fmla="*/ 2204 h 2332"/>
              <a:gd name="T94" fmla="*/ 3594 w 3790"/>
              <a:gd name="T95" fmla="*/ 2132 h 2332"/>
              <a:gd name="T96" fmla="*/ 3682 w 3790"/>
              <a:gd name="T97" fmla="*/ 2044 h 2332"/>
              <a:gd name="T98" fmla="*/ 3744 w 3790"/>
              <a:gd name="T99" fmla="*/ 1936 h 2332"/>
              <a:gd name="T100" fmla="*/ 3782 w 3790"/>
              <a:gd name="T101" fmla="*/ 1810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90" h="2332">
                <a:moveTo>
                  <a:pt x="3790" y="1700"/>
                </a:moveTo>
                <a:lnTo>
                  <a:pt x="3790" y="1700"/>
                </a:lnTo>
                <a:lnTo>
                  <a:pt x="3788" y="1642"/>
                </a:lnTo>
                <a:lnTo>
                  <a:pt x="3780" y="1582"/>
                </a:lnTo>
                <a:lnTo>
                  <a:pt x="3770" y="1524"/>
                </a:lnTo>
                <a:lnTo>
                  <a:pt x="3754" y="1468"/>
                </a:lnTo>
                <a:lnTo>
                  <a:pt x="3734" y="1412"/>
                </a:lnTo>
                <a:lnTo>
                  <a:pt x="3710" y="1358"/>
                </a:lnTo>
                <a:lnTo>
                  <a:pt x="3684" y="1304"/>
                </a:lnTo>
                <a:lnTo>
                  <a:pt x="3652" y="1254"/>
                </a:lnTo>
                <a:lnTo>
                  <a:pt x="3618" y="1206"/>
                </a:lnTo>
                <a:lnTo>
                  <a:pt x="3580" y="1158"/>
                </a:lnTo>
                <a:lnTo>
                  <a:pt x="3540" y="1116"/>
                </a:lnTo>
                <a:lnTo>
                  <a:pt x="3496" y="1076"/>
                </a:lnTo>
                <a:lnTo>
                  <a:pt x="3448" y="1038"/>
                </a:lnTo>
                <a:lnTo>
                  <a:pt x="3400" y="1004"/>
                </a:lnTo>
                <a:lnTo>
                  <a:pt x="3348" y="974"/>
                </a:lnTo>
                <a:lnTo>
                  <a:pt x="3294" y="948"/>
                </a:lnTo>
                <a:lnTo>
                  <a:pt x="3294" y="948"/>
                </a:lnTo>
                <a:lnTo>
                  <a:pt x="3286" y="944"/>
                </a:lnTo>
                <a:lnTo>
                  <a:pt x="3280" y="938"/>
                </a:lnTo>
                <a:lnTo>
                  <a:pt x="3280" y="938"/>
                </a:lnTo>
                <a:lnTo>
                  <a:pt x="3280" y="938"/>
                </a:lnTo>
                <a:lnTo>
                  <a:pt x="3280" y="908"/>
                </a:lnTo>
                <a:lnTo>
                  <a:pt x="3278" y="880"/>
                </a:lnTo>
                <a:lnTo>
                  <a:pt x="3272" y="852"/>
                </a:lnTo>
                <a:lnTo>
                  <a:pt x="3268" y="822"/>
                </a:lnTo>
                <a:lnTo>
                  <a:pt x="3260" y="796"/>
                </a:lnTo>
                <a:lnTo>
                  <a:pt x="3252" y="768"/>
                </a:lnTo>
                <a:lnTo>
                  <a:pt x="3244" y="742"/>
                </a:lnTo>
                <a:lnTo>
                  <a:pt x="3232" y="716"/>
                </a:lnTo>
                <a:lnTo>
                  <a:pt x="3220" y="690"/>
                </a:lnTo>
                <a:lnTo>
                  <a:pt x="3208" y="666"/>
                </a:lnTo>
                <a:lnTo>
                  <a:pt x="3194" y="642"/>
                </a:lnTo>
                <a:lnTo>
                  <a:pt x="3178" y="618"/>
                </a:lnTo>
                <a:lnTo>
                  <a:pt x="3162" y="596"/>
                </a:lnTo>
                <a:lnTo>
                  <a:pt x="3144" y="574"/>
                </a:lnTo>
                <a:lnTo>
                  <a:pt x="3126" y="554"/>
                </a:lnTo>
                <a:lnTo>
                  <a:pt x="3108" y="534"/>
                </a:lnTo>
                <a:lnTo>
                  <a:pt x="3088" y="516"/>
                </a:lnTo>
                <a:lnTo>
                  <a:pt x="3066" y="498"/>
                </a:lnTo>
                <a:lnTo>
                  <a:pt x="3044" y="480"/>
                </a:lnTo>
                <a:lnTo>
                  <a:pt x="3022" y="464"/>
                </a:lnTo>
                <a:lnTo>
                  <a:pt x="2998" y="450"/>
                </a:lnTo>
                <a:lnTo>
                  <a:pt x="2974" y="436"/>
                </a:lnTo>
                <a:lnTo>
                  <a:pt x="2950" y="424"/>
                </a:lnTo>
                <a:lnTo>
                  <a:pt x="2924" y="412"/>
                </a:lnTo>
                <a:lnTo>
                  <a:pt x="2898" y="402"/>
                </a:lnTo>
                <a:lnTo>
                  <a:pt x="2870" y="394"/>
                </a:lnTo>
                <a:lnTo>
                  <a:pt x="2844" y="386"/>
                </a:lnTo>
                <a:lnTo>
                  <a:pt x="2816" y="380"/>
                </a:lnTo>
                <a:lnTo>
                  <a:pt x="2788" y="374"/>
                </a:lnTo>
                <a:lnTo>
                  <a:pt x="2758" y="370"/>
                </a:lnTo>
                <a:lnTo>
                  <a:pt x="2730" y="368"/>
                </a:lnTo>
                <a:lnTo>
                  <a:pt x="2700" y="368"/>
                </a:lnTo>
                <a:lnTo>
                  <a:pt x="2700" y="368"/>
                </a:lnTo>
                <a:lnTo>
                  <a:pt x="2654" y="370"/>
                </a:lnTo>
                <a:lnTo>
                  <a:pt x="2608" y="374"/>
                </a:lnTo>
                <a:lnTo>
                  <a:pt x="2564" y="384"/>
                </a:lnTo>
                <a:lnTo>
                  <a:pt x="2522" y="396"/>
                </a:lnTo>
                <a:lnTo>
                  <a:pt x="2482" y="410"/>
                </a:lnTo>
                <a:lnTo>
                  <a:pt x="2442" y="428"/>
                </a:lnTo>
                <a:lnTo>
                  <a:pt x="2404" y="450"/>
                </a:lnTo>
                <a:lnTo>
                  <a:pt x="2366" y="472"/>
                </a:lnTo>
                <a:lnTo>
                  <a:pt x="2366" y="472"/>
                </a:lnTo>
                <a:lnTo>
                  <a:pt x="2334" y="420"/>
                </a:lnTo>
                <a:lnTo>
                  <a:pt x="2296" y="372"/>
                </a:lnTo>
                <a:lnTo>
                  <a:pt x="2256" y="324"/>
                </a:lnTo>
                <a:lnTo>
                  <a:pt x="2214" y="280"/>
                </a:lnTo>
                <a:lnTo>
                  <a:pt x="2168" y="238"/>
                </a:lnTo>
                <a:lnTo>
                  <a:pt x="2120" y="198"/>
                </a:lnTo>
                <a:lnTo>
                  <a:pt x="2070" y="164"/>
                </a:lnTo>
                <a:lnTo>
                  <a:pt x="2018" y="130"/>
                </a:lnTo>
                <a:lnTo>
                  <a:pt x="1962" y="102"/>
                </a:lnTo>
                <a:lnTo>
                  <a:pt x="1906" y="76"/>
                </a:lnTo>
                <a:lnTo>
                  <a:pt x="1848" y="54"/>
                </a:lnTo>
                <a:lnTo>
                  <a:pt x="1786" y="34"/>
                </a:lnTo>
                <a:lnTo>
                  <a:pt x="1724" y="20"/>
                </a:lnTo>
                <a:lnTo>
                  <a:pt x="1662" y="10"/>
                </a:lnTo>
                <a:lnTo>
                  <a:pt x="1596" y="2"/>
                </a:lnTo>
                <a:lnTo>
                  <a:pt x="1530" y="0"/>
                </a:lnTo>
                <a:lnTo>
                  <a:pt x="1530" y="0"/>
                </a:lnTo>
                <a:lnTo>
                  <a:pt x="1480" y="2"/>
                </a:lnTo>
                <a:lnTo>
                  <a:pt x="1430" y="6"/>
                </a:lnTo>
                <a:lnTo>
                  <a:pt x="1382" y="12"/>
                </a:lnTo>
                <a:lnTo>
                  <a:pt x="1334" y="20"/>
                </a:lnTo>
                <a:lnTo>
                  <a:pt x="1286" y="32"/>
                </a:lnTo>
                <a:lnTo>
                  <a:pt x="1240" y="44"/>
                </a:lnTo>
                <a:lnTo>
                  <a:pt x="1194" y="60"/>
                </a:lnTo>
                <a:lnTo>
                  <a:pt x="1150" y="78"/>
                </a:lnTo>
                <a:lnTo>
                  <a:pt x="1106" y="96"/>
                </a:lnTo>
                <a:lnTo>
                  <a:pt x="1064" y="118"/>
                </a:lnTo>
                <a:lnTo>
                  <a:pt x="1024" y="142"/>
                </a:lnTo>
                <a:lnTo>
                  <a:pt x="984" y="168"/>
                </a:lnTo>
                <a:lnTo>
                  <a:pt x="946" y="194"/>
                </a:lnTo>
                <a:lnTo>
                  <a:pt x="908" y="224"/>
                </a:lnTo>
                <a:lnTo>
                  <a:pt x="874" y="254"/>
                </a:lnTo>
                <a:lnTo>
                  <a:pt x="840" y="286"/>
                </a:lnTo>
                <a:lnTo>
                  <a:pt x="808" y="320"/>
                </a:lnTo>
                <a:lnTo>
                  <a:pt x="776" y="356"/>
                </a:lnTo>
                <a:lnTo>
                  <a:pt x="748" y="394"/>
                </a:lnTo>
                <a:lnTo>
                  <a:pt x="720" y="432"/>
                </a:lnTo>
                <a:lnTo>
                  <a:pt x="694" y="470"/>
                </a:lnTo>
                <a:lnTo>
                  <a:pt x="672" y="512"/>
                </a:lnTo>
                <a:lnTo>
                  <a:pt x="650" y="554"/>
                </a:lnTo>
                <a:lnTo>
                  <a:pt x="630" y="598"/>
                </a:lnTo>
                <a:lnTo>
                  <a:pt x="612" y="642"/>
                </a:lnTo>
                <a:lnTo>
                  <a:pt x="598" y="688"/>
                </a:lnTo>
                <a:lnTo>
                  <a:pt x="584" y="734"/>
                </a:lnTo>
                <a:lnTo>
                  <a:pt x="574" y="780"/>
                </a:lnTo>
                <a:lnTo>
                  <a:pt x="564" y="828"/>
                </a:lnTo>
                <a:lnTo>
                  <a:pt x="558" y="878"/>
                </a:lnTo>
                <a:lnTo>
                  <a:pt x="554" y="928"/>
                </a:lnTo>
                <a:lnTo>
                  <a:pt x="554" y="978"/>
                </a:lnTo>
                <a:lnTo>
                  <a:pt x="554" y="978"/>
                </a:lnTo>
                <a:lnTo>
                  <a:pt x="554" y="1012"/>
                </a:lnTo>
                <a:lnTo>
                  <a:pt x="556" y="1046"/>
                </a:lnTo>
                <a:lnTo>
                  <a:pt x="556" y="1046"/>
                </a:lnTo>
                <a:lnTo>
                  <a:pt x="556" y="1054"/>
                </a:lnTo>
                <a:lnTo>
                  <a:pt x="560" y="1056"/>
                </a:lnTo>
                <a:lnTo>
                  <a:pt x="560" y="1056"/>
                </a:lnTo>
                <a:lnTo>
                  <a:pt x="502" y="1074"/>
                </a:lnTo>
                <a:lnTo>
                  <a:pt x="444" y="1094"/>
                </a:lnTo>
                <a:lnTo>
                  <a:pt x="388" y="1120"/>
                </a:lnTo>
                <a:lnTo>
                  <a:pt x="336" y="1148"/>
                </a:lnTo>
                <a:lnTo>
                  <a:pt x="288" y="1180"/>
                </a:lnTo>
                <a:lnTo>
                  <a:pt x="242" y="1214"/>
                </a:lnTo>
                <a:lnTo>
                  <a:pt x="198" y="1252"/>
                </a:lnTo>
                <a:lnTo>
                  <a:pt x="158" y="1292"/>
                </a:lnTo>
                <a:lnTo>
                  <a:pt x="124" y="1336"/>
                </a:lnTo>
                <a:lnTo>
                  <a:pt x="106" y="1360"/>
                </a:lnTo>
                <a:lnTo>
                  <a:pt x="92" y="1384"/>
                </a:lnTo>
                <a:lnTo>
                  <a:pt x="78" y="1408"/>
                </a:lnTo>
                <a:lnTo>
                  <a:pt x="64" y="1432"/>
                </a:lnTo>
                <a:lnTo>
                  <a:pt x="52" y="1458"/>
                </a:lnTo>
                <a:lnTo>
                  <a:pt x="42" y="1484"/>
                </a:lnTo>
                <a:lnTo>
                  <a:pt x="32" y="1510"/>
                </a:lnTo>
                <a:lnTo>
                  <a:pt x="24" y="1538"/>
                </a:lnTo>
                <a:lnTo>
                  <a:pt x="16" y="1566"/>
                </a:lnTo>
                <a:lnTo>
                  <a:pt x="10" y="1594"/>
                </a:lnTo>
                <a:lnTo>
                  <a:pt x="6" y="1622"/>
                </a:lnTo>
                <a:lnTo>
                  <a:pt x="2" y="1652"/>
                </a:lnTo>
                <a:lnTo>
                  <a:pt x="0" y="1682"/>
                </a:lnTo>
                <a:lnTo>
                  <a:pt x="0" y="1712"/>
                </a:lnTo>
                <a:lnTo>
                  <a:pt x="0" y="1712"/>
                </a:lnTo>
                <a:lnTo>
                  <a:pt x="0" y="1748"/>
                </a:lnTo>
                <a:lnTo>
                  <a:pt x="2" y="1782"/>
                </a:lnTo>
                <a:lnTo>
                  <a:pt x="8" y="1816"/>
                </a:lnTo>
                <a:lnTo>
                  <a:pt x="14" y="1848"/>
                </a:lnTo>
                <a:lnTo>
                  <a:pt x="22" y="1880"/>
                </a:lnTo>
                <a:lnTo>
                  <a:pt x="32" y="1912"/>
                </a:lnTo>
                <a:lnTo>
                  <a:pt x="44" y="1942"/>
                </a:lnTo>
                <a:lnTo>
                  <a:pt x="58" y="1970"/>
                </a:lnTo>
                <a:lnTo>
                  <a:pt x="72" y="1998"/>
                </a:lnTo>
                <a:lnTo>
                  <a:pt x="88" y="2026"/>
                </a:lnTo>
                <a:lnTo>
                  <a:pt x="106" y="2052"/>
                </a:lnTo>
                <a:lnTo>
                  <a:pt x="126" y="2076"/>
                </a:lnTo>
                <a:lnTo>
                  <a:pt x="146" y="2100"/>
                </a:lnTo>
                <a:lnTo>
                  <a:pt x="170" y="2124"/>
                </a:lnTo>
                <a:lnTo>
                  <a:pt x="192" y="2146"/>
                </a:lnTo>
                <a:lnTo>
                  <a:pt x="218" y="2166"/>
                </a:lnTo>
                <a:lnTo>
                  <a:pt x="244" y="2186"/>
                </a:lnTo>
                <a:lnTo>
                  <a:pt x="270" y="2204"/>
                </a:lnTo>
                <a:lnTo>
                  <a:pt x="298" y="2222"/>
                </a:lnTo>
                <a:lnTo>
                  <a:pt x="328" y="2238"/>
                </a:lnTo>
                <a:lnTo>
                  <a:pt x="358" y="2252"/>
                </a:lnTo>
                <a:lnTo>
                  <a:pt x="388" y="2266"/>
                </a:lnTo>
                <a:lnTo>
                  <a:pt x="420" y="2278"/>
                </a:lnTo>
                <a:lnTo>
                  <a:pt x="454" y="2290"/>
                </a:lnTo>
                <a:lnTo>
                  <a:pt x="488" y="2300"/>
                </a:lnTo>
                <a:lnTo>
                  <a:pt x="522" y="2308"/>
                </a:lnTo>
                <a:lnTo>
                  <a:pt x="558" y="2316"/>
                </a:lnTo>
                <a:lnTo>
                  <a:pt x="594" y="2322"/>
                </a:lnTo>
                <a:lnTo>
                  <a:pt x="630" y="2326"/>
                </a:lnTo>
                <a:lnTo>
                  <a:pt x="668" y="2330"/>
                </a:lnTo>
                <a:lnTo>
                  <a:pt x="706" y="2332"/>
                </a:lnTo>
                <a:lnTo>
                  <a:pt x="744" y="2332"/>
                </a:lnTo>
                <a:lnTo>
                  <a:pt x="3026" y="2332"/>
                </a:lnTo>
                <a:lnTo>
                  <a:pt x="3026" y="2332"/>
                </a:lnTo>
                <a:lnTo>
                  <a:pt x="3106" y="2322"/>
                </a:lnTo>
                <a:lnTo>
                  <a:pt x="3182" y="2308"/>
                </a:lnTo>
                <a:lnTo>
                  <a:pt x="3256" y="2292"/>
                </a:lnTo>
                <a:lnTo>
                  <a:pt x="3326" y="2272"/>
                </a:lnTo>
                <a:lnTo>
                  <a:pt x="3360" y="2260"/>
                </a:lnTo>
                <a:lnTo>
                  <a:pt x="3394" y="2248"/>
                </a:lnTo>
                <a:lnTo>
                  <a:pt x="3426" y="2234"/>
                </a:lnTo>
                <a:lnTo>
                  <a:pt x="3456" y="2220"/>
                </a:lnTo>
                <a:lnTo>
                  <a:pt x="3486" y="2204"/>
                </a:lnTo>
                <a:lnTo>
                  <a:pt x="3516" y="2188"/>
                </a:lnTo>
                <a:lnTo>
                  <a:pt x="3544" y="2170"/>
                </a:lnTo>
                <a:lnTo>
                  <a:pt x="3570" y="2152"/>
                </a:lnTo>
                <a:lnTo>
                  <a:pt x="3594" y="2132"/>
                </a:lnTo>
                <a:lnTo>
                  <a:pt x="3618" y="2112"/>
                </a:lnTo>
                <a:lnTo>
                  <a:pt x="3640" y="2090"/>
                </a:lnTo>
                <a:lnTo>
                  <a:pt x="3662" y="2068"/>
                </a:lnTo>
                <a:lnTo>
                  <a:pt x="3682" y="2044"/>
                </a:lnTo>
                <a:lnTo>
                  <a:pt x="3700" y="2018"/>
                </a:lnTo>
                <a:lnTo>
                  <a:pt x="3716" y="1992"/>
                </a:lnTo>
                <a:lnTo>
                  <a:pt x="3732" y="1964"/>
                </a:lnTo>
                <a:lnTo>
                  <a:pt x="3744" y="1936"/>
                </a:lnTo>
                <a:lnTo>
                  <a:pt x="3756" y="1906"/>
                </a:lnTo>
                <a:lnTo>
                  <a:pt x="3766" y="1876"/>
                </a:lnTo>
                <a:lnTo>
                  <a:pt x="3774" y="1844"/>
                </a:lnTo>
                <a:lnTo>
                  <a:pt x="3782" y="1810"/>
                </a:lnTo>
                <a:lnTo>
                  <a:pt x="3786" y="1774"/>
                </a:lnTo>
                <a:lnTo>
                  <a:pt x="3790" y="1738"/>
                </a:lnTo>
                <a:lnTo>
                  <a:pt x="3790" y="1700"/>
                </a:lnTo>
                <a:close/>
              </a:path>
            </a:pathLst>
          </a:custGeom>
          <a:solidFill>
            <a:srgbClr val="00B0F0"/>
          </a:solidFill>
          <a:ln w="38100">
            <a:solidFill>
              <a:srgbClr val="002050"/>
            </a:solidFill>
          </a:ln>
        </p:spPr>
        <p:txBody>
          <a:bodyPr vert="horz" wrap="square" lIns="87880" tIns="43940" rIns="87880" bIns="43940" numCol="1" anchor="t" anchorCtr="0" compatLnSpc="1">
            <a:prstTxWarp prst="textNoShape">
              <a:avLst/>
            </a:prstTxWarp>
          </a:bodyPr>
          <a:lstStyle/>
          <a:p>
            <a:pPr defTabSz="914281"/>
            <a:r>
              <a:rPr lang="en-US" sz="1200" dirty="0">
                <a:solidFill>
                  <a:srgbClr val="FFFFFF"/>
                </a:solidFill>
              </a:rPr>
              <a:t> </a:t>
            </a:r>
            <a:endParaRPr lang="en-US" sz="1200" dirty="0" smtClean="0">
              <a:solidFill>
                <a:srgbClr val="FFFFFF"/>
              </a:solidFill>
            </a:endParaRPr>
          </a:p>
          <a:p>
            <a:pPr algn="ctr" defTabSz="914281"/>
            <a:r>
              <a:rPr lang="en-US" sz="1200" dirty="0" smtClean="0">
                <a:solidFill>
                  <a:srgbClr val="FFFFFF"/>
                </a:solidFill>
              </a:rPr>
              <a:t>US Government Cloud for CRM</a:t>
            </a:r>
            <a:endParaRPr lang="en-US" sz="1200" dirty="0">
              <a:solidFill>
                <a:srgbClr val="FFFFFF"/>
              </a:solidFill>
            </a:endParaRPr>
          </a:p>
        </p:txBody>
      </p:sp>
      <p:sp>
        <p:nvSpPr>
          <p:cNvPr id="34" name="TextBox 33"/>
          <p:cNvSpPr txBox="1"/>
          <p:nvPr/>
        </p:nvSpPr>
        <p:spPr>
          <a:xfrm>
            <a:off x="1258019" y="2465910"/>
            <a:ext cx="1543968" cy="572464"/>
          </a:xfrm>
          <a:prstGeom prst="rect">
            <a:avLst/>
          </a:prstGeom>
          <a:noFill/>
        </p:spPr>
        <p:txBody>
          <a:bodyPr wrap="square" lIns="182880" tIns="146304" rIns="182880" bIns="146304" rtlCol="0" anchor="b">
            <a:spAutoFit/>
          </a:bodyPr>
          <a:lstStyle/>
          <a:p>
            <a:pPr algn="ctr">
              <a:lnSpc>
                <a:spcPct val="90000"/>
              </a:lnSpc>
              <a:spcAft>
                <a:spcPts val="600"/>
              </a:spcAft>
            </a:pPr>
            <a:r>
              <a:rPr lang="en-US" sz="2000" b="1" dirty="0" smtClean="0">
                <a:solidFill>
                  <a:srgbClr val="FFFFFF"/>
                </a:solidFill>
              </a:rPr>
              <a:t>Microsoft</a:t>
            </a:r>
            <a:endParaRPr lang="en-US" sz="2000" b="1" dirty="0">
              <a:solidFill>
                <a:srgbClr val="FFFFFF"/>
              </a:solidFill>
            </a:endParaRPr>
          </a:p>
        </p:txBody>
      </p:sp>
      <p:sp>
        <p:nvSpPr>
          <p:cNvPr id="37" name="Rectangle 36"/>
          <p:cNvSpPr/>
          <p:nvPr/>
        </p:nvSpPr>
        <p:spPr bwMode="auto">
          <a:xfrm>
            <a:off x="8904803" y="1284502"/>
            <a:ext cx="2430690" cy="420630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grpSp>
        <p:nvGrpSpPr>
          <p:cNvPr id="3" name="Group 2"/>
          <p:cNvGrpSpPr/>
          <p:nvPr/>
        </p:nvGrpSpPr>
        <p:grpSpPr>
          <a:xfrm>
            <a:off x="8110578" y="905022"/>
            <a:ext cx="4130106" cy="5308084"/>
            <a:chOff x="8839373" y="1323068"/>
            <a:chExt cx="3477485" cy="5106827"/>
          </a:xfrm>
        </p:grpSpPr>
        <p:sp>
          <p:nvSpPr>
            <p:cNvPr id="39" name="TextBox 38"/>
            <p:cNvSpPr txBox="1"/>
            <p:nvPr/>
          </p:nvSpPr>
          <p:spPr>
            <a:xfrm>
              <a:off x="8839373" y="1554185"/>
              <a:ext cx="3477485" cy="4875710"/>
            </a:xfrm>
            <a:prstGeom prst="rect">
              <a:avLst/>
            </a:prstGeom>
            <a:noFill/>
          </p:spPr>
          <p:txBody>
            <a:bodyPr wrap="square" lIns="179285" tIns="143428" rIns="179285" bIns="143428" rtlCol="0">
              <a:spAutoFit/>
            </a:bodyPr>
            <a:lstStyle/>
            <a:p>
              <a:pPr defTabSz="914278">
                <a:lnSpc>
                  <a:spcPct val="90000"/>
                </a:lnSpc>
                <a:spcAft>
                  <a:spcPts val="1200"/>
                </a:spcAft>
              </a:pPr>
              <a:r>
                <a:rPr lang="en-US" sz="1600" b="1" dirty="0" smtClean="0">
                  <a:solidFill>
                    <a:srgbClr val="DDDDDD">
                      <a:lumMod val="25000"/>
                    </a:srgbClr>
                  </a:solidFill>
                  <a:latin typeface="Segoe UI Light"/>
                </a:rPr>
                <a:t>Microsoft Management</a:t>
              </a:r>
              <a:r>
                <a:rPr lang="en-US" sz="1600" dirty="0" smtClean="0">
                  <a:solidFill>
                    <a:srgbClr val="DDDDDD">
                      <a:lumMod val="25000"/>
                    </a:srgbClr>
                  </a:solidFill>
                  <a:latin typeface="Segoe UI Light"/>
                </a:rPr>
                <a:t>: </a:t>
              </a:r>
            </a:p>
            <a:p>
              <a:pPr marL="285750" indent="-285750" defTabSz="914278">
                <a:lnSpc>
                  <a:spcPct val="90000"/>
                </a:lnSpc>
                <a:spcAft>
                  <a:spcPts val="1200"/>
                </a:spcAft>
                <a:buFont typeface="Segoe UI Light" panose="020B0502040204020203" pitchFamily="34" charset="0"/>
                <a:buChar char="→"/>
              </a:pPr>
              <a:r>
                <a:rPr lang="en-US" sz="1600" dirty="0" smtClean="0">
                  <a:solidFill>
                    <a:srgbClr val="DDDDDD">
                      <a:lumMod val="25000"/>
                    </a:srgbClr>
                  </a:solidFill>
                  <a:latin typeface="Segoe UI Light"/>
                </a:rPr>
                <a:t>Delivers a complete </a:t>
              </a:r>
              <a:r>
                <a:rPr lang="en-US" sz="1600" dirty="0">
                  <a:solidFill>
                    <a:srgbClr val="DDDDDD">
                      <a:lumMod val="25000"/>
                    </a:srgbClr>
                  </a:solidFill>
                  <a:latin typeface="Segoe UI Light"/>
                </a:rPr>
                <a:t>SaaS s</a:t>
              </a:r>
              <a:r>
                <a:rPr lang="en-US" sz="1600" dirty="0" smtClean="0">
                  <a:solidFill>
                    <a:srgbClr val="DDDDDD">
                      <a:lumMod val="25000"/>
                    </a:srgbClr>
                  </a:solidFill>
                  <a:latin typeface="Segoe UI Light"/>
                </a:rPr>
                <a:t>ervice</a:t>
              </a:r>
              <a:endParaRPr lang="en-US" sz="1600" dirty="0">
                <a:solidFill>
                  <a:srgbClr val="DDDDDD">
                    <a:lumMod val="25000"/>
                  </a:srgbClr>
                </a:solidFill>
                <a:latin typeface="Segoe UI Light"/>
              </a:endParaRPr>
            </a:p>
            <a:p>
              <a:pPr marL="285750" indent="-285750" defTabSz="914278">
                <a:lnSpc>
                  <a:spcPct val="90000"/>
                </a:lnSpc>
                <a:spcAft>
                  <a:spcPts val="1200"/>
                </a:spcAft>
                <a:buFont typeface="Segoe UI Light" panose="020B0502040204020203" pitchFamily="34" charset="0"/>
                <a:buChar char="→"/>
              </a:pPr>
              <a:r>
                <a:rPr lang="en-US" sz="1600" dirty="0" smtClean="0">
                  <a:solidFill>
                    <a:srgbClr val="DDDDDD">
                      <a:lumMod val="25000"/>
                    </a:srgbClr>
                  </a:solidFill>
                  <a:latin typeface="Segoe UI Light"/>
                </a:rPr>
                <a:t>Secures and manages for customer</a:t>
              </a:r>
            </a:p>
            <a:p>
              <a:pPr marL="285750" indent="-285750" defTabSz="914278">
                <a:lnSpc>
                  <a:spcPct val="90000"/>
                </a:lnSpc>
                <a:spcAft>
                  <a:spcPts val="1200"/>
                </a:spcAft>
                <a:buFont typeface="Segoe UI Light" panose="020B0502040204020203" pitchFamily="34" charset="0"/>
                <a:buChar char="→"/>
              </a:pPr>
              <a:r>
                <a:rPr lang="en-US" sz="1600" dirty="0" smtClean="0">
                  <a:solidFill>
                    <a:srgbClr val="DDDDDD">
                      <a:lumMod val="25000"/>
                    </a:srgbClr>
                  </a:solidFill>
                  <a:latin typeface="Segoe UI Light"/>
                </a:rPr>
                <a:t>Provides global datacenters, </a:t>
              </a:r>
              <a:r>
                <a:rPr lang="en-US" sz="1600" dirty="0" err="1" smtClean="0">
                  <a:solidFill>
                    <a:srgbClr val="DDDDDD">
                      <a:lumMod val="25000"/>
                    </a:srgbClr>
                  </a:solidFill>
                  <a:latin typeface="Segoe UI Light"/>
                </a:rPr>
                <a:t>hw</a:t>
              </a:r>
              <a:r>
                <a:rPr lang="en-US" sz="1600" dirty="0" smtClean="0">
                  <a:solidFill>
                    <a:srgbClr val="DDDDDD">
                      <a:lumMod val="25000"/>
                    </a:srgbClr>
                  </a:solidFill>
                  <a:latin typeface="Segoe UI Light"/>
                </a:rPr>
                <a:t>/</a:t>
              </a:r>
              <a:r>
                <a:rPr lang="en-US" sz="1600" dirty="0" err="1" smtClean="0">
                  <a:solidFill>
                    <a:srgbClr val="DDDDDD">
                      <a:lumMod val="25000"/>
                    </a:srgbClr>
                  </a:solidFill>
                  <a:latin typeface="Segoe UI Light"/>
                </a:rPr>
                <a:t>sw</a:t>
              </a:r>
              <a:r>
                <a:rPr lang="en-US" sz="1600" dirty="0" smtClean="0">
                  <a:solidFill>
                    <a:srgbClr val="DDDDDD">
                      <a:lumMod val="25000"/>
                    </a:srgbClr>
                  </a:solidFill>
                  <a:latin typeface="Segoe UI Light"/>
                </a:rPr>
                <a:t>, networking to customer</a:t>
              </a:r>
            </a:p>
            <a:p>
              <a:pPr marL="285750" indent="-285750" defTabSz="914278">
                <a:lnSpc>
                  <a:spcPct val="90000"/>
                </a:lnSpc>
                <a:spcAft>
                  <a:spcPts val="1200"/>
                </a:spcAft>
                <a:buFont typeface="Segoe UI Light" panose="020B0502040204020203" pitchFamily="34" charset="0"/>
                <a:buChar char="→"/>
              </a:pPr>
              <a:r>
                <a:rPr lang="en-US" sz="1600" dirty="0">
                  <a:solidFill>
                    <a:srgbClr val="DDDDDD">
                      <a:lumMod val="25000"/>
                    </a:srgbClr>
                  </a:solidFill>
                  <a:latin typeface="Segoe UI Light"/>
                </a:rPr>
                <a:t>Manages application, hardware, </a:t>
              </a:r>
              <a:r>
                <a:rPr lang="en-US" sz="1600" dirty="0" smtClean="0">
                  <a:solidFill>
                    <a:srgbClr val="DDDDDD">
                      <a:lumMod val="25000"/>
                    </a:srgbClr>
                  </a:solidFill>
                  <a:latin typeface="Segoe UI Light"/>
                </a:rPr>
                <a:t>network</a:t>
              </a:r>
            </a:p>
            <a:p>
              <a:pPr marL="285750" indent="-285750" defTabSz="914278">
                <a:lnSpc>
                  <a:spcPct val="90000"/>
                </a:lnSpc>
                <a:spcAft>
                  <a:spcPts val="1200"/>
                </a:spcAft>
                <a:buFont typeface="Segoe UI Light" panose="020B0502040204020203" pitchFamily="34" charset="0"/>
                <a:buChar char="→"/>
              </a:pPr>
              <a:r>
                <a:rPr lang="en-US" sz="1600" dirty="0" smtClean="0">
                  <a:solidFill>
                    <a:srgbClr val="DDDDDD">
                      <a:lumMod val="25000"/>
                    </a:srgbClr>
                  </a:solidFill>
                  <a:latin typeface="Segoe UI Light"/>
                </a:rPr>
                <a:t>App/Data accessible to customer</a:t>
              </a:r>
              <a:endParaRPr lang="en-US" sz="1600" dirty="0">
                <a:solidFill>
                  <a:srgbClr val="DDDDDD">
                    <a:lumMod val="25000"/>
                  </a:srgbClr>
                </a:solidFill>
                <a:latin typeface="Segoe UI Light"/>
              </a:endParaRPr>
            </a:p>
            <a:p>
              <a:pPr defTabSz="914278">
                <a:lnSpc>
                  <a:spcPct val="90000"/>
                </a:lnSpc>
                <a:spcAft>
                  <a:spcPts val="1200"/>
                </a:spcAft>
              </a:pPr>
              <a:r>
                <a:rPr lang="en-US" sz="1600" b="1" dirty="0" smtClean="0">
                  <a:solidFill>
                    <a:srgbClr val="DDDDDD">
                      <a:lumMod val="25000"/>
                    </a:srgbClr>
                  </a:solidFill>
                  <a:latin typeface="Segoe UI Light"/>
                </a:rPr>
                <a:t>Microsoft Deployment Approach:</a:t>
              </a:r>
            </a:p>
            <a:p>
              <a:pPr marL="285750" indent="-285750" defTabSz="914278">
                <a:lnSpc>
                  <a:spcPct val="90000"/>
                </a:lnSpc>
                <a:spcAft>
                  <a:spcPts val="1200"/>
                </a:spcAft>
                <a:buFont typeface="Segoe UI Light" panose="020B0502040204020203" pitchFamily="34" charset="0"/>
                <a:buChar char="→"/>
              </a:pPr>
              <a:r>
                <a:rPr lang="en-US" sz="1600" dirty="0" smtClean="0">
                  <a:solidFill>
                    <a:srgbClr val="DDDDDD">
                      <a:lumMod val="25000"/>
                    </a:srgbClr>
                  </a:solidFill>
                  <a:latin typeface="Segoe UI Light"/>
                </a:rPr>
                <a:t>Deploys instantly into </a:t>
              </a:r>
              <a:r>
                <a:rPr lang="en-US" sz="1600" dirty="0">
                  <a:solidFill>
                    <a:srgbClr val="DDDDDD">
                      <a:lumMod val="25000"/>
                    </a:srgbClr>
                  </a:solidFill>
                  <a:latin typeface="Segoe UI Light"/>
                </a:rPr>
                <a:t>Microsoft’s Global </a:t>
              </a:r>
              <a:r>
                <a:rPr lang="en-US" sz="1600" dirty="0" smtClean="0">
                  <a:solidFill>
                    <a:srgbClr val="DDDDDD">
                      <a:lumMod val="25000"/>
                    </a:srgbClr>
                  </a:solidFill>
                  <a:latin typeface="Segoe UI Light"/>
                </a:rPr>
                <a:t>Datacenters</a:t>
              </a:r>
              <a:endParaRPr lang="en-US" sz="1600" dirty="0">
                <a:solidFill>
                  <a:srgbClr val="DDDDDD">
                    <a:lumMod val="25000"/>
                  </a:srgbClr>
                </a:solidFill>
                <a:latin typeface="Segoe UI Light"/>
              </a:endParaRPr>
            </a:p>
            <a:p>
              <a:pPr marL="285750" indent="-285750" defTabSz="914278">
                <a:lnSpc>
                  <a:spcPct val="90000"/>
                </a:lnSpc>
                <a:spcAft>
                  <a:spcPts val="1200"/>
                </a:spcAft>
                <a:buFont typeface="Segoe UI Light" panose="020B0502040204020203" pitchFamily="34" charset="0"/>
                <a:buChar char="→"/>
              </a:pPr>
              <a:r>
                <a:rPr lang="en-US" sz="1600" dirty="0" smtClean="0">
                  <a:solidFill>
                    <a:srgbClr val="DDDDDD">
                      <a:lumMod val="25000"/>
                    </a:srgbClr>
                  </a:solidFill>
                  <a:latin typeface="Segoe UI Light"/>
                </a:rPr>
                <a:t>Certifies </a:t>
              </a:r>
              <a:r>
                <a:rPr lang="en-US" sz="1600" dirty="0">
                  <a:solidFill>
                    <a:srgbClr val="DDDDDD">
                      <a:lumMod val="25000"/>
                    </a:srgbClr>
                  </a:solidFill>
                  <a:latin typeface="Segoe UI Light"/>
                </a:rPr>
                <a:t>&amp; </a:t>
              </a:r>
              <a:r>
                <a:rPr lang="en-US" sz="1600" dirty="0" smtClean="0">
                  <a:solidFill>
                    <a:srgbClr val="DDDDDD">
                      <a:lumMod val="25000"/>
                    </a:srgbClr>
                  </a:solidFill>
                  <a:latin typeface="Segoe UI Light"/>
                </a:rPr>
                <a:t>ensures compliance for Commercial &amp; Government Customers</a:t>
              </a:r>
              <a:endParaRPr lang="en-US" sz="1600" dirty="0">
                <a:solidFill>
                  <a:srgbClr val="DDDDDD">
                    <a:lumMod val="25000"/>
                  </a:srgbClr>
                </a:solidFill>
                <a:latin typeface="Segoe UI Light"/>
              </a:endParaRPr>
            </a:p>
            <a:p>
              <a:pPr marL="285750" indent="-285750" defTabSz="914278">
                <a:lnSpc>
                  <a:spcPct val="90000"/>
                </a:lnSpc>
                <a:spcAft>
                  <a:spcPts val="1200"/>
                </a:spcAft>
                <a:buFont typeface="Segoe UI Light" panose="020B0502040204020203" pitchFamily="34" charset="0"/>
                <a:buChar char="→"/>
              </a:pPr>
              <a:r>
                <a:rPr lang="en-US" sz="1600" dirty="0" smtClean="0">
                  <a:solidFill>
                    <a:srgbClr val="DDDDDD">
                      <a:lumMod val="25000"/>
                    </a:srgbClr>
                  </a:solidFill>
                  <a:latin typeface="Segoe UI Light"/>
                </a:rPr>
                <a:t>Integrates CRM Online </a:t>
              </a:r>
              <a:r>
                <a:rPr lang="en-US" sz="1600" dirty="0">
                  <a:solidFill>
                    <a:srgbClr val="DDDDDD">
                      <a:lumMod val="25000"/>
                    </a:srgbClr>
                  </a:solidFill>
                  <a:latin typeface="Segoe UI Light"/>
                </a:rPr>
                <a:t>with </a:t>
              </a:r>
              <a:r>
                <a:rPr lang="en-US" sz="1600" dirty="0" smtClean="0">
                  <a:solidFill>
                    <a:srgbClr val="DDDDDD">
                      <a:lumMod val="25000"/>
                    </a:srgbClr>
                  </a:solidFill>
                  <a:latin typeface="Segoe UI Light"/>
                </a:rPr>
                <a:t>Office365 &amp; Azure </a:t>
              </a:r>
              <a:r>
                <a:rPr lang="en-US" sz="1600" dirty="0">
                  <a:solidFill>
                    <a:srgbClr val="DDDDDD">
                      <a:lumMod val="25000"/>
                    </a:srgbClr>
                  </a:solidFill>
                  <a:latin typeface="Segoe UI Light"/>
                </a:rPr>
                <a:t>for </a:t>
              </a:r>
              <a:r>
                <a:rPr lang="en-US" sz="1600" dirty="0" smtClean="0">
                  <a:solidFill>
                    <a:srgbClr val="DDDDDD">
                      <a:lumMod val="25000"/>
                    </a:srgbClr>
                  </a:solidFill>
                  <a:latin typeface="Segoe UI Light"/>
                </a:rPr>
                <a:t>ease </a:t>
              </a:r>
              <a:r>
                <a:rPr lang="en-US" sz="1600" dirty="0">
                  <a:solidFill>
                    <a:srgbClr val="DDDDDD">
                      <a:lumMod val="25000"/>
                    </a:srgbClr>
                  </a:solidFill>
                  <a:latin typeface="Segoe UI Light"/>
                </a:rPr>
                <a:t>of </a:t>
              </a:r>
              <a:r>
                <a:rPr lang="en-US" sz="1600" dirty="0" smtClean="0">
                  <a:solidFill>
                    <a:srgbClr val="DDDDDD">
                      <a:lumMod val="25000"/>
                    </a:srgbClr>
                  </a:solidFill>
                  <a:latin typeface="Segoe UI Light"/>
                </a:rPr>
                <a:t>use and single sign on</a:t>
              </a:r>
            </a:p>
            <a:p>
              <a:pPr marL="285750" indent="-285750" defTabSz="914278">
                <a:lnSpc>
                  <a:spcPct val="90000"/>
                </a:lnSpc>
                <a:spcAft>
                  <a:spcPts val="1200"/>
                </a:spcAft>
                <a:buFont typeface="Segoe UI Light" panose="020B0502040204020203" pitchFamily="34" charset="0"/>
                <a:buChar char="→"/>
              </a:pPr>
              <a:r>
                <a:rPr lang="en-US" sz="1600" dirty="0" smtClean="0">
                  <a:solidFill>
                    <a:srgbClr val="DDDDDD">
                      <a:lumMod val="25000"/>
                    </a:srgbClr>
                  </a:solidFill>
                  <a:latin typeface="Segoe UI Light"/>
                </a:rPr>
                <a:t>Works with customers on major application upgrades</a:t>
              </a:r>
              <a:endParaRPr lang="en-US" sz="1600" dirty="0">
                <a:solidFill>
                  <a:srgbClr val="DDDDDD">
                    <a:lumMod val="25000"/>
                  </a:srgbClr>
                </a:solidFill>
                <a:latin typeface="Segoe UI Light"/>
              </a:endParaRPr>
            </a:p>
          </p:txBody>
        </p:sp>
        <p:sp>
          <p:nvSpPr>
            <p:cNvPr id="42" name="Rectangle 41"/>
            <p:cNvSpPr/>
            <p:nvPr/>
          </p:nvSpPr>
          <p:spPr bwMode="auto">
            <a:xfrm>
              <a:off x="9065208" y="1323068"/>
              <a:ext cx="318220" cy="11265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4" name="Group 3"/>
          <p:cNvGrpSpPr/>
          <p:nvPr/>
        </p:nvGrpSpPr>
        <p:grpSpPr>
          <a:xfrm>
            <a:off x="5335982" y="1174569"/>
            <a:ext cx="2397864" cy="4216973"/>
            <a:chOff x="5569842" y="1950284"/>
            <a:chExt cx="2397864" cy="4216973"/>
          </a:xfrm>
        </p:grpSpPr>
        <p:sp>
          <p:nvSpPr>
            <p:cNvPr id="38" name="Rectangle 37"/>
            <p:cNvSpPr/>
            <p:nvPr/>
          </p:nvSpPr>
          <p:spPr bwMode="auto">
            <a:xfrm>
              <a:off x="5574711" y="2117779"/>
              <a:ext cx="1576874" cy="410547"/>
            </a:xfrm>
            <a:prstGeom prst="rect">
              <a:avLst/>
            </a:prstGeom>
            <a:gradFill>
              <a:gsLst>
                <a:gs pos="100000">
                  <a:srgbClr val="00B0F0"/>
                </a:gs>
                <a:gs pos="67000">
                  <a:srgbClr val="00B0F0"/>
                </a:gs>
                <a:gs pos="13000">
                  <a:srgbClr val="0070C0"/>
                </a:gs>
                <a:gs pos="59000">
                  <a:srgbClr val="0070C0"/>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43" name="Rectangle 42"/>
            <p:cNvSpPr/>
            <p:nvPr/>
          </p:nvSpPr>
          <p:spPr bwMode="auto">
            <a:xfrm>
              <a:off x="5574711" y="3022849"/>
              <a:ext cx="1576874" cy="410547"/>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gradFill>
                    <a:gsLst>
                      <a:gs pos="0">
                        <a:srgbClr val="FFFFFF"/>
                      </a:gs>
                      <a:gs pos="100000">
                        <a:srgbClr val="FFFFFF"/>
                      </a:gs>
                    </a:gsLst>
                    <a:lin ang="5400000" scaled="0"/>
                  </a:gradFill>
                  <a:ea typeface="Segoe UI" pitchFamily="34" charset="0"/>
                  <a:cs typeface="Segoe UI" pitchFamily="34" charset="0"/>
                </a:rPr>
                <a:t>Runtime</a:t>
              </a:r>
            </a:p>
          </p:txBody>
        </p:sp>
        <p:sp>
          <p:nvSpPr>
            <p:cNvPr id="44" name="Rectangle 43"/>
            <p:cNvSpPr/>
            <p:nvPr/>
          </p:nvSpPr>
          <p:spPr bwMode="auto">
            <a:xfrm>
              <a:off x="5574711" y="3470717"/>
              <a:ext cx="1576874" cy="410547"/>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gradFill>
                    <a:gsLst>
                      <a:gs pos="0">
                        <a:srgbClr val="FFFFFF"/>
                      </a:gs>
                      <a:gs pos="100000">
                        <a:srgbClr val="FFFFFF"/>
                      </a:gs>
                    </a:gsLst>
                    <a:lin ang="5400000" scaled="0"/>
                  </a:gradFill>
                  <a:ea typeface="Segoe UI" pitchFamily="34" charset="0"/>
                  <a:cs typeface="Segoe UI" pitchFamily="34" charset="0"/>
                </a:rPr>
                <a:t>Middleware</a:t>
              </a:r>
            </a:p>
          </p:txBody>
        </p:sp>
        <p:sp>
          <p:nvSpPr>
            <p:cNvPr id="45" name="Rectangle 44"/>
            <p:cNvSpPr/>
            <p:nvPr/>
          </p:nvSpPr>
          <p:spPr bwMode="auto">
            <a:xfrm>
              <a:off x="5574711" y="3927916"/>
              <a:ext cx="1576874" cy="410547"/>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gradFill>
                    <a:gsLst>
                      <a:gs pos="0">
                        <a:srgbClr val="FFFFFF"/>
                      </a:gs>
                      <a:gs pos="100000">
                        <a:srgbClr val="FFFFFF"/>
                      </a:gs>
                    </a:gsLst>
                    <a:lin ang="5400000" scaled="0"/>
                  </a:gradFill>
                  <a:ea typeface="Segoe UI" pitchFamily="34" charset="0"/>
                  <a:cs typeface="Segoe UI" pitchFamily="34" charset="0"/>
                </a:rPr>
                <a:t>O/S</a:t>
              </a:r>
            </a:p>
          </p:txBody>
        </p:sp>
        <p:sp>
          <p:nvSpPr>
            <p:cNvPr id="46" name="Rectangle 45"/>
            <p:cNvSpPr/>
            <p:nvPr/>
          </p:nvSpPr>
          <p:spPr bwMode="auto">
            <a:xfrm>
              <a:off x="5574711" y="4385115"/>
              <a:ext cx="1576874" cy="410547"/>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gradFill>
                    <a:gsLst>
                      <a:gs pos="0">
                        <a:srgbClr val="FFFFFF"/>
                      </a:gs>
                      <a:gs pos="100000">
                        <a:srgbClr val="FFFFFF"/>
                      </a:gs>
                    </a:gsLst>
                    <a:lin ang="5400000" scaled="0"/>
                  </a:gradFill>
                  <a:ea typeface="Segoe UI" pitchFamily="34" charset="0"/>
                  <a:cs typeface="Segoe UI" pitchFamily="34" charset="0"/>
                </a:rPr>
                <a:t>Virtualization</a:t>
              </a:r>
            </a:p>
          </p:txBody>
        </p:sp>
        <p:sp>
          <p:nvSpPr>
            <p:cNvPr id="47" name="Rectangle 46"/>
            <p:cNvSpPr/>
            <p:nvPr/>
          </p:nvSpPr>
          <p:spPr bwMode="auto">
            <a:xfrm>
              <a:off x="5574711" y="5756710"/>
              <a:ext cx="1576874" cy="410547"/>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gradFill>
                    <a:gsLst>
                      <a:gs pos="0">
                        <a:srgbClr val="FFFFFF"/>
                      </a:gs>
                      <a:gs pos="100000">
                        <a:srgbClr val="FFFFFF"/>
                      </a:gs>
                    </a:gsLst>
                    <a:lin ang="5400000" scaled="0"/>
                  </a:gradFill>
                  <a:ea typeface="Segoe UI" pitchFamily="34" charset="0"/>
                  <a:cs typeface="Segoe UI" pitchFamily="34" charset="0"/>
                </a:rPr>
                <a:t>Networking</a:t>
              </a:r>
            </a:p>
          </p:txBody>
        </p:sp>
        <p:sp>
          <p:nvSpPr>
            <p:cNvPr id="48" name="Rectangle 47"/>
            <p:cNvSpPr/>
            <p:nvPr/>
          </p:nvSpPr>
          <p:spPr bwMode="auto">
            <a:xfrm>
              <a:off x="5569842" y="5299511"/>
              <a:ext cx="1576874" cy="410547"/>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gradFill>
                    <a:gsLst>
                      <a:gs pos="0">
                        <a:srgbClr val="FFFFFF"/>
                      </a:gs>
                      <a:gs pos="100000">
                        <a:srgbClr val="FFFFFF"/>
                      </a:gs>
                    </a:gsLst>
                    <a:lin ang="5400000" scaled="0"/>
                  </a:gradFill>
                  <a:ea typeface="Segoe UI" pitchFamily="34" charset="0"/>
                  <a:cs typeface="Segoe UI" pitchFamily="34" charset="0"/>
                </a:rPr>
                <a:t>Storage</a:t>
              </a:r>
            </a:p>
          </p:txBody>
        </p:sp>
        <p:sp>
          <p:nvSpPr>
            <p:cNvPr id="49" name="Rectangle 48"/>
            <p:cNvSpPr/>
            <p:nvPr/>
          </p:nvSpPr>
          <p:spPr bwMode="auto">
            <a:xfrm>
              <a:off x="5574711" y="4842314"/>
              <a:ext cx="1576874" cy="410547"/>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gradFill>
                    <a:gsLst>
                      <a:gs pos="0">
                        <a:srgbClr val="FFFFFF"/>
                      </a:gs>
                      <a:gs pos="100000">
                        <a:srgbClr val="FFFFFF"/>
                      </a:gs>
                    </a:gsLst>
                    <a:lin ang="5400000" scaled="0"/>
                  </a:gradFill>
                  <a:ea typeface="Segoe UI" pitchFamily="34" charset="0"/>
                  <a:cs typeface="Segoe UI" pitchFamily="34" charset="0"/>
                </a:rPr>
                <a:t>Servers</a:t>
              </a:r>
            </a:p>
          </p:txBody>
        </p:sp>
        <p:sp>
          <p:nvSpPr>
            <p:cNvPr id="50" name="TextBox 49"/>
            <p:cNvSpPr txBox="1"/>
            <p:nvPr/>
          </p:nvSpPr>
          <p:spPr>
            <a:xfrm rot="16200000">
              <a:off x="6662109" y="4143508"/>
              <a:ext cx="1793398" cy="447815"/>
            </a:xfrm>
            <a:prstGeom prst="rect">
              <a:avLst/>
            </a:prstGeom>
            <a:noFill/>
          </p:spPr>
          <p:txBody>
            <a:bodyPr wrap="square" lIns="182880" tIns="146304" rIns="182880" bIns="146304" rtlCol="0">
              <a:spAutoFit/>
            </a:bodyPr>
            <a:lstStyle/>
            <a:p>
              <a:pPr>
                <a:lnSpc>
                  <a:spcPct val="90000"/>
                </a:lnSpc>
                <a:spcAft>
                  <a:spcPts val="600"/>
                </a:spcAft>
              </a:pPr>
              <a:r>
                <a:rPr lang="en-US" sz="1100" b="1" dirty="0" smtClean="0">
                  <a:solidFill>
                    <a:srgbClr val="FFFFFF"/>
                  </a:solidFill>
                </a:rPr>
                <a:t>Manage by Microsoft</a:t>
              </a:r>
            </a:p>
          </p:txBody>
        </p:sp>
        <p:cxnSp>
          <p:nvCxnSpPr>
            <p:cNvPr id="51" name="Elbow Connector 50"/>
            <p:cNvCxnSpPr>
              <a:stCxn id="38" idx="3"/>
              <a:endCxn id="47" idx="3"/>
            </p:cNvCxnSpPr>
            <p:nvPr/>
          </p:nvCxnSpPr>
          <p:spPr>
            <a:xfrm>
              <a:off x="7151585" y="2323053"/>
              <a:ext cx="12700" cy="3638931"/>
            </a:xfrm>
            <a:prstGeom prst="bentConnector3">
              <a:avLst>
                <a:gd name="adj1" fmla="val 1800000"/>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bwMode="auto">
            <a:xfrm>
              <a:off x="5581061" y="2571331"/>
              <a:ext cx="1576874" cy="410547"/>
            </a:xfrm>
            <a:prstGeom prst="rect">
              <a:avLst/>
            </a:prstGeom>
            <a:gradFill>
              <a:gsLst>
                <a:gs pos="100000">
                  <a:srgbClr val="00B0F0"/>
                </a:gs>
                <a:gs pos="67000">
                  <a:srgbClr val="00B0F0"/>
                </a:gs>
                <a:gs pos="27000">
                  <a:srgbClr val="0070C0"/>
                </a:gs>
                <a:gs pos="49000">
                  <a:srgbClr val="0070C0"/>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ea typeface="Segoe UI" pitchFamily="34" charset="0"/>
                  <a:cs typeface="Segoe UI" pitchFamily="34" charset="0"/>
                </a:rPr>
                <a:t>Data</a:t>
              </a:r>
            </a:p>
          </p:txBody>
        </p:sp>
        <p:sp>
          <p:nvSpPr>
            <p:cNvPr id="53" name="TextBox 52"/>
            <p:cNvSpPr txBox="1"/>
            <p:nvPr/>
          </p:nvSpPr>
          <p:spPr>
            <a:xfrm rot="16200000">
              <a:off x="7146257" y="2323918"/>
              <a:ext cx="1195084" cy="447815"/>
            </a:xfrm>
            <a:prstGeom prst="rect">
              <a:avLst/>
            </a:prstGeom>
            <a:noFill/>
          </p:spPr>
          <p:txBody>
            <a:bodyPr wrap="square" lIns="182880" tIns="146304" rIns="182880" bIns="146304" rtlCol="0">
              <a:spAutoFit/>
            </a:bodyPr>
            <a:lstStyle/>
            <a:p>
              <a:pPr>
                <a:lnSpc>
                  <a:spcPct val="90000"/>
                </a:lnSpc>
                <a:spcAft>
                  <a:spcPts val="600"/>
                </a:spcAft>
              </a:pPr>
              <a:r>
                <a:rPr lang="en-US" sz="1100" b="1" dirty="0" smtClean="0">
                  <a:solidFill>
                    <a:srgbClr val="FFFFFF"/>
                  </a:solidFill>
                </a:rPr>
                <a:t>You  Access</a:t>
              </a:r>
            </a:p>
          </p:txBody>
        </p:sp>
        <p:cxnSp>
          <p:nvCxnSpPr>
            <p:cNvPr id="54" name="Elbow Connector 53"/>
            <p:cNvCxnSpPr/>
            <p:nvPr/>
          </p:nvCxnSpPr>
          <p:spPr>
            <a:xfrm>
              <a:off x="7364320" y="2323053"/>
              <a:ext cx="12700" cy="447871"/>
            </a:xfrm>
            <a:prstGeom prst="bentConnector3">
              <a:avLst>
                <a:gd name="adj1" fmla="val 1800000"/>
              </a:avLst>
            </a:prstGeom>
            <a:ln>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7733845" y="155994"/>
            <a:ext cx="4458155" cy="1071062"/>
          </a:xfrm>
          <a:prstGeom prst="rect">
            <a:avLst/>
          </a:prstGeom>
          <a:noFill/>
        </p:spPr>
        <p:txBody>
          <a:bodyPr wrap="square" lIns="182880" tIns="146304" rIns="182880" bIns="146304" rtlCol="0" anchor="b">
            <a:spAutoFit/>
          </a:bodyPr>
          <a:lstStyle/>
          <a:p>
            <a:pPr algn="ctr">
              <a:lnSpc>
                <a:spcPct val="90000"/>
              </a:lnSpc>
              <a:spcAft>
                <a:spcPts val="600"/>
              </a:spcAft>
            </a:pPr>
            <a:r>
              <a:rPr lang="en-US" sz="2800" spc="-100" dirty="0" smtClean="0">
                <a:ln w="3175">
                  <a:noFill/>
                </a:ln>
                <a:solidFill>
                  <a:srgbClr val="DDDDDD">
                    <a:lumMod val="25000"/>
                  </a:srgbClr>
                </a:solidFill>
                <a:latin typeface="Segoe UI Light"/>
                <a:cs typeface="Segoe UI" pitchFamily="34" charset="0"/>
              </a:rPr>
              <a:t>Microsoft-Hosted </a:t>
            </a:r>
            <a:br>
              <a:rPr lang="en-US" sz="2800" spc="-100" dirty="0" smtClean="0">
                <a:ln w="3175">
                  <a:noFill/>
                </a:ln>
                <a:solidFill>
                  <a:srgbClr val="DDDDDD">
                    <a:lumMod val="25000"/>
                  </a:srgbClr>
                </a:solidFill>
                <a:latin typeface="Segoe UI Light"/>
                <a:cs typeface="Segoe UI" pitchFamily="34" charset="0"/>
              </a:rPr>
            </a:br>
            <a:r>
              <a:rPr lang="en-US" sz="2800" spc="-100" dirty="0" smtClean="0">
                <a:ln w="3175">
                  <a:noFill/>
                </a:ln>
                <a:solidFill>
                  <a:srgbClr val="DDDDDD">
                    <a:lumMod val="25000"/>
                  </a:srgbClr>
                </a:solidFill>
                <a:latin typeface="Segoe UI Light"/>
                <a:cs typeface="Segoe UI" pitchFamily="34" charset="0"/>
              </a:rPr>
              <a:t>and Managed</a:t>
            </a:r>
            <a:endParaRPr lang="en-US" sz="2800" spc="-100" dirty="0">
              <a:ln w="3175">
                <a:noFill/>
              </a:ln>
              <a:solidFill>
                <a:srgbClr val="DDDDDD">
                  <a:lumMod val="25000"/>
                </a:srgbClr>
              </a:solidFill>
              <a:latin typeface="Segoe UI Light"/>
              <a:cs typeface="Segoe UI" pitchFamily="34" charset="0"/>
            </a:endParaRPr>
          </a:p>
        </p:txBody>
      </p:sp>
      <p:pic>
        <p:nvPicPr>
          <p:cNvPr id="7" name="Picture 6"/>
          <p:cNvPicPr>
            <a:picLocks/>
          </p:cNvPicPr>
          <p:nvPr>
            <p:custDataLst>
              <p:custData r:id="rId3"/>
              <p:tags r:id="rId4"/>
            </p:custDataLst>
          </p:nvPr>
        </p:nvPicPr>
        <p:blipFill>
          <a:blip r:embed="rId7">
            <a:extLst>
              <a:ext uri="{28A0092B-C50C-407E-A947-70E740481C1C}">
                <a14:useLocalDpi xmlns:a14="http://schemas.microsoft.com/office/drawing/2010/main" val="0"/>
              </a:ext>
            </a:extLst>
          </a:blip>
          <a:stretch>
            <a:fillRect/>
          </a:stretch>
        </p:blipFill>
        <p:spPr>
          <a:xfrm>
            <a:off x="9038309" y="847018"/>
            <a:ext cx="34094" cy="34108"/>
          </a:xfrm>
          <a:prstGeom prst="rect">
            <a:avLst/>
          </a:prstGeom>
        </p:spPr>
      </p:pic>
    </p:spTree>
    <p:custDataLst>
      <p:custData r:id="rId1"/>
      <p:tags r:id="rId2"/>
    </p:custDataLst>
    <p:extLst>
      <p:ext uri="{BB962C8B-B14F-4D97-AF65-F5344CB8AC3E}">
        <p14:creationId xmlns:p14="http://schemas.microsoft.com/office/powerpoint/2010/main" val="1351982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0" name="Title 2"/>
          <p:cNvSpPr txBox="1">
            <a:spLocks/>
          </p:cNvSpPr>
          <p:nvPr/>
        </p:nvSpPr>
        <p:spPr>
          <a:xfrm>
            <a:off x="265176" y="118872"/>
            <a:ext cx="10515600" cy="728131"/>
          </a:xfrm>
          <a:prstGeom prst="rect">
            <a:avLst/>
          </a:prstGeom>
        </p:spPr>
        <p:txBody>
          <a:bodyPr vert="horz" lIns="91440" tIns="45720" rIns="91440" bIns="45720" rtlCol="0" anchor="ctr">
            <a:normAutofit/>
          </a:bodyPr>
          <a:lstStyle>
            <a:lvl1pPr algn="l" defTabSz="914225"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FFFFFF"/>
                </a:solidFill>
                <a:latin typeface="Segoe UI Light"/>
                <a:cs typeface="Segoe UI Light"/>
              </a:rPr>
              <a:t>The Business Value of Cloud Based CRM</a:t>
            </a:r>
            <a:endParaRPr lang="en-US" dirty="0">
              <a:solidFill>
                <a:srgbClr val="FFFFFF"/>
              </a:solidFill>
              <a:latin typeface="Segoe UI Light"/>
              <a:cs typeface="Segoe UI Light"/>
            </a:endParaRPr>
          </a:p>
        </p:txBody>
      </p:sp>
      <p:sp>
        <p:nvSpPr>
          <p:cNvPr id="21" name="Rectangle 20"/>
          <p:cNvSpPr/>
          <p:nvPr/>
        </p:nvSpPr>
        <p:spPr>
          <a:xfrm>
            <a:off x="1622115" y="999216"/>
            <a:ext cx="4543197" cy="279137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8298" y="1123893"/>
            <a:ext cx="3422262" cy="2547453"/>
          </a:xfrm>
          <a:prstGeom prst="rect">
            <a:avLst/>
          </a:prstGeom>
        </p:spPr>
      </p:pic>
      <p:sp>
        <p:nvSpPr>
          <p:cNvPr id="31" name="Rectangle 30"/>
          <p:cNvSpPr/>
          <p:nvPr/>
        </p:nvSpPr>
        <p:spPr>
          <a:xfrm>
            <a:off x="1619016" y="3883743"/>
            <a:ext cx="4546296" cy="27932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8298" y="3963076"/>
            <a:ext cx="3619517" cy="2547852"/>
          </a:xfrm>
          <a:prstGeom prst="rect">
            <a:avLst/>
          </a:prstGeom>
        </p:spPr>
      </p:pic>
      <p:sp>
        <p:nvSpPr>
          <p:cNvPr id="37" name="Rectangle 36"/>
          <p:cNvSpPr/>
          <p:nvPr/>
        </p:nvSpPr>
        <p:spPr>
          <a:xfrm>
            <a:off x="6248105" y="1005683"/>
            <a:ext cx="4532671" cy="278490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4127" y="1106866"/>
            <a:ext cx="3647311" cy="2547453"/>
          </a:xfrm>
          <a:prstGeom prst="rect">
            <a:avLst/>
          </a:prstGeom>
        </p:spPr>
      </p:pic>
      <p:sp>
        <p:nvSpPr>
          <p:cNvPr id="42" name="Rectangle 41"/>
          <p:cNvSpPr/>
          <p:nvPr/>
        </p:nvSpPr>
        <p:spPr>
          <a:xfrm>
            <a:off x="6248104" y="3882389"/>
            <a:ext cx="4532671" cy="27946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1642109" y="3454984"/>
            <a:ext cx="292224" cy="289704"/>
          </a:xfrm>
          <a:prstGeom prst="ellipse">
            <a:avLst/>
          </a:prstGeom>
          <a:noFill/>
          <a:ln>
            <a:solidFill>
              <a:srgbClr val="002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2050"/>
                </a:solidFill>
                <a:latin typeface="Helvetica Neue Light"/>
                <a:cs typeface="Helvetica Neue Light"/>
              </a:rPr>
              <a:t>1</a:t>
            </a:r>
            <a:endParaRPr lang="en-US" sz="2400" dirty="0">
              <a:solidFill>
                <a:srgbClr val="002050"/>
              </a:solidFill>
              <a:latin typeface="Helvetica Neue Light"/>
              <a:cs typeface="Helvetica Neue Light"/>
            </a:endParaRPr>
          </a:p>
        </p:txBody>
      </p:sp>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4127" y="4043126"/>
            <a:ext cx="3497691" cy="2380528"/>
          </a:xfrm>
          <a:prstGeom prst="rect">
            <a:avLst/>
          </a:prstGeom>
        </p:spPr>
      </p:pic>
      <p:sp>
        <p:nvSpPr>
          <p:cNvPr id="3" name="Rectangle 2"/>
          <p:cNvSpPr/>
          <p:nvPr/>
        </p:nvSpPr>
        <p:spPr>
          <a:xfrm>
            <a:off x="2628685" y="1039299"/>
            <a:ext cx="2698742" cy="578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2C6"/>
                </a:solidFill>
                <a:latin typeface="+mj-lt"/>
              </a:rPr>
              <a:t>Benefits at the Intersection of CRM and the Cloud</a:t>
            </a:r>
            <a:endParaRPr lang="en-US" dirty="0">
              <a:solidFill>
                <a:srgbClr val="0072C6"/>
              </a:solidFill>
              <a:latin typeface="+mj-lt"/>
            </a:endParaRPr>
          </a:p>
        </p:txBody>
      </p:sp>
      <p:sp>
        <p:nvSpPr>
          <p:cNvPr id="45" name="Rectangle 44"/>
          <p:cNvSpPr/>
          <p:nvPr/>
        </p:nvSpPr>
        <p:spPr>
          <a:xfrm>
            <a:off x="2628685" y="1022710"/>
            <a:ext cx="2698742" cy="578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2C6"/>
                </a:solidFill>
                <a:latin typeface="+mj-lt"/>
              </a:rPr>
              <a:t>Benefits at the Intersection of CRM and the Cloud</a:t>
            </a:r>
            <a:endParaRPr lang="en-US" dirty="0">
              <a:solidFill>
                <a:srgbClr val="0072C6"/>
              </a:solidFill>
              <a:latin typeface="+mj-lt"/>
            </a:endParaRPr>
          </a:p>
        </p:txBody>
      </p:sp>
      <p:sp>
        <p:nvSpPr>
          <p:cNvPr id="46" name="Rectangle 45"/>
          <p:cNvSpPr/>
          <p:nvPr/>
        </p:nvSpPr>
        <p:spPr>
          <a:xfrm>
            <a:off x="1807160" y="3902729"/>
            <a:ext cx="4337577" cy="735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rgbClr val="0072C6"/>
                </a:solidFill>
                <a:latin typeface="+mj-lt"/>
              </a:rPr>
              <a:t>Cloud CRM Frees Up IT Assets and Budget</a:t>
            </a:r>
            <a:endParaRPr lang="en-US" dirty="0">
              <a:solidFill>
                <a:srgbClr val="0072C6"/>
              </a:solidFill>
              <a:latin typeface="+mj-lt"/>
            </a:endParaRPr>
          </a:p>
        </p:txBody>
      </p:sp>
      <p:sp>
        <p:nvSpPr>
          <p:cNvPr id="47" name="Rectangle 46"/>
          <p:cNvSpPr/>
          <p:nvPr/>
        </p:nvSpPr>
        <p:spPr>
          <a:xfrm>
            <a:off x="6287436" y="1022272"/>
            <a:ext cx="4454011" cy="36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2C6"/>
                </a:solidFill>
                <a:latin typeface="+mj-lt"/>
              </a:rPr>
              <a:t>Cloud CRM Enhances the End-User Experience</a:t>
            </a:r>
            <a:endParaRPr lang="en-US" dirty="0">
              <a:solidFill>
                <a:srgbClr val="0072C6"/>
              </a:solidFill>
              <a:latin typeface="+mj-lt"/>
            </a:endParaRPr>
          </a:p>
        </p:txBody>
      </p:sp>
      <p:sp>
        <p:nvSpPr>
          <p:cNvPr id="48" name="Rectangle 47"/>
          <p:cNvSpPr/>
          <p:nvPr/>
        </p:nvSpPr>
        <p:spPr>
          <a:xfrm>
            <a:off x="6267769" y="3902053"/>
            <a:ext cx="4454011" cy="36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2C6"/>
                </a:solidFill>
                <a:latin typeface="+mj-lt"/>
              </a:rPr>
              <a:t>Cloud CRM Enables Mobile Sales</a:t>
            </a:r>
            <a:endParaRPr lang="en-US" dirty="0">
              <a:solidFill>
                <a:srgbClr val="0072C6"/>
              </a:solidFill>
              <a:latin typeface="+mj-lt"/>
            </a:endParaRPr>
          </a:p>
        </p:txBody>
      </p:sp>
      <p:sp>
        <p:nvSpPr>
          <p:cNvPr id="49" name="Oval 48"/>
          <p:cNvSpPr/>
          <p:nvPr/>
        </p:nvSpPr>
        <p:spPr>
          <a:xfrm>
            <a:off x="1642109" y="6295829"/>
            <a:ext cx="292224" cy="289704"/>
          </a:xfrm>
          <a:prstGeom prst="ellipse">
            <a:avLst/>
          </a:prstGeom>
          <a:noFill/>
          <a:ln>
            <a:solidFill>
              <a:srgbClr val="002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2050"/>
                </a:solidFill>
                <a:latin typeface="Helvetica Neue Light"/>
                <a:cs typeface="Helvetica Neue Light"/>
              </a:rPr>
              <a:t>2</a:t>
            </a:r>
            <a:endParaRPr lang="en-US" sz="2400" dirty="0">
              <a:solidFill>
                <a:srgbClr val="002050"/>
              </a:solidFill>
              <a:latin typeface="Helvetica Neue Light"/>
              <a:cs typeface="Helvetica Neue Light"/>
            </a:endParaRPr>
          </a:p>
        </p:txBody>
      </p:sp>
      <p:sp>
        <p:nvSpPr>
          <p:cNvPr id="50" name="Oval 49"/>
          <p:cNvSpPr/>
          <p:nvPr/>
        </p:nvSpPr>
        <p:spPr>
          <a:xfrm>
            <a:off x="6287436" y="3437957"/>
            <a:ext cx="292224" cy="289704"/>
          </a:xfrm>
          <a:prstGeom prst="ellipse">
            <a:avLst/>
          </a:prstGeom>
          <a:noFill/>
          <a:ln>
            <a:solidFill>
              <a:srgbClr val="002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2050"/>
                </a:solidFill>
                <a:latin typeface="Helvetica Neue Light"/>
                <a:cs typeface="Helvetica Neue Light"/>
              </a:rPr>
              <a:t>3</a:t>
            </a:r>
          </a:p>
        </p:txBody>
      </p:sp>
      <p:sp>
        <p:nvSpPr>
          <p:cNvPr id="51" name="Oval 50"/>
          <p:cNvSpPr/>
          <p:nvPr/>
        </p:nvSpPr>
        <p:spPr>
          <a:xfrm>
            <a:off x="6285170" y="6295829"/>
            <a:ext cx="292224" cy="289704"/>
          </a:xfrm>
          <a:prstGeom prst="ellipse">
            <a:avLst/>
          </a:prstGeom>
          <a:noFill/>
          <a:ln>
            <a:solidFill>
              <a:srgbClr val="002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2050"/>
                </a:solidFill>
                <a:latin typeface="Helvetica Neue Light"/>
                <a:cs typeface="Helvetica Neue Light"/>
              </a:rPr>
              <a:t>4</a:t>
            </a:r>
            <a:endParaRPr lang="en-US" sz="2400" dirty="0">
              <a:solidFill>
                <a:srgbClr val="002050"/>
              </a:solidFill>
              <a:latin typeface="Helvetica Neue Light"/>
              <a:cs typeface="Helvetica Neue Light"/>
            </a:endParaRPr>
          </a:p>
        </p:txBody>
      </p:sp>
      <p:sp>
        <p:nvSpPr>
          <p:cNvPr id="4" name="TextBox 3"/>
          <p:cNvSpPr txBox="1"/>
          <p:nvPr/>
        </p:nvSpPr>
        <p:spPr>
          <a:xfrm>
            <a:off x="11021961" y="6423654"/>
            <a:ext cx="753732" cy="369332"/>
          </a:xfrm>
          <a:prstGeom prst="rect">
            <a:avLst/>
          </a:prstGeom>
          <a:noFill/>
        </p:spPr>
        <p:txBody>
          <a:bodyPr wrap="none" rtlCol="0">
            <a:spAutoFit/>
          </a:bodyPr>
          <a:lstStyle/>
          <a:p>
            <a:r>
              <a:rPr lang="en-US" dirty="0" smtClean="0">
                <a:solidFill>
                  <a:schemeClr val="bg1"/>
                </a:solidFill>
              </a:rPr>
              <a:t>© IDC</a:t>
            </a:r>
            <a:endParaRPr lang="en-US" dirty="0">
              <a:solidFill>
                <a:schemeClr val="bg1"/>
              </a:solidFill>
            </a:endParaRPr>
          </a:p>
        </p:txBody>
      </p:sp>
      <p:pic>
        <p:nvPicPr>
          <p:cNvPr id="2" name="Picture 1"/>
          <p:cNvPicPr>
            <a:picLocks noChangeAspect="1"/>
          </p:cNvPicPr>
          <p:nvPr/>
        </p:nvPicPr>
        <p:blipFill>
          <a:blip r:embed="rId9"/>
          <a:stretch>
            <a:fillRect/>
          </a:stretch>
        </p:blipFill>
        <p:spPr>
          <a:xfrm>
            <a:off x="7448735" y="2291137"/>
            <a:ext cx="685800" cy="352425"/>
          </a:xfrm>
          <a:prstGeom prst="rect">
            <a:avLst/>
          </a:prstGeom>
        </p:spPr>
      </p:pic>
      <p:pic>
        <p:nvPicPr>
          <p:cNvPr id="5" name="Picture 4"/>
          <p:cNvPicPr>
            <a:picLocks noChangeAspect="1"/>
          </p:cNvPicPr>
          <p:nvPr/>
        </p:nvPicPr>
        <p:blipFill>
          <a:blip r:embed="rId10"/>
          <a:stretch>
            <a:fillRect/>
          </a:stretch>
        </p:blipFill>
        <p:spPr>
          <a:xfrm>
            <a:off x="2697994" y="4185871"/>
            <a:ext cx="2562225" cy="314325"/>
          </a:xfrm>
          <a:prstGeom prst="rect">
            <a:avLst/>
          </a:prstGeom>
        </p:spPr>
      </p:pic>
    </p:spTree>
    <p:custDataLst>
      <p:custData r:id="rId1"/>
      <p:tags r:id="rId2"/>
    </p:custDataLst>
    <p:extLst>
      <p:ext uri="{BB962C8B-B14F-4D97-AF65-F5344CB8AC3E}">
        <p14:creationId xmlns:p14="http://schemas.microsoft.com/office/powerpoint/2010/main" val="361186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973422"/>
            <a:ext cx="12207240" cy="5056632"/>
          </a:xfrm>
          <a:prstGeom prst="rect">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rotWithShape="1">
          <a:blip r:embed="rId5" cstate="print">
            <a:extLst>
              <a:ext uri="{BEBA8EAE-BF5A-486C-A8C5-ECC9F3942E4B}">
                <a14:imgProps xmlns:a14="http://schemas.microsoft.com/office/drawing/2010/main">
                  <a14:imgLayer r:embed="rId6">
                    <a14:imgEffect>
                      <a14:artisticPaintStrokes/>
                    </a14:imgEffect>
                  </a14:imgLayer>
                </a14:imgProps>
              </a:ext>
              <a:ext uri="{28A0092B-C50C-407E-A947-70E740481C1C}">
                <a14:useLocalDpi xmlns:a14="http://schemas.microsoft.com/office/drawing/2010/main" val="0"/>
              </a:ext>
            </a:extLst>
          </a:blip>
          <a:srcRect l="50253" t="6273" r="4165" b="17774"/>
          <a:stretch/>
        </p:blipFill>
        <p:spPr>
          <a:xfrm>
            <a:off x="8305670" y="1316443"/>
            <a:ext cx="3049737" cy="4369128"/>
          </a:xfrm>
          <a:prstGeom prst="rect">
            <a:avLst/>
          </a:prstGeom>
        </p:spPr>
      </p:pic>
      <p:sp>
        <p:nvSpPr>
          <p:cNvPr id="91" name="Rectangle 90"/>
          <p:cNvSpPr/>
          <p:nvPr/>
        </p:nvSpPr>
        <p:spPr>
          <a:xfrm>
            <a:off x="8305669" y="1316440"/>
            <a:ext cx="3050241" cy="648569"/>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5" cstate="print">
            <a:extLst>
              <a:ext uri="{BEBA8EAE-BF5A-486C-A8C5-ECC9F3942E4B}">
                <a14:imgProps xmlns:a14="http://schemas.microsoft.com/office/drawing/2010/main">
                  <a14:imgLayer r:embed="rId6">
                    <a14:imgEffect>
                      <a14:artisticPaintStrokes/>
                    </a14:imgEffect>
                  </a14:imgLayer>
                </a14:imgProps>
              </a:ext>
              <a:ext uri="{28A0092B-C50C-407E-A947-70E740481C1C}">
                <a14:useLocalDpi xmlns:a14="http://schemas.microsoft.com/office/drawing/2010/main" val="0"/>
              </a:ext>
            </a:extLst>
          </a:blip>
          <a:srcRect l="4126" t="6273" r="50716" b="17774"/>
          <a:stretch/>
        </p:blipFill>
        <p:spPr>
          <a:xfrm>
            <a:off x="5219467" y="1316443"/>
            <a:ext cx="3021315" cy="4369128"/>
          </a:xfrm>
          <a:prstGeom prst="rect">
            <a:avLst/>
          </a:prstGeom>
        </p:spPr>
      </p:pic>
      <p:sp>
        <p:nvSpPr>
          <p:cNvPr id="50" name="TextBox 49"/>
          <p:cNvSpPr txBox="1"/>
          <p:nvPr/>
        </p:nvSpPr>
        <p:spPr>
          <a:xfrm>
            <a:off x="5218852" y="2002472"/>
            <a:ext cx="3031200" cy="492443"/>
          </a:xfrm>
          <a:prstGeom prst="rect">
            <a:avLst/>
          </a:prstGeom>
          <a:noFill/>
        </p:spPr>
        <p:txBody>
          <a:bodyPr wrap="square" rtlCol="0">
            <a:spAutoFit/>
          </a:bodyPr>
          <a:lstStyle/>
          <a:p>
            <a:pPr algn="ctr"/>
            <a:r>
              <a:rPr lang="en-US" sz="2600" dirty="0" smtClean="0">
                <a:latin typeface="Segoe UI Light"/>
                <a:cs typeface="Segoe UI Light"/>
              </a:rPr>
              <a:t> </a:t>
            </a:r>
            <a:r>
              <a:rPr lang="en-US" sz="2600" dirty="0">
                <a:solidFill>
                  <a:schemeClr val="bg1"/>
                </a:solidFill>
                <a:latin typeface="Segoe UI Light"/>
                <a:cs typeface="Segoe UI Light"/>
              </a:rPr>
              <a:t>$45 </a:t>
            </a:r>
            <a:r>
              <a:rPr lang="en-US" sz="2000" baseline="44000" dirty="0">
                <a:solidFill>
                  <a:schemeClr val="bg1"/>
                </a:solidFill>
                <a:latin typeface="Segoe UI Light"/>
                <a:cs typeface="Segoe UI Light"/>
              </a:rPr>
              <a:t>(1</a:t>
            </a:r>
            <a:r>
              <a:rPr lang="en-US" sz="2000" baseline="44000" dirty="0" smtClean="0">
                <a:solidFill>
                  <a:schemeClr val="bg1"/>
                </a:solidFill>
                <a:latin typeface="Segoe UI Light"/>
                <a:cs typeface="Segoe UI Light"/>
              </a:rPr>
              <a:t>)</a:t>
            </a:r>
            <a:endParaRPr lang="en-US" sz="2000" baseline="44000" dirty="0">
              <a:solidFill>
                <a:schemeClr val="bg1"/>
              </a:solidFill>
              <a:latin typeface="Segoe UI Light"/>
              <a:cs typeface="Segoe UI Light"/>
            </a:endParaRPr>
          </a:p>
        </p:txBody>
      </p:sp>
      <p:sp>
        <p:nvSpPr>
          <p:cNvPr id="90" name="Rectangle 89"/>
          <p:cNvSpPr/>
          <p:nvPr/>
        </p:nvSpPr>
        <p:spPr>
          <a:xfrm>
            <a:off x="5218853" y="1316440"/>
            <a:ext cx="3022054" cy="648569"/>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bwMode="auto">
          <a:xfrm>
            <a:off x="5226465" y="1338298"/>
            <a:ext cx="3023586" cy="627091"/>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4" fontAlgn="base">
              <a:lnSpc>
                <a:spcPts val="2100"/>
              </a:lnSpc>
              <a:spcBef>
                <a:spcPct val="0"/>
              </a:spcBef>
              <a:spcAft>
                <a:spcPct val="0"/>
              </a:spcAft>
            </a:pPr>
            <a:r>
              <a:rPr lang="en-US" sz="2000" dirty="0" smtClean="0">
                <a:solidFill>
                  <a:srgbClr val="002050"/>
                </a:solidFill>
                <a:effectLst>
                  <a:outerShdw blurRad="50800" dist="25400" dir="2700000" algn="tl" rotWithShape="0">
                    <a:prstClr val="black">
                      <a:alpha val="40000"/>
                    </a:prstClr>
                  </a:outerShdw>
                </a:effectLst>
                <a:latin typeface="Segoe UI Light"/>
              </a:rPr>
              <a:t> CRM Online</a:t>
            </a:r>
          </a:p>
          <a:p>
            <a:pPr algn="ctr" defTabSz="913924" fontAlgn="base">
              <a:lnSpc>
                <a:spcPts val="2100"/>
              </a:lnSpc>
              <a:spcBef>
                <a:spcPct val="0"/>
              </a:spcBef>
              <a:spcAft>
                <a:spcPct val="0"/>
              </a:spcAft>
            </a:pPr>
            <a:r>
              <a:rPr lang="en-US" sz="2000" dirty="0" smtClean="0">
                <a:solidFill>
                  <a:srgbClr val="002050"/>
                </a:solidFill>
                <a:effectLst>
                  <a:outerShdw blurRad="50800" dist="25400" dir="2700000" algn="tl" rotWithShape="0">
                    <a:prstClr val="black">
                      <a:alpha val="40000"/>
                    </a:prstClr>
                  </a:outerShdw>
                </a:effectLst>
                <a:latin typeface="Segoe UI Light"/>
              </a:rPr>
              <a:t>Sales Productivity</a:t>
            </a:r>
            <a:endParaRPr lang="en-US" sz="2000" dirty="0">
              <a:solidFill>
                <a:srgbClr val="002050"/>
              </a:solidFill>
              <a:effectLst>
                <a:outerShdw blurRad="50800" dist="25400" dir="2700000" algn="tl" rotWithShape="0">
                  <a:prstClr val="black">
                    <a:alpha val="40000"/>
                  </a:prstClr>
                </a:outerShdw>
              </a:effectLst>
              <a:latin typeface="Segoe UI Light"/>
            </a:endParaRPr>
          </a:p>
        </p:txBody>
      </p:sp>
      <p:sp>
        <p:nvSpPr>
          <p:cNvPr id="6" name="Title 1"/>
          <p:cNvSpPr txBox="1">
            <a:spLocks/>
          </p:cNvSpPr>
          <p:nvPr/>
        </p:nvSpPr>
        <p:spPr>
          <a:xfrm>
            <a:off x="199179" y="53931"/>
            <a:ext cx="11887877" cy="656368"/>
          </a:xfrm>
          <a:prstGeom prst="rect">
            <a:avLst/>
          </a:prstGeom>
        </p:spPr>
        <p:txBody>
          <a:bodyPr/>
          <a:lst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sz="3800" dirty="0" smtClean="0">
                <a:solidFill>
                  <a:srgbClr val="0575C8"/>
                </a:solidFill>
              </a:rPr>
              <a:t>Sales Productivity helps to see more than the tip of the iceberg</a:t>
            </a:r>
            <a:endParaRPr sz="3800" i="1" dirty="0">
              <a:solidFill>
                <a:srgbClr val="0575C8"/>
              </a:solidFill>
            </a:endParaRPr>
          </a:p>
        </p:txBody>
      </p:sp>
      <p:sp>
        <p:nvSpPr>
          <p:cNvPr id="7" name="TextBox 6"/>
          <p:cNvSpPr txBox="1"/>
          <p:nvPr/>
        </p:nvSpPr>
        <p:spPr>
          <a:xfrm>
            <a:off x="199179" y="542197"/>
            <a:ext cx="9088959" cy="369332"/>
          </a:xfrm>
          <a:prstGeom prst="rect">
            <a:avLst/>
          </a:prstGeom>
          <a:noFill/>
        </p:spPr>
        <p:txBody>
          <a:bodyPr wrap="none" rtlCol="0">
            <a:spAutoFit/>
          </a:bodyPr>
          <a:lstStyle/>
          <a:p>
            <a:r>
              <a:rPr lang="en-US" dirty="0" smtClean="0">
                <a:solidFill>
                  <a:srgbClr val="49AFEF"/>
                </a:solidFill>
                <a:latin typeface="Segoe UI Light"/>
                <a:cs typeface="Segoe UI Light"/>
              </a:rPr>
              <a:t>When positioning online to on-premises, make sure you dive deeper than pure license price!</a:t>
            </a:r>
            <a:endParaRPr lang="en-US" dirty="0">
              <a:solidFill>
                <a:srgbClr val="49AFEF"/>
              </a:solidFill>
              <a:latin typeface="Segoe UI Light"/>
              <a:cs typeface="Segoe UI Light"/>
            </a:endParaRPr>
          </a:p>
        </p:txBody>
      </p:sp>
      <p:sp>
        <p:nvSpPr>
          <p:cNvPr id="14" name="Rectangle 13"/>
          <p:cNvSpPr/>
          <p:nvPr/>
        </p:nvSpPr>
        <p:spPr>
          <a:xfrm>
            <a:off x="248487" y="6136347"/>
            <a:ext cx="11825716" cy="600164"/>
          </a:xfrm>
          <a:prstGeom prst="rect">
            <a:avLst/>
          </a:prstGeom>
        </p:spPr>
        <p:txBody>
          <a:bodyPr wrap="square">
            <a:spAutoFit/>
          </a:bodyPr>
          <a:lstStyle/>
          <a:p>
            <a:pPr defTabSz="914278"/>
            <a:r>
              <a:rPr lang="en-US" sz="1100" dirty="0" smtClean="0">
                <a:solidFill>
                  <a:prstClr val="black"/>
                </a:solidFill>
                <a:latin typeface="Segoe UI Light"/>
                <a:cs typeface="Segoe UI Light"/>
              </a:rPr>
              <a:t>(1) Includes Dynamics CRM Online and Power BI.  Net </a:t>
            </a:r>
            <a:r>
              <a:rPr lang="en-US" sz="1100" dirty="0">
                <a:solidFill>
                  <a:prstClr val="black"/>
                </a:solidFill>
                <a:latin typeface="Segoe UI Light"/>
                <a:cs typeface="Segoe UI Light"/>
              </a:rPr>
              <a:t>promotional prices after discounts applied. Shown per user per month in USD. </a:t>
            </a:r>
            <a:endParaRPr lang="en-US" sz="1100" dirty="0" smtClean="0">
              <a:solidFill>
                <a:prstClr val="black"/>
              </a:solidFill>
              <a:latin typeface="Segoe UI Light"/>
              <a:cs typeface="Segoe UI Light"/>
            </a:endParaRPr>
          </a:p>
          <a:p>
            <a:r>
              <a:rPr lang="en-US" sz="1100" dirty="0" smtClean="0">
                <a:latin typeface="Segoe UI Light"/>
                <a:cs typeface="Segoe UI Light"/>
              </a:rPr>
              <a:t>(2) Price </a:t>
            </a:r>
            <a:r>
              <a:rPr lang="en-US" sz="1100" dirty="0">
                <a:latin typeface="Segoe UI Light"/>
                <a:cs typeface="Segoe UI Light"/>
              </a:rPr>
              <a:t>per </a:t>
            </a:r>
            <a:r>
              <a:rPr lang="en-US" sz="1100" dirty="0" smtClean="0">
                <a:latin typeface="Segoe UI Light"/>
                <a:cs typeface="Segoe UI Light"/>
              </a:rPr>
              <a:t>user license per month</a:t>
            </a:r>
            <a:r>
              <a:rPr lang="en-US" sz="1100" dirty="0">
                <a:latin typeface="Segoe UI Light"/>
                <a:cs typeface="Segoe UI Light"/>
              </a:rPr>
              <a:t>, for EA Level </a:t>
            </a:r>
            <a:r>
              <a:rPr lang="en-US" sz="1100" dirty="0" smtClean="0">
                <a:latin typeface="Segoe UI Light"/>
                <a:cs typeface="Segoe UI Light"/>
              </a:rPr>
              <a:t>A L&amp;SA </a:t>
            </a:r>
            <a:r>
              <a:rPr lang="en-US" sz="1100" dirty="0">
                <a:latin typeface="Segoe UI Light"/>
                <a:cs typeface="Segoe UI Light"/>
              </a:rPr>
              <a:t>over 36 </a:t>
            </a:r>
            <a:r>
              <a:rPr lang="en-US" sz="1100" dirty="0" smtClean="0">
                <a:latin typeface="Segoe UI Light"/>
                <a:cs typeface="Segoe UI Light"/>
              </a:rPr>
              <a:t>months.</a:t>
            </a:r>
          </a:p>
          <a:p>
            <a:r>
              <a:rPr lang="en-US" sz="1100" dirty="0" smtClean="0">
                <a:latin typeface="Segoe UI Light"/>
                <a:cs typeface="Segoe UI Light"/>
              </a:rPr>
              <a:t>(3) </a:t>
            </a:r>
            <a:r>
              <a:rPr lang="en-US" sz="1100" dirty="0" smtClean="0">
                <a:latin typeface="Segoe UI Light"/>
                <a:cs typeface="Segoe UI Light"/>
                <a:hlinkClick r:id="rId7"/>
              </a:rPr>
              <a:t>Power BI ($20) add-on for E3/ E4 subscribers</a:t>
            </a:r>
            <a:r>
              <a:rPr lang="en-US" sz="1100" dirty="0" smtClean="0">
                <a:latin typeface="Segoe UI Light"/>
                <a:cs typeface="Segoe UI Light"/>
              </a:rPr>
              <a:t>; Social Engagement ($20) add-on for CRM on-</a:t>
            </a:r>
            <a:r>
              <a:rPr lang="en-US" sz="1100" dirty="0" err="1" smtClean="0">
                <a:latin typeface="Segoe UI Light"/>
                <a:cs typeface="Segoe UI Light"/>
              </a:rPr>
              <a:t>prem</a:t>
            </a:r>
            <a:r>
              <a:rPr lang="en-US" sz="1100" dirty="0" smtClean="0">
                <a:latin typeface="Segoe UI Light"/>
                <a:cs typeface="Segoe UI Light"/>
              </a:rPr>
              <a:t> Pro CAL; </a:t>
            </a:r>
            <a:r>
              <a:rPr lang="en-US" sz="1100" dirty="0" smtClean="0">
                <a:latin typeface="Segoe UI Light"/>
                <a:cs typeface="Segoe UI Light"/>
                <a:hlinkClick r:id="rId8"/>
              </a:rPr>
              <a:t>Inside View ($99)</a:t>
            </a:r>
            <a:r>
              <a:rPr lang="en-US" sz="1100" dirty="0" smtClean="0">
                <a:latin typeface="Segoe UI Light"/>
                <a:cs typeface="Segoe UI Light"/>
              </a:rPr>
              <a:t>; Sales Collaboration Portal ($2) add-on to CRM on-</a:t>
            </a:r>
            <a:r>
              <a:rPr lang="en-US" sz="1100" dirty="0" err="1" smtClean="0">
                <a:latin typeface="Segoe UI Light"/>
                <a:cs typeface="Segoe UI Light"/>
              </a:rPr>
              <a:t>prem</a:t>
            </a:r>
            <a:r>
              <a:rPr lang="en-US" sz="1100" dirty="0" smtClean="0">
                <a:latin typeface="Segoe UI Light"/>
                <a:cs typeface="Segoe UI Light"/>
              </a:rPr>
              <a:t> Pro CAL.</a:t>
            </a:r>
            <a:endParaRPr lang="en-US" sz="1100" dirty="0">
              <a:latin typeface="Segoe UI Light"/>
              <a:cs typeface="Segoe UI Light"/>
            </a:endParaRPr>
          </a:p>
        </p:txBody>
      </p:sp>
      <p:sp>
        <p:nvSpPr>
          <p:cNvPr id="43" name="Rectangle 42"/>
          <p:cNvSpPr/>
          <p:nvPr/>
        </p:nvSpPr>
        <p:spPr bwMode="auto">
          <a:xfrm>
            <a:off x="8324207" y="1338298"/>
            <a:ext cx="3021803" cy="627091"/>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4" fontAlgn="base">
              <a:lnSpc>
                <a:spcPts val="2200"/>
              </a:lnSpc>
              <a:spcBef>
                <a:spcPct val="0"/>
              </a:spcBef>
              <a:spcAft>
                <a:spcPct val="0"/>
              </a:spcAft>
            </a:pPr>
            <a:r>
              <a:rPr lang="en-US" sz="2000" dirty="0" smtClean="0">
                <a:solidFill>
                  <a:srgbClr val="002050"/>
                </a:solidFill>
                <a:effectLst>
                  <a:outerShdw blurRad="50800" dist="25400" dir="2700000" algn="tl" rotWithShape="0">
                    <a:prstClr val="black">
                      <a:alpha val="40000"/>
                    </a:prstClr>
                  </a:outerShdw>
                </a:effectLst>
                <a:latin typeface="Segoe UI Light"/>
              </a:rPr>
              <a:t>On-premises</a:t>
            </a:r>
            <a:endParaRPr lang="en-US" sz="2000" dirty="0">
              <a:solidFill>
                <a:srgbClr val="002050"/>
              </a:solidFill>
              <a:effectLst>
                <a:outerShdw blurRad="50800" dist="25400" dir="2700000" algn="tl" rotWithShape="0">
                  <a:prstClr val="black">
                    <a:alpha val="40000"/>
                  </a:prstClr>
                </a:outerShdw>
              </a:effectLst>
              <a:latin typeface="Segoe UI Light"/>
            </a:endParaRPr>
          </a:p>
        </p:txBody>
      </p:sp>
      <p:sp>
        <p:nvSpPr>
          <p:cNvPr id="51" name="TextBox 50"/>
          <p:cNvSpPr txBox="1"/>
          <p:nvPr/>
        </p:nvSpPr>
        <p:spPr>
          <a:xfrm>
            <a:off x="8306008" y="2002472"/>
            <a:ext cx="3049399" cy="492443"/>
          </a:xfrm>
          <a:prstGeom prst="rect">
            <a:avLst/>
          </a:prstGeom>
          <a:noFill/>
        </p:spPr>
        <p:txBody>
          <a:bodyPr wrap="square" rtlCol="0">
            <a:spAutoFit/>
          </a:bodyPr>
          <a:lstStyle/>
          <a:p>
            <a:pPr algn="ctr"/>
            <a:r>
              <a:rPr lang="en-US" sz="2600" dirty="0" smtClean="0">
                <a:latin typeface="Segoe UI Light"/>
                <a:cs typeface="Segoe UI Light"/>
              </a:rPr>
              <a:t> </a:t>
            </a:r>
            <a:r>
              <a:rPr lang="en-US" sz="2600" dirty="0" smtClean="0">
                <a:solidFill>
                  <a:schemeClr val="bg1"/>
                </a:solidFill>
                <a:latin typeface="Segoe UI Light"/>
                <a:cs typeface="Segoe UI Light"/>
              </a:rPr>
              <a:t>$35 </a:t>
            </a:r>
            <a:r>
              <a:rPr lang="en-US" sz="2000" baseline="44000" dirty="0" smtClean="0">
                <a:solidFill>
                  <a:schemeClr val="bg1"/>
                </a:solidFill>
                <a:latin typeface="Segoe UI Light"/>
                <a:cs typeface="Segoe UI Light"/>
              </a:rPr>
              <a:t>(2)</a:t>
            </a:r>
            <a:endParaRPr lang="en-US" sz="2000" baseline="44000" dirty="0">
              <a:solidFill>
                <a:schemeClr val="bg1"/>
              </a:solidFill>
              <a:latin typeface="Segoe UI Light"/>
              <a:cs typeface="Segoe UI Light"/>
            </a:endParaRPr>
          </a:p>
        </p:txBody>
      </p:sp>
      <p:sp>
        <p:nvSpPr>
          <p:cNvPr id="52" name="TextBox 51"/>
          <p:cNvSpPr txBox="1"/>
          <p:nvPr/>
        </p:nvSpPr>
        <p:spPr>
          <a:xfrm>
            <a:off x="5218852" y="2577256"/>
            <a:ext cx="3031200" cy="556242"/>
          </a:xfrm>
          <a:prstGeom prst="rect">
            <a:avLst/>
          </a:prstGeom>
          <a:noFill/>
        </p:spPr>
        <p:txBody>
          <a:bodyPr wrap="square" rtlCol="0" anchor="ctr">
            <a:noAutofit/>
          </a:bodyPr>
          <a:lstStyle/>
          <a:p>
            <a:pPr algn="ctr"/>
            <a:r>
              <a:rPr lang="en-US" dirty="0" smtClean="0">
                <a:solidFill>
                  <a:schemeClr val="bg1"/>
                </a:solidFill>
                <a:latin typeface="Segoe UI Light"/>
                <a:cs typeface="Segoe UI Light"/>
              </a:rPr>
              <a:t>Included</a:t>
            </a:r>
            <a:endParaRPr lang="en-US" baseline="44000" dirty="0">
              <a:solidFill>
                <a:schemeClr val="bg1"/>
              </a:solidFill>
              <a:latin typeface="Segoe UI Light"/>
              <a:cs typeface="Segoe UI Light"/>
            </a:endParaRPr>
          </a:p>
        </p:txBody>
      </p:sp>
      <p:sp>
        <p:nvSpPr>
          <p:cNvPr id="54" name="TextBox 53"/>
          <p:cNvSpPr txBox="1"/>
          <p:nvPr/>
        </p:nvSpPr>
        <p:spPr>
          <a:xfrm>
            <a:off x="8296399" y="2567985"/>
            <a:ext cx="3077547" cy="556242"/>
          </a:xfrm>
          <a:prstGeom prst="rect">
            <a:avLst/>
          </a:prstGeom>
          <a:noFill/>
        </p:spPr>
        <p:txBody>
          <a:bodyPr wrap="square" rtlCol="0" anchor="ctr">
            <a:noAutofit/>
          </a:bodyPr>
          <a:lstStyle/>
          <a:p>
            <a:pPr lvl="0" algn="ctr" defTabSz="914225">
              <a:defRPr/>
            </a:pPr>
            <a:r>
              <a:rPr lang="en-US" dirty="0">
                <a:solidFill>
                  <a:schemeClr val="bg1"/>
                </a:solidFill>
                <a:latin typeface="Segoe UI Light"/>
                <a:cs typeface="Segoe UI Light"/>
              </a:rPr>
              <a:t>$20 + $20 + $99 + $2 </a:t>
            </a:r>
            <a:r>
              <a:rPr lang="en-US" sz="1600" baseline="30000" dirty="0">
                <a:solidFill>
                  <a:schemeClr val="bg1"/>
                </a:solidFill>
                <a:latin typeface="Segoe UI Light"/>
                <a:cs typeface="Segoe UI Light"/>
              </a:rPr>
              <a:t>(3)</a:t>
            </a:r>
          </a:p>
          <a:p>
            <a:pPr lvl="0" algn="ctr" defTabSz="914225">
              <a:defRPr/>
            </a:pPr>
            <a:r>
              <a:rPr lang="en-US" sz="1100" dirty="0">
                <a:solidFill>
                  <a:schemeClr val="bg1"/>
                </a:solidFill>
                <a:latin typeface="Segoe UI Light"/>
                <a:cs typeface="Segoe UI Light"/>
              </a:rPr>
              <a:t>Based on add-on pricing</a:t>
            </a:r>
          </a:p>
        </p:txBody>
      </p:sp>
      <p:sp>
        <p:nvSpPr>
          <p:cNvPr id="55" name="TextBox 54"/>
          <p:cNvSpPr txBox="1"/>
          <p:nvPr/>
        </p:nvSpPr>
        <p:spPr>
          <a:xfrm>
            <a:off x="5218852" y="3189123"/>
            <a:ext cx="3031200" cy="556242"/>
          </a:xfrm>
          <a:prstGeom prst="rect">
            <a:avLst/>
          </a:prstGeom>
          <a:noFill/>
        </p:spPr>
        <p:txBody>
          <a:bodyPr wrap="square" rtlCol="0" anchor="ctr">
            <a:noAutofit/>
          </a:bodyPr>
          <a:lstStyle/>
          <a:p>
            <a:pPr algn="ctr"/>
            <a:r>
              <a:rPr lang="en-US" dirty="0" smtClean="0">
                <a:solidFill>
                  <a:schemeClr val="bg1"/>
                </a:solidFill>
                <a:latin typeface="Segoe UI Light"/>
                <a:cs typeface="Segoe UI Light"/>
              </a:rPr>
              <a:t>Included</a:t>
            </a:r>
            <a:endParaRPr lang="en-US" baseline="44000" dirty="0">
              <a:solidFill>
                <a:schemeClr val="bg1"/>
              </a:solidFill>
              <a:latin typeface="Segoe UI Light"/>
              <a:cs typeface="Segoe UI Light"/>
            </a:endParaRPr>
          </a:p>
        </p:txBody>
      </p:sp>
      <p:sp>
        <p:nvSpPr>
          <p:cNvPr id="56" name="TextBox 55"/>
          <p:cNvSpPr txBox="1"/>
          <p:nvPr/>
        </p:nvSpPr>
        <p:spPr>
          <a:xfrm>
            <a:off x="8296400" y="3179852"/>
            <a:ext cx="3077547" cy="556242"/>
          </a:xfrm>
          <a:prstGeom prst="rect">
            <a:avLst/>
          </a:prstGeom>
          <a:noFill/>
        </p:spPr>
        <p:txBody>
          <a:bodyPr wrap="square" rtlCol="0" anchor="ctr">
            <a:noAutofit/>
          </a:bodyPr>
          <a:lstStyle/>
          <a:p>
            <a:pPr lvl="0" algn="ctr" defTabSz="914225">
              <a:defRPr/>
            </a:pPr>
            <a:r>
              <a:rPr lang="en-US" dirty="0" smtClean="0">
                <a:solidFill>
                  <a:schemeClr val="bg1"/>
                </a:solidFill>
                <a:latin typeface="Segoe UI Light"/>
                <a:cs typeface="Segoe UI Light"/>
              </a:rPr>
              <a:t>$20</a:t>
            </a:r>
            <a:endParaRPr lang="en-US" sz="1600" baseline="30000" dirty="0">
              <a:solidFill>
                <a:schemeClr val="bg1"/>
              </a:solidFill>
              <a:latin typeface="Segoe UI Light"/>
              <a:cs typeface="Segoe UI Light"/>
            </a:endParaRPr>
          </a:p>
          <a:p>
            <a:pPr algn="ctr">
              <a:lnSpc>
                <a:spcPts val="1140"/>
              </a:lnSpc>
            </a:pPr>
            <a:r>
              <a:rPr lang="en-US" sz="1100" dirty="0">
                <a:solidFill>
                  <a:schemeClr val="bg1"/>
                </a:solidFill>
                <a:latin typeface="Segoe UI Light"/>
                <a:cs typeface="Segoe UI Light"/>
              </a:rPr>
              <a:t>Conservative estimate based on </a:t>
            </a:r>
            <a:r>
              <a:rPr lang="en-US" sz="1100" dirty="0" smtClean="0">
                <a:solidFill>
                  <a:schemeClr val="bg1"/>
                </a:solidFill>
                <a:latin typeface="Segoe UI Light"/>
                <a:cs typeface="Segoe UI Light"/>
              </a:rPr>
              <a:t>               commercial </a:t>
            </a:r>
            <a:r>
              <a:rPr lang="en-US" sz="1100" dirty="0">
                <a:solidFill>
                  <a:schemeClr val="bg1"/>
                </a:solidFill>
                <a:latin typeface="Segoe UI Light"/>
                <a:cs typeface="Segoe UI Light"/>
              </a:rPr>
              <a:t>service provider hosting charges</a:t>
            </a:r>
          </a:p>
        </p:txBody>
      </p:sp>
      <p:grpSp>
        <p:nvGrpSpPr>
          <p:cNvPr id="64" name="Group 63"/>
          <p:cNvGrpSpPr/>
          <p:nvPr/>
        </p:nvGrpSpPr>
        <p:grpSpPr>
          <a:xfrm>
            <a:off x="741578" y="1961414"/>
            <a:ext cx="7499203" cy="3712251"/>
            <a:chOff x="1019180" y="1961414"/>
            <a:chExt cx="10466004" cy="3712251"/>
          </a:xfrm>
        </p:grpSpPr>
        <p:cxnSp>
          <p:nvCxnSpPr>
            <p:cNvPr id="24" name="Straight Connector 23"/>
            <p:cNvCxnSpPr/>
            <p:nvPr/>
          </p:nvCxnSpPr>
          <p:spPr>
            <a:xfrm flipV="1">
              <a:off x="1019180" y="3156272"/>
              <a:ext cx="10466004" cy="1"/>
            </a:xfrm>
            <a:prstGeom prst="line">
              <a:avLst/>
            </a:prstGeom>
            <a:ln w="6350" cmpd="sng">
              <a:solidFill>
                <a:srgbClr val="D6EE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019180" y="2526924"/>
              <a:ext cx="10466004" cy="1"/>
            </a:xfrm>
            <a:prstGeom prst="line">
              <a:avLst/>
            </a:prstGeom>
            <a:ln w="6350" cmpd="sng">
              <a:solidFill>
                <a:srgbClr val="D6EE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1019180" y="3785620"/>
              <a:ext cx="10466004" cy="1"/>
            </a:xfrm>
            <a:prstGeom prst="line">
              <a:avLst/>
            </a:prstGeom>
            <a:ln w="6350" cmpd="sng">
              <a:solidFill>
                <a:srgbClr val="D6EE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1019180" y="4414968"/>
              <a:ext cx="10466004" cy="1"/>
            </a:xfrm>
            <a:prstGeom prst="line">
              <a:avLst/>
            </a:prstGeom>
            <a:ln w="6350" cmpd="sng">
              <a:solidFill>
                <a:srgbClr val="D6EE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1019180" y="5044316"/>
              <a:ext cx="10466004" cy="1"/>
            </a:xfrm>
            <a:prstGeom prst="line">
              <a:avLst/>
            </a:prstGeom>
            <a:ln w="6350" cmpd="sng">
              <a:solidFill>
                <a:srgbClr val="D6EE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1019180" y="5673664"/>
              <a:ext cx="10466004" cy="1"/>
            </a:xfrm>
            <a:prstGeom prst="line">
              <a:avLst/>
            </a:prstGeom>
            <a:ln w="6350" cmpd="sng">
              <a:solidFill>
                <a:srgbClr val="D6EEFF"/>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1019180" y="1961414"/>
              <a:ext cx="10466004" cy="1"/>
            </a:xfrm>
            <a:prstGeom prst="line">
              <a:avLst/>
            </a:prstGeom>
            <a:ln w="6350" cmpd="sng">
              <a:solidFill>
                <a:srgbClr val="D6EEFF"/>
              </a:solidFill>
            </a:ln>
          </p:spPr>
          <p:style>
            <a:lnRef idx="2">
              <a:schemeClr val="accent1"/>
            </a:lnRef>
            <a:fillRef idx="0">
              <a:schemeClr val="accent1"/>
            </a:fillRef>
            <a:effectRef idx="1">
              <a:schemeClr val="accent1"/>
            </a:effectRef>
            <a:fontRef idx="minor">
              <a:schemeClr val="tx1"/>
            </a:fontRef>
          </p:style>
        </p:cxnSp>
      </p:grpSp>
      <p:sp>
        <p:nvSpPr>
          <p:cNvPr id="10" name="Right Triangle 9"/>
          <p:cNvSpPr/>
          <p:nvPr/>
        </p:nvSpPr>
        <p:spPr>
          <a:xfrm rot="10800000">
            <a:off x="10623099" y="1316186"/>
            <a:ext cx="732306" cy="590382"/>
          </a:xfrm>
          <a:prstGeom prst="rtTriangl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2377711">
            <a:off x="10643002" y="1408837"/>
            <a:ext cx="933200" cy="292388"/>
          </a:xfrm>
          <a:prstGeom prst="rect">
            <a:avLst/>
          </a:prstGeom>
          <a:noFill/>
        </p:spPr>
        <p:txBody>
          <a:bodyPr wrap="square" rtlCol="0">
            <a:spAutoFit/>
          </a:bodyPr>
          <a:lstStyle/>
          <a:p>
            <a:pPr algn="ctr"/>
            <a:r>
              <a:rPr lang="en-US" sz="1300" dirty="0" smtClean="0">
                <a:solidFill>
                  <a:schemeClr val="bg1"/>
                </a:solidFill>
              </a:rPr>
              <a:t>Example</a:t>
            </a:r>
            <a:endParaRPr lang="en-US" sz="1300" dirty="0">
              <a:solidFill>
                <a:schemeClr val="bg1"/>
              </a:solidFill>
            </a:endParaRPr>
          </a:p>
        </p:txBody>
      </p:sp>
      <p:grpSp>
        <p:nvGrpSpPr>
          <p:cNvPr id="65" name="Group 64"/>
          <p:cNvGrpSpPr/>
          <p:nvPr/>
        </p:nvGrpSpPr>
        <p:grpSpPr>
          <a:xfrm>
            <a:off x="8305671" y="1961414"/>
            <a:ext cx="3049988" cy="3712251"/>
            <a:chOff x="1019180" y="1961414"/>
            <a:chExt cx="10466004" cy="3712251"/>
          </a:xfrm>
        </p:grpSpPr>
        <p:cxnSp>
          <p:nvCxnSpPr>
            <p:cNvPr id="66" name="Straight Connector 65"/>
            <p:cNvCxnSpPr/>
            <p:nvPr/>
          </p:nvCxnSpPr>
          <p:spPr>
            <a:xfrm flipV="1">
              <a:off x="1019180" y="3156272"/>
              <a:ext cx="10466004" cy="1"/>
            </a:xfrm>
            <a:prstGeom prst="line">
              <a:avLst/>
            </a:prstGeom>
            <a:ln w="6350" cmpd="sng">
              <a:solidFill>
                <a:srgbClr val="D6EEFF"/>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1019180" y="2526924"/>
              <a:ext cx="10466004" cy="1"/>
            </a:xfrm>
            <a:prstGeom prst="line">
              <a:avLst/>
            </a:prstGeom>
            <a:ln w="6350" cmpd="sng">
              <a:solidFill>
                <a:srgbClr val="D6EEFF"/>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1019180" y="3785620"/>
              <a:ext cx="10466004" cy="1"/>
            </a:xfrm>
            <a:prstGeom prst="line">
              <a:avLst/>
            </a:prstGeom>
            <a:ln w="6350" cmpd="sng">
              <a:solidFill>
                <a:srgbClr val="D6EEFF"/>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1019180" y="4414968"/>
              <a:ext cx="10466004" cy="1"/>
            </a:xfrm>
            <a:prstGeom prst="line">
              <a:avLst/>
            </a:prstGeom>
            <a:ln w="6350" cmpd="sng">
              <a:solidFill>
                <a:srgbClr val="D6EEFF"/>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1019180" y="5044316"/>
              <a:ext cx="10466004" cy="1"/>
            </a:xfrm>
            <a:prstGeom prst="line">
              <a:avLst/>
            </a:prstGeom>
            <a:ln w="6350" cmpd="sng">
              <a:solidFill>
                <a:srgbClr val="D6EEFF"/>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1019180" y="5673664"/>
              <a:ext cx="10466004" cy="1"/>
            </a:xfrm>
            <a:prstGeom prst="line">
              <a:avLst/>
            </a:prstGeom>
            <a:ln w="6350" cmpd="sng">
              <a:solidFill>
                <a:srgbClr val="D6EEFF"/>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1019180" y="1961414"/>
              <a:ext cx="10466004" cy="1"/>
            </a:xfrm>
            <a:prstGeom prst="line">
              <a:avLst/>
            </a:prstGeom>
            <a:ln w="6350" cmpd="sng">
              <a:solidFill>
                <a:srgbClr val="D6EEFF"/>
              </a:solidFill>
            </a:ln>
          </p:spPr>
          <p:style>
            <a:lnRef idx="2">
              <a:schemeClr val="accent1"/>
            </a:lnRef>
            <a:fillRef idx="0">
              <a:schemeClr val="accent1"/>
            </a:fillRef>
            <a:effectRef idx="1">
              <a:schemeClr val="accent1"/>
            </a:effectRef>
            <a:fontRef idx="minor">
              <a:schemeClr val="tx1"/>
            </a:fontRef>
          </p:style>
        </p:cxnSp>
      </p:grpSp>
      <p:sp>
        <p:nvSpPr>
          <p:cNvPr id="73" name="TextBox 72"/>
          <p:cNvSpPr txBox="1"/>
          <p:nvPr/>
        </p:nvSpPr>
        <p:spPr>
          <a:xfrm>
            <a:off x="5218852" y="3819529"/>
            <a:ext cx="3031200" cy="556242"/>
          </a:xfrm>
          <a:prstGeom prst="rect">
            <a:avLst/>
          </a:prstGeom>
          <a:noFill/>
        </p:spPr>
        <p:txBody>
          <a:bodyPr wrap="square" rtlCol="0" anchor="ctr">
            <a:noAutofit/>
          </a:bodyPr>
          <a:lstStyle/>
          <a:p>
            <a:pPr algn="ctr"/>
            <a:r>
              <a:rPr lang="en-US" dirty="0" smtClean="0">
                <a:solidFill>
                  <a:schemeClr val="bg1"/>
                </a:solidFill>
                <a:latin typeface="Segoe UI Light"/>
                <a:cs typeface="Segoe UI Light"/>
              </a:rPr>
              <a:t>Included</a:t>
            </a:r>
            <a:endParaRPr lang="en-US" baseline="44000" dirty="0">
              <a:solidFill>
                <a:schemeClr val="bg1"/>
              </a:solidFill>
              <a:latin typeface="Segoe UI Light"/>
              <a:cs typeface="Segoe UI Light"/>
            </a:endParaRPr>
          </a:p>
        </p:txBody>
      </p:sp>
      <p:sp>
        <p:nvSpPr>
          <p:cNvPr id="74" name="TextBox 73"/>
          <p:cNvSpPr txBox="1"/>
          <p:nvPr/>
        </p:nvSpPr>
        <p:spPr>
          <a:xfrm>
            <a:off x="5218852" y="4449937"/>
            <a:ext cx="3031200" cy="556242"/>
          </a:xfrm>
          <a:prstGeom prst="rect">
            <a:avLst/>
          </a:prstGeom>
          <a:noFill/>
        </p:spPr>
        <p:txBody>
          <a:bodyPr wrap="square" rtlCol="0" anchor="ctr">
            <a:noAutofit/>
          </a:bodyPr>
          <a:lstStyle/>
          <a:p>
            <a:pPr algn="ctr"/>
            <a:r>
              <a:rPr lang="en-US" dirty="0" smtClean="0">
                <a:solidFill>
                  <a:schemeClr val="bg1"/>
                </a:solidFill>
                <a:latin typeface="Segoe UI Light"/>
                <a:cs typeface="Segoe UI Light"/>
              </a:rPr>
              <a:t>Included</a:t>
            </a:r>
            <a:endParaRPr lang="en-US" baseline="44000" dirty="0">
              <a:solidFill>
                <a:schemeClr val="bg1"/>
              </a:solidFill>
              <a:latin typeface="Segoe UI Light"/>
              <a:cs typeface="Segoe UI Light"/>
            </a:endParaRPr>
          </a:p>
        </p:txBody>
      </p:sp>
      <p:sp>
        <p:nvSpPr>
          <p:cNvPr id="75" name="TextBox 74"/>
          <p:cNvSpPr txBox="1"/>
          <p:nvPr/>
        </p:nvSpPr>
        <p:spPr>
          <a:xfrm>
            <a:off x="5218852" y="5080345"/>
            <a:ext cx="3031200" cy="556242"/>
          </a:xfrm>
          <a:prstGeom prst="rect">
            <a:avLst/>
          </a:prstGeom>
          <a:noFill/>
        </p:spPr>
        <p:txBody>
          <a:bodyPr wrap="square" rtlCol="0" anchor="ctr">
            <a:noAutofit/>
          </a:bodyPr>
          <a:lstStyle/>
          <a:p>
            <a:pPr algn="ctr"/>
            <a:r>
              <a:rPr lang="en-US" dirty="0" smtClean="0">
                <a:solidFill>
                  <a:schemeClr val="bg1"/>
                </a:solidFill>
                <a:latin typeface="Segoe UI Light"/>
                <a:cs typeface="Segoe UI Light"/>
              </a:rPr>
              <a:t>$0</a:t>
            </a:r>
            <a:endParaRPr lang="en-US" baseline="44000" dirty="0">
              <a:solidFill>
                <a:schemeClr val="bg1"/>
              </a:solidFill>
              <a:latin typeface="Segoe UI Light"/>
              <a:cs typeface="Segoe UI Light"/>
            </a:endParaRPr>
          </a:p>
        </p:txBody>
      </p:sp>
      <p:sp>
        <p:nvSpPr>
          <p:cNvPr id="76" name="TextBox 75"/>
          <p:cNvSpPr txBox="1"/>
          <p:nvPr/>
        </p:nvSpPr>
        <p:spPr>
          <a:xfrm>
            <a:off x="8296400" y="3819530"/>
            <a:ext cx="3077547" cy="556242"/>
          </a:xfrm>
          <a:prstGeom prst="rect">
            <a:avLst/>
          </a:prstGeom>
          <a:noFill/>
        </p:spPr>
        <p:txBody>
          <a:bodyPr wrap="square" rtlCol="0" anchor="ctr">
            <a:noAutofit/>
          </a:bodyPr>
          <a:lstStyle/>
          <a:p>
            <a:pPr lvl="0" algn="ctr" defTabSz="914225">
              <a:defRPr/>
            </a:pPr>
            <a:r>
              <a:rPr lang="en-US" dirty="0" smtClean="0">
                <a:solidFill>
                  <a:schemeClr val="bg1"/>
                </a:solidFill>
                <a:latin typeface="Segoe UI Light"/>
                <a:cs typeface="Segoe UI Light"/>
              </a:rPr>
              <a:t>Not included</a:t>
            </a:r>
            <a:endParaRPr lang="en-US" sz="1600" baseline="30000" dirty="0">
              <a:solidFill>
                <a:schemeClr val="bg1"/>
              </a:solidFill>
              <a:latin typeface="Segoe UI Light"/>
              <a:cs typeface="Segoe UI Light"/>
            </a:endParaRPr>
          </a:p>
          <a:p>
            <a:pPr algn="ctr">
              <a:lnSpc>
                <a:spcPts val="1240"/>
              </a:lnSpc>
            </a:pPr>
            <a:r>
              <a:rPr lang="en-US" sz="1100" dirty="0" smtClean="0">
                <a:solidFill>
                  <a:schemeClr val="bg1"/>
                </a:solidFill>
                <a:latin typeface="Segoe UI Light"/>
                <a:cs typeface="Segoe UI Light"/>
              </a:rPr>
              <a:t>Suggest comparing with market specific vendors</a:t>
            </a:r>
            <a:endParaRPr lang="en-US" sz="1100" dirty="0">
              <a:solidFill>
                <a:schemeClr val="bg1"/>
              </a:solidFill>
              <a:latin typeface="Segoe UI Light"/>
              <a:cs typeface="Segoe UI Light"/>
            </a:endParaRPr>
          </a:p>
        </p:txBody>
      </p:sp>
      <p:sp>
        <p:nvSpPr>
          <p:cNvPr id="77" name="TextBox 76"/>
          <p:cNvSpPr txBox="1"/>
          <p:nvPr/>
        </p:nvSpPr>
        <p:spPr>
          <a:xfrm>
            <a:off x="8296400" y="4449938"/>
            <a:ext cx="3077547" cy="556242"/>
          </a:xfrm>
          <a:prstGeom prst="rect">
            <a:avLst/>
          </a:prstGeom>
          <a:noFill/>
        </p:spPr>
        <p:txBody>
          <a:bodyPr wrap="square" rtlCol="0" anchor="ctr">
            <a:noAutofit/>
          </a:bodyPr>
          <a:lstStyle/>
          <a:p>
            <a:pPr lvl="0" algn="ctr" defTabSz="914225">
              <a:defRPr/>
            </a:pPr>
            <a:r>
              <a:rPr lang="en-US" dirty="0" smtClean="0">
                <a:solidFill>
                  <a:schemeClr val="bg1"/>
                </a:solidFill>
                <a:latin typeface="Segoe UI Light"/>
                <a:cs typeface="Segoe UI Light"/>
              </a:rPr>
              <a:t>Not included</a:t>
            </a:r>
            <a:endParaRPr lang="en-US" sz="1600" baseline="30000" dirty="0">
              <a:solidFill>
                <a:schemeClr val="bg1"/>
              </a:solidFill>
              <a:latin typeface="Segoe UI Light"/>
              <a:cs typeface="Segoe UI Light"/>
            </a:endParaRPr>
          </a:p>
          <a:p>
            <a:pPr algn="ctr">
              <a:lnSpc>
                <a:spcPts val="1240"/>
              </a:lnSpc>
            </a:pPr>
            <a:r>
              <a:rPr lang="en-US" sz="1100" dirty="0" smtClean="0">
                <a:solidFill>
                  <a:schemeClr val="bg1"/>
                </a:solidFill>
                <a:latin typeface="Segoe UI Light"/>
                <a:cs typeface="Segoe UI Light"/>
              </a:rPr>
              <a:t>Suggest looking at market specific vendors</a:t>
            </a:r>
            <a:endParaRPr lang="en-US" sz="1100" dirty="0">
              <a:solidFill>
                <a:schemeClr val="bg1"/>
              </a:solidFill>
              <a:latin typeface="Segoe UI Light"/>
              <a:cs typeface="Segoe UI Light"/>
            </a:endParaRPr>
          </a:p>
        </p:txBody>
      </p:sp>
      <p:sp>
        <p:nvSpPr>
          <p:cNvPr id="78" name="TextBox 77"/>
          <p:cNvSpPr txBox="1"/>
          <p:nvPr/>
        </p:nvSpPr>
        <p:spPr>
          <a:xfrm>
            <a:off x="8296400" y="5061804"/>
            <a:ext cx="3077547" cy="556242"/>
          </a:xfrm>
          <a:prstGeom prst="rect">
            <a:avLst/>
          </a:prstGeom>
          <a:noFill/>
        </p:spPr>
        <p:txBody>
          <a:bodyPr wrap="square" rtlCol="0" anchor="ctr">
            <a:noAutofit/>
          </a:bodyPr>
          <a:lstStyle/>
          <a:p>
            <a:pPr lvl="0" algn="ctr" defTabSz="914225">
              <a:defRPr/>
            </a:pPr>
            <a:r>
              <a:rPr lang="en-US" dirty="0" smtClean="0">
                <a:solidFill>
                  <a:schemeClr val="bg1"/>
                </a:solidFill>
                <a:latin typeface="Segoe UI Light"/>
                <a:cs typeface="Segoe UI Light"/>
              </a:rPr>
              <a:t>$2</a:t>
            </a:r>
            <a:endParaRPr lang="en-US" sz="1600" baseline="30000" dirty="0">
              <a:solidFill>
                <a:schemeClr val="bg1"/>
              </a:solidFill>
              <a:latin typeface="Segoe UI Light"/>
              <a:cs typeface="Segoe UI Light"/>
            </a:endParaRPr>
          </a:p>
          <a:p>
            <a:pPr algn="ctr">
              <a:lnSpc>
                <a:spcPts val="1040"/>
              </a:lnSpc>
            </a:pPr>
            <a:r>
              <a:rPr lang="en-US" sz="1100" dirty="0" smtClean="0">
                <a:solidFill>
                  <a:schemeClr val="bg1"/>
                </a:solidFill>
                <a:latin typeface="Segoe UI Light"/>
                <a:cs typeface="Segoe UI Light"/>
              </a:rPr>
              <a:t>Based on average 800 users;</a:t>
            </a:r>
          </a:p>
          <a:p>
            <a:pPr algn="ctr">
              <a:lnSpc>
                <a:spcPts val="1240"/>
              </a:lnSpc>
            </a:pPr>
            <a:r>
              <a:rPr lang="en-US" sz="1100" dirty="0" smtClean="0">
                <a:solidFill>
                  <a:schemeClr val="bg1"/>
                </a:solidFill>
                <a:latin typeface="Segoe UI Light"/>
                <a:cs typeface="Segoe UI Light"/>
              </a:rPr>
              <a:t> Higher per user costs at smaller deployments</a:t>
            </a:r>
            <a:endParaRPr lang="en-US" sz="1100" dirty="0">
              <a:solidFill>
                <a:schemeClr val="bg1"/>
              </a:solidFill>
              <a:latin typeface="Segoe UI Light"/>
              <a:cs typeface="Segoe UI Light"/>
            </a:endParaRPr>
          </a:p>
        </p:txBody>
      </p:sp>
      <p:sp>
        <p:nvSpPr>
          <p:cNvPr id="79" name="TextBox 78"/>
          <p:cNvSpPr txBox="1"/>
          <p:nvPr/>
        </p:nvSpPr>
        <p:spPr>
          <a:xfrm>
            <a:off x="741577" y="1956117"/>
            <a:ext cx="4477276" cy="556242"/>
          </a:xfrm>
          <a:prstGeom prst="rect">
            <a:avLst/>
          </a:prstGeom>
          <a:noFill/>
        </p:spPr>
        <p:txBody>
          <a:bodyPr wrap="square" rtlCol="0">
            <a:noAutofit/>
          </a:bodyPr>
          <a:lstStyle/>
          <a:p>
            <a:r>
              <a:rPr lang="en-US" dirty="0">
                <a:solidFill>
                  <a:srgbClr val="FFFFFF"/>
                </a:solidFill>
                <a:latin typeface="Segoe UI Light"/>
                <a:cs typeface="Segoe UI Light"/>
              </a:rPr>
              <a:t>License Price</a:t>
            </a:r>
          </a:p>
          <a:p>
            <a:r>
              <a:rPr lang="en-US" sz="1100" dirty="0">
                <a:solidFill>
                  <a:srgbClr val="FFFFFF"/>
                </a:solidFill>
                <a:latin typeface="Segoe UI Light"/>
                <a:cs typeface="Segoe UI Light"/>
              </a:rPr>
              <a:t>i.e. how much a user pays for rights to access the </a:t>
            </a:r>
            <a:r>
              <a:rPr lang="en-US" sz="1100" dirty="0" smtClean="0">
                <a:solidFill>
                  <a:srgbClr val="FFFFFF"/>
                </a:solidFill>
                <a:latin typeface="Segoe UI Light"/>
                <a:cs typeface="Segoe UI Light"/>
              </a:rPr>
              <a:t>solution</a:t>
            </a:r>
            <a:endParaRPr lang="en-US" sz="1100" dirty="0">
              <a:solidFill>
                <a:srgbClr val="FFFFFF"/>
              </a:solidFill>
              <a:latin typeface="Segoe UI Light"/>
              <a:cs typeface="Segoe UI Light"/>
            </a:endParaRPr>
          </a:p>
        </p:txBody>
      </p:sp>
      <p:sp>
        <p:nvSpPr>
          <p:cNvPr id="80" name="TextBox 79"/>
          <p:cNvSpPr txBox="1"/>
          <p:nvPr/>
        </p:nvSpPr>
        <p:spPr>
          <a:xfrm>
            <a:off x="741577" y="2558712"/>
            <a:ext cx="4477276" cy="556242"/>
          </a:xfrm>
          <a:prstGeom prst="rect">
            <a:avLst/>
          </a:prstGeom>
          <a:noFill/>
        </p:spPr>
        <p:txBody>
          <a:bodyPr wrap="square" rtlCol="0">
            <a:noAutofit/>
          </a:bodyPr>
          <a:lstStyle/>
          <a:p>
            <a:pPr lvl="0" defTabSz="914225">
              <a:defRPr/>
            </a:pPr>
            <a:r>
              <a:rPr lang="en-US" dirty="0">
                <a:solidFill>
                  <a:srgbClr val="FFFFFF"/>
                </a:solidFill>
                <a:latin typeface="Segoe UI Light"/>
                <a:cs typeface="Segoe UI Light"/>
              </a:rPr>
              <a:t>Online-only functionality</a:t>
            </a:r>
          </a:p>
          <a:p>
            <a:pPr lvl="0" defTabSz="914225">
              <a:defRPr/>
            </a:pPr>
            <a:r>
              <a:rPr lang="en-US" sz="1100" dirty="0">
                <a:solidFill>
                  <a:srgbClr val="FFFFFF"/>
                </a:solidFill>
                <a:latin typeface="Segoe UI Light"/>
                <a:cs typeface="Segoe UI Light"/>
              </a:rPr>
              <a:t>i.e. Power BI, Social Engagement, Inside View, Sales Collaboration Portal</a:t>
            </a:r>
          </a:p>
        </p:txBody>
      </p:sp>
      <p:sp>
        <p:nvSpPr>
          <p:cNvPr id="82" name="TextBox 81"/>
          <p:cNvSpPr txBox="1"/>
          <p:nvPr/>
        </p:nvSpPr>
        <p:spPr>
          <a:xfrm>
            <a:off x="741577" y="3189119"/>
            <a:ext cx="4477276" cy="556242"/>
          </a:xfrm>
          <a:prstGeom prst="rect">
            <a:avLst/>
          </a:prstGeom>
          <a:noFill/>
        </p:spPr>
        <p:txBody>
          <a:bodyPr wrap="square" rtlCol="0">
            <a:noAutofit/>
          </a:bodyPr>
          <a:lstStyle/>
          <a:p>
            <a:pPr lvl="0" defTabSz="914225">
              <a:defRPr/>
            </a:pPr>
            <a:r>
              <a:rPr lang="en-US" dirty="0" smtClean="0">
                <a:solidFill>
                  <a:srgbClr val="FFFFFF"/>
                </a:solidFill>
                <a:latin typeface="Segoe UI Light"/>
                <a:cs typeface="Segoe UI Light"/>
              </a:rPr>
              <a:t>Hosting</a:t>
            </a:r>
            <a:endParaRPr lang="en-US" dirty="0">
              <a:solidFill>
                <a:srgbClr val="FFFFFF"/>
              </a:solidFill>
              <a:latin typeface="Segoe UI Light"/>
              <a:cs typeface="Segoe UI Light"/>
            </a:endParaRPr>
          </a:p>
          <a:p>
            <a:pPr lvl="0" defTabSz="914225">
              <a:defRPr/>
            </a:pPr>
            <a:r>
              <a:rPr lang="en-US" sz="1100" dirty="0">
                <a:solidFill>
                  <a:srgbClr val="FFFFFF"/>
                </a:solidFill>
                <a:latin typeface="Segoe UI Light"/>
                <a:cs typeface="Segoe UI Light"/>
              </a:rPr>
              <a:t>i.e. </a:t>
            </a:r>
            <a:r>
              <a:rPr lang="en-US" sz="1100" dirty="0" smtClean="0">
                <a:solidFill>
                  <a:srgbClr val="FFFFFF"/>
                </a:solidFill>
                <a:latin typeface="Segoe UI Light"/>
                <a:cs typeface="Segoe UI Light"/>
              </a:rPr>
              <a:t>Data Center </a:t>
            </a:r>
            <a:r>
              <a:rPr lang="en-US" sz="1100" dirty="0" err="1" smtClean="0">
                <a:solidFill>
                  <a:srgbClr val="FFFFFF"/>
                </a:solidFill>
                <a:latin typeface="Segoe UI Light"/>
                <a:cs typeface="Segoe UI Light"/>
              </a:rPr>
              <a:t>Capex</a:t>
            </a:r>
            <a:r>
              <a:rPr lang="en-US" sz="1100" dirty="0" smtClean="0">
                <a:solidFill>
                  <a:srgbClr val="FFFFFF"/>
                </a:solidFill>
                <a:latin typeface="Segoe UI Light"/>
                <a:cs typeface="Segoe UI Light"/>
              </a:rPr>
              <a:t> and </a:t>
            </a:r>
            <a:r>
              <a:rPr lang="en-US" sz="1100" dirty="0" err="1" smtClean="0">
                <a:solidFill>
                  <a:srgbClr val="FFFFFF"/>
                </a:solidFill>
                <a:latin typeface="Segoe UI Light"/>
                <a:cs typeface="Segoe UI Light"/>
              </a:rPr>
              <a:t>Opex</a:t>
            </a:r>
            <a:endParaRPr lang="en-US" sz="1100" dirty="0">
              <a:solidFill>
                <a:srgbClr val="FFFFFF"/>
              </a:solidFill>
              <a:latin typeface="Segoe UI Light"/>
              <a:cs typeface="Segoe UI Light"/>
            </a:endParaRPr>
          </a:p>
        </p:txBody>
      </p:sp>
      <p:sp>
        <p:nvSpPr>
          <p:cNvPr id="83" name="TextBox 82"/>
          <p:cNvSpPr txBox="1"/>
          <p:nvPr/>
        </p:nvSpPr>
        <p:spPr>
          <a:xfrm>
            <a:off x="741577" y="3819526"/>
            <a:ext cx="4477276" cy="556242"/>
          </a:xfrm>
          <a:prstGeom prst="rect">
            <a:avLst/>
          </a:prstGeom>
          <a:noFill/>
        </p:spPr>
        <p:txBody>
          <a:bodyPr wrap="square" rtlCol="0" anchor="ctr">
            <a:noAutofit/>
          </a:bodyPr>
          <a:lstStyle/>
          <a:p>
            <a:pPr lvl="0" defTabSz="914225">
              <a:defRPr/>
            </a:pPr>
            <a:r>
              <a:rPr lang="en-US" dirty="0" smtClean="0">
                <a:solidFill>
                  <a:srgbClr val="FFFFFF"/>
                </a:solidFill>
                <a:latin typeface="Segoe UI Light"/>
                <a:cs typeface="Segoe UI Light"/>
              </a:rPr>
              <a:t>The Business Value of Cloud Based CRM</a:t>
            </a:r>
            <a:endParaRPr lang="en-US" sz="1100" dirty="0">
              <a:solidFill>
                <a:srgbClr val="FFFFFF"/>
              </a:solidFill>
              <a:latin typeface="Segoe UI Light"/>
              <a:cs typeface="Segoe UI Light"/>
            </a:endParaRPr>
          </a:p>
        </p:txBody>
      </p:sp>
      <p:sp>
        <p:nvSpPr>
          <p:cNvPr id="86" name="TextBox 85"/>
          <p:cNvSpPr txBox="1"/>
          <p:nvPr/>
        </p:nvSpPr>
        <p:spPr>
          <a:xfrm>
            <a:off x="741577" y="4459204"/>
            <a:ext cx="4477276" cy="556242"/>
          </a:xfrm>
          <a:prstGeom prst="rect">
            <a:avLst/>
          </a:prstGeom>
          <a:noFill/>
        </p:spPr>
        <p:txBody>
          <a:bodyPr wrap="square" rtlCol="0">
            <a:noAutofit/>
          </a:bodyPr>
          <a:lstStyle/>
          <a:p>
            <a:pPr lvl="0" defTabSz="914225">
              <a:defRPr/>
            </a:pPr>
            <a:r>
              <a:rPr lang="en-US" dirty="0" smtClean="0">
                <a:solidFill>
                  <a:srgbClr val="FFFFFF"/>
                </a:solidFill>
                <a:latin typeface="Segoe UI Light"/>
                <a:cs typeface="Segoe UI Light"/>
              </a:rPr>
              <a:t>Upgrades, SLA, privacy, security and </a:t>
            </a:r>
            <a:r>
              <a:rPr lang="en-US" dirty="0" smtClean="0">
                <a:solidFill>
                  <a:srgbClr val="FFFFFF"/>
                </a:solidFill>
                <a:latin typeface="Segoe UI Light"/>
                <a:cs typeface="Segoe UI Light"/>
                <a:hlinkClick r:id="rId9"/>
              </a:rPr>
              <a:t>support</a:t>
            </a:r>
            <a:endParaRPr lang="en-US" dirty="0">
              <a:solidFill>
                <a:srgbClr val="FFFFFF"/>
              </a:solidFill>
              <a:latin typeface="Segoe UI Light"/>
              <a:cs typeface="Segoe UI Light"/>
            </a:endParaRPr>
          </a:p>
          <a:p>
            <a:pPr lvl="0" defTabSz="914225">
              <a:defRPr/>
            </a:pPr>
            <a:r>
              <a:rPr lang="en-US" sz="1100" dirty="0" smtClean="0">
                <a:solidFill>
                  <a:srgbClr val="FFFFFF"/>
                </a:solidFill>
                <a:latin typeface="Segoe UI Light"/>
                <a:cs typeface="Segoe UI Light"/>
              </a:rPr>
              <a:t>Refer to </a:t>
            </a:r>
            <a:r>
              <a:rPr lang="en-US" sz="1100" dirty="0" smtClean="0">
                <a:solidFill>
                  <a:srgbClr val="FFFFFF"/>
                </a:solidFill>
                <a:latin typeface="Segoe UI Light"/>
                <a:cs typeface="Segoe UI Light"/>
                <a:hlinkClick r:id="rId10"/>
              </a:rPr>
              <a:t>Dynamics CRM Trust Center</a:t>
            </a:r>
            <a:endParaRPr lang="en-US" sz="1100" dirty="0">
              <a:solidFill>
                <a:srgbClr val="FFFFFF"/>
              </a:solidFill>
              <a:latin typeface="Segoe UI Light"/>
              <a:cs typeface="Segoe UI Light"/>
            </a:endParaRPr>
          </a:p>
        </p:txBody>
      </p:sp>
      <p:sp>
        <p:nvSpPr>
          <p:cNvPr id="89" name="TextBox 88"/>
          <p:cNvSpPr txBox="1"/>
          <p:nvPr/>
        </p:nvSpPr>
        <p:spPr>
          <a:xfrm>
            <a:off x="741577" y="5071072"/>
            <a:ext cx="4477276" cy="556242"/>
          </a:xfrm>
          <a:prstGeom prst="rect">
            <a:avLst/>
          </a:prstGeom>
          <a:noFill/>
        </p:spPr>
        <p:txBody>
          <a:bodyPr wrap="square" rtlCol="0">
            <a:noAutofit/>
          </a:bodyPr>
          <a:lstStyle/>
          <a:p>
            <a:r>
              <a:rPr lang="en-US" dirty="0" smtClean="0">
                <a:solidFill>
                  <a:srgbClr val="FFFFFF"/>
                </a:solidFill>
                <a:latin typeface="Segoe UI Light"/>
                <a:cs typeface="Segoe UI Light"/>
              </a:rPr>
              <a:t>Additional Software</a:t>
            </a:r>
            <a:endParaRPr lang="en-US" dirty="0">
              <a:solidFill>
                <a:srgbClr val="FFFFFF"/>
              </a:solidFill>
              <a:latin typeface="Segoe UI Light"/>
              <a:cs typeface="Segoe UI Light"/>
            </a:endParaRPr>
          </a:p>
          <a:p>
            <a:r>
              <a:rPr lang="en-US" sz="1100" dirty="0">
                <a:solidFill>
                  <a:srgbClr val="FFFFFF"/>
                </a:solidFill>
                <a:latin typeface="Segoe UI Light"/>
                <a:cs typeface="Segoe UI Light"/>
              </a:rPr>
              <a:t>i.e. </a:t>
            </a:r>
            <a:r>
              <a:rPr lang="en-US" sz="1100" dirty="0" smtClean="0">
                <a:solidFill>
                  <a:srgbClr val="FFFFFF"/>
                </a:solidFill>
                <a:latin typeface="Segoe UI Light"/>
                <a:cs typeface="Segoe UI Light"/>
              </a:rPr>
              <a:t>CRM Server, Windows Server and SQL Server?</a:t>
            </a:r>
            <a:endParaRPr lang="en-US" sz="1100" dirty="0">
              <a:solidFill>
                <a:srgbClr val="FFFFFF"/>
              </a:solidFill>
              <a:latin typeface="Segoe UI Light"/>
              <a:cs typeface="Segoe UI Light"/>
            </a:endParaRPr>
          </a:p>
        </p:txBody>
      </p:sp>
    </p:spTree>
    <p:custDataLst>
      <p:custData r:id="rId1"/>
      <p:tags r:id="rId2"/>
    </p:custDataLst>
    <p:extLst>
      <p:ext uri="{BB962C8B-B14F-4D97-AF65-F5344CB8AC3E}">
        <p14:creationId xmlns:p14="http://schemas.microsoft.com/office/powerpoint/2010/main" val="240435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p:cNvPicPr>
          <p:nvPr/>
        </p:nvPicPr>
        <p:blipFill rotWithShape="1">
          <a:blip r:embed="rId4" cstate="print">
            <a:extLst>
              <a:ext uri="{28A0092B-C50C-407E-A947-70E740481C1C}">
                <a14:useLocalDpi xmlns:a14="http://schemas.microsoft.com/office/drawing/2010/main" val="0"/>
              </a:ext>
            </a:extLst>
          </a:blip>
          <a:srcRect/>
          <a:stretch/>
        </p:blipFill>
        <p:spPr>
          <a:xfrm>
            <a:off x="-5525" y="958263"/>
            <a:ext cx="12202663" cy="5057442"/>
          </a:xfrm>
          <a:prstGeom prst="rect">
            <a:avLst/>
          </a:prstGeom>
        </p:spPr>
      </p:pic>
      <p:sp>
        <p:nvSpPr>
          <p:cNvPr id="3" name="Title 1"/>
          <p:cNvSpPr txBox="1">
            <a:spLocks/>
          </p:cNvSpPr>
          <p:nvPr/>
        </p:nvSpPr>
        <p:spPr>
          <a:xfrm>
            <a:off x="201168" y="137160"/>
            <a:ext cx="11887877" cy="656368"/>
          </a:xfrm>
          <a:prstGeom prst="rect">
            <a:avLst/>
          </a:prstGeom>
        </p:spPr>
        <p:txBody>
          <a:bodyPr/>
          <a:lst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sz="3800" dirty="0">
                <a:solidFill>
                  <a:srgbClr val="0575C8"/>
                </a:solidFill>
              </a:rPr>
              <a:t>Sales </a:t>
            </a:r>
            <a:r>
              <a:rPr sz="3800" dirty="0" smtClean="0">
                <a:solidFill>
                  <a:srgbClr val="0575C8"/>
                </a:solidFill>
              </a:rPr>
              <a:t>Productivity Is Available in Direct &amp; Volume Licensing</a:t>
            </a:r>
            <a:endParaRPr sz="3800" i="1" dirty="0">
              <a:solidFill>
                <a:srgbClr val="0575C8"/>
              </a:solidFill>
            </a:endParaRPr>
          </a:p>
        </p:txBody>
      </p:sp>
      <p:sp>
        <p:nvSpPr>
          <p:cNvPr id="6" name="Rectangle 5"/>
          <p:cNvSpPr/>
          <p:nvPr/>
        </p:nvSpPr>
        <p:spPr bwMode="auto">
          <a:xfrm>
            <a:off x="3340897" y="1938429"/>
            <a:ext cx="2434944" cy="3671769"/>
          </a:xfrm>
          <a:prstGeom prst="rect">
            <a:avLst/>
          </a:prstGeom>
          <a:solidFill>
            <a:srgbClr val="00187A">
              <a:alpha val="94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t" anchorCtr="0" compatLnSpc="1">
            <a:prstTxWarp prst="textNoShape">
              <a:avLst/>
            </a:prstTxWarp>
          </a:bodyPr>
          <a:lstStyle/>
          <a:p>
            <a:pPr algn="ctr" defTabSz="913924" fontAlgn="base">
              <a:spcBef>
                <a:spcPct val="0"/>
              </a:spcBef>
              <a:spcAft>
                <a:spcPct val="0"/>
              </a:spcAft>
            </a:pPr>
            <a:endParaRPr lang="en-US" sz="1400" b="1" dirty="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r>
              <a:rPr lang="en-US" sz="1600" b="1" dirty="0">
                <a:gradFill>
                  <a:gsLst>
                    <a:gs pos="0">
                      <a:srgbClr val="FFFFFF"/>
                    </a:gs>
                    <a:gs pos="100000">
                      <a:srgbClr val="FFFFFF"/>
                    </a:gs>
                  </a:gsLst>
                  <a:lin ang="5400000" scaled="0"/>
                </a:gradFill>
                <a:latin typeface="Segoe UI Light"/>
              </a:rPr>
              <a:t>Microsoft Dynamics CRM Online Professional</a:t>
            </a:r>
          </a:p>
          <a:p>
            <a:pPr algn="ctr" defTabSz="913924" fontAlgn="base">
              <a:spcBef>
                <a:spcPct val="0"/>
              </a:spcBef>
              <a:spcAft>
                <a:spcPct val="0"/>
              </a:spcAft>
            </a:pPr>
            <a:r>
              <a:rPr lang="en-US" sz="1600" b="1" dirty="0">
                <a:gradFill>
                  <a:gsLst>
                    <a:gs pos="0">
                      <a:srgbClr val="FFFFFF"/>
                    </a:gs>
                    <a:gs pos="100000">
                      <a:srgbClr val="FFFFFF"/>
                    </a:gs>
                  </a:gsLst>
                  <a:lin ang="5400000" scaled="0"/>
                </a:gradFill>
                <a:latin typeface="Segoe UI Light"/>
              </a:rPr>
              <a:t>+</a:t>
            </a:r>
          </a:p>
          <a:p>
            <a:pPr algn="ctr" defTabSz="913924" fontAlgn="base">
              <a:spcBef>
                <a:spcPct val="0"/>
              </a:spcBef>
              <a:spcAft>
                <a:spcPct val="0"/>
              </a:spcAft>
            </a:pPr>
            <a:r>
              <a:rPr lang="en-US" sz="1600" b="1" dirty="0">
                <a:gradFill>
                  <a:gsLst>
                    <a:gs pos="0">
                      <a:srgbClr val="FFFFFF"/>
                    </a:gs>
                    <a:gs pos="100000">
                      <a:srgbClr val="FFFFFF"/>
                    </a:gs>
                  </a:gsLst>
                  <a:lin ang="5400000" scaled="0"/>
                </a:gradFill>
                <a:latin typeface="Segoe UI Light"/>
              </a:rPr>
              <a:t>Power </a:t>
            </a:r>
            <a:r>
              <a:rPr lang="en-US" sz="1600" b="1" dirty="0" smtClean="0">
                <a:gradFill>
                  <a:gsLst>
                    <a:gs pos="0">
                      <a:srgbClr val="FFFFFF"/>
                    </a:gs>
                    <a:gs pos="100000">
                      <a:srgbClr val="FFFFFF"/>
                    </a:gs>
                  </a:gsLst>
                  <a:lin ang="5400000" scaled="0"/>
                </a:gradFill>
                <a:latin typeface="Segoe UI Light"/>
              </a:rPr>
              <a:t>BI</a:t>
            </a:r>
          </a:p>
          <a:p>
            <a:pPr algn="ctr" defTabSz="913924" fontAlgn="base">
              <a:spcBef>
                <a:spcPct val="0"/>
              </a:spcBef>
              <a:spcAft>
                <a:spcPct val="0"/>
              </a:spcAft>
            </a:pPr>
            <a:endParaRPr lang="en-US" sz="1400" b="1" dirty="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endParaRPr lang="en-US" sz="1400" b="1" dirty="0" smtClean="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endParaRPr lang="en-US" sz="1400" b="1" dirty="0" smtClean="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endParaRPr lang="en-US" sz="1400" b="1" dirty="0" smtClean="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endParaRPr lang="en-US" sz="1400" b="1" dirty="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r>
              <a:rPr lang="en-US" sz="3600" b="1" dirty="0" smtClean="0">
                <a:gradFill>
                  <a:gsLst>
                    <a:gs pos="0">
                      <a:srgbClr val="FFFFFF"/>
                    </a:gs>
                    <a:gs pos="100000">
                      <a:srgbClr val="FFFFFF"/>
                    </a:gs>
                  </a:gsLst>
                  <a:lin ang="5400000" scaled="0"/>
                </a:gradFill>
                <a:latin typeface="Segoe UI Light"/>
              </a:rPr>
              <a:t>$45*</a:t>
            </a:r>
            <a:endParaRPr lang="en-US" sz="3600" b="1" dirty="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r>
              <a:rPr lang="en-US" sz="1000" dirty="0">
                <a:gradFill>
                  <a:gsLst>
                    <a:gs pos="0">
                      <a:srgbClr val="FFFFFF"/>
                    </a:gs>
                    <a:gs pos="100000">
                      <a:srgbClr val="FFFFFF"/>
                    </a:gs>
                  </a:gsLst>
                  <a:lin ang="5400000" scaled="0"/>
                </a:gradFill>
                <a:latin typeface="Segoe UI Light"/>
              </a:rPr>
              <a:t>/</a:t>
            </a:r>
            <a:r>
              <a:rPr lang="en-US" sz="1000" dirty="0" smtClean="0">
                <a:gradFill>
                  <a:gsLst>
                    <a:gs pos="0">
                      <a:srgbClr val="FFFFFF"/>
                    </a:gs>
                    <a:gs pos="100000">
                      <a:srgbClr val="FFFFFF"/>
                    </a:gs>
                  </a:gsLst>
                  <a:lin ang="5400000" scaled="0"/>
                </a:gradFill>
                <a:latin typeface="Segoe UI Light"/>
              </a:rPr>
              <a:t>user/month</a:t>
            </a:r>
          </a:p>
          <a:p>
            <a:pPr algn="ctr" defTabSz="913924" fontAlgn="base">
              <a:spcBef>
                <a:spcPct val="0"/>
              </a:spcBef>
              <a:spcAft>
                <a:spcPct val="0"/>
              </a:spcAft>
            </a:pPr>
            <a:r>
              <a:rPr lang="en-US" sz="1000" dirty="0" smtClean="0">
                <a:gradFill>
                  <a:gsLst>
                    <a:gs pos="0">
                      <a:srgbClr val="FFFFFF"/>
                    </a:gs>
                    <a:gs pos="100000">
                      <a:srgbClr val="FFFFFF"/>
                    </a:gs>
                  </a:gsLst>
                  <a:lin ang="5400000" scaled="0"/>
                </a:gradFill>
                <a:latin typeface="Segoe UI Light"/>
              </a:rPr>
              <a:t>Add-on to O365 E3/E4</a:t>
            </a:r>
            <a:endParaRPr lang="en-US" sz="1000" dirty="0">
              <a:gradFill>
                <a:gsLst>
                  <a:gs pos="0">
                    <a:srgbClr val="FFFFFF"/>
                  </a:gs>
                  <a:gs pos="100000">
                    <a:srgbClr val="FFFFFF"/>
                  </a:gs>
                </a:gsLst>
                <a:lin ang="5400000" scaled="0"/>
              </a:gradFill>
              <a:latin typeface="Segoe UI Light"/>
            </a:endParaRPr>
          </a:p>
        </p:txBody>
      </p:sp>
      <p:sp>
        <p:nvSpPr>
          <p:cNvPr id="8" name="Rectangle 7"/>
          <p:cNvSpPr/>
          <p:nvPr/>
        </p:nvSpPr>
        <p:spPr bwMode="auto">
          <a:xfrm>
            <a:off x="6382474" y="1340041"/>
            <a:ext cx="4919471" cy="598389"/>
          </a:xfrm>
          <a:prstGeom prst="rect">
            <a:avLst/>
          </a:prstGeom>
          <a:solidFill>
            <a:schemeClr val="accent1">
              <a:lumMod val="5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pPr>
            <a:r>
              <a:rPr lang="en-US" sz="2400" dirty="0" smtClean="0">
                <a:gradFill>
                  <a:gsLst>
                    <a:gs pos="0">
                      <a:srgbClr val="FFFFFF"/>
                    </a:gs>
                    <a:gs pos="100000">
                      <a:srgbClr val="FFFFFF"/>
                    </a:gs>
                  </a:gsLst>
                  <a:lin ang="5400000" scaled="0"/>
                </a:gradFill>
                <a:latin typeface="Segoe UI Light"/>
              </a:rPr>
              <a:t>Volume Licensing</a:t>
            </a:r>
            <a:endParaRPr lang="en-US" sz="2400" dirty="0">
              <a:gradFill>
                <a:gsLst>
                  <a:gs pos="0">
                    <a:srgbClr val="FFFFFF"/>
                  </a:gs>
                  <a:gs pos="100000">
                    <a:srgbClr val="FFFFFF"/>
                  </a:gs>
                </a:gsLst>
                <a:lin ang="5400000" scaled="0"/>
              </a:gradFill>
              <a:latin typeface="Segoe UI Light"/>
            </a:endParaRPr>
          </a:p>
        </p:txBody>
      </p:sp>
      <p:sp>
        <p:nvSpPr>
          <p:cNvPr id="11" name="Rectangle 10"/>
          <p:cNvSpPr/>
          <p:nvPr/>
        </p:nvSpPr>
        <p:spPr bwMode="auto">
          <a:xfrm>
            <a:off x="856369" y="1938429"/>
            <a:ext cx="2447596" cy="3671769"/>
          </a:xfrm>
          <a:prstGeom prst="rect">
            <a:avLst/>
          </a:prstGeom>
          <a:solidFill>
            <a:srgbClr val="0575C8">
              <a:alpha val="94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t" anchorCtr="0" compatLnSpc="1">
            <a:prstTxWarp prst="textNoShape">
              <a:avLst/>
            </a:prstTxWarp>
          </a:bodyPr>
          <a:lstStyle/>
          <a:p>
            <a:pPr algn="ctr" defTabSz="913924" fontAlgn="base">
              <a:spcBef>
                <a:spcPct val="0"/>
              </a:spcBef>
              <a:spcAft>
                <a:spcPct val="0"/>
              </a:spcAft>
            </a:pPr>
            <a:endParaRPr lang="en-US" sz="1400" b="1" dirty="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r>
              <a:rPr lang="en-US" sz="1600" b="1" dirty="0">
                <a:gradFill>
                  <a:gsLst>
                    <a:gs pos="0">
                      <a:srgbClr val="FFFFFF"/>
                    </a:gs>
                    <a:gs pos="100000">
                      <a:srgbClr val="FFFFFF"/>
                    </a:gs>
                  </a:gsLst>
                  <a:lin ang="5400000" scaled="0"/>
                </a:gradFill>
                <a:latin typeface="Segoe UI Light"/>
              </a:rPr>
              <a:t>Microsoft Dynamics CRM Online Professional</a:t>
            </a:r>
          </a:p>
          <a:p>
            <a:pPr algn="ctr" defTabSz="913924" fontAlgn="base">
              <a:spcBef>
                <a:spcPct val="0"/>
              </a:spcBef>
              <a:spcAft>
                <a:spcPct val="0"/>
              </a:spcAft>
            </a:pPr>
            <a:r>
              <a:rPr lang="en-US" sz="1600" b="1" dirty="0" smtClean="0">
                <a:gradFill>
                  <a:gsLst>
                    <a:gs pos="0">
                      <a:srgbClr val="FFFFFF"/>
                    </a:gs>
                    <a:gs pos="100000">
                      <a:srgbClr val="FFFFFF"/>
                    </a:gs>
                  </a:gsLst>
                  <a:lin ang="5400000" scaled="0"/>
                </a:gradFill>
                <a:latin typeface="Segoe UI Light"/>
              </a:rPr>
              <a:t>+</a:t>
            </a:r>
            <a:endParaRPr lang="en-US" sz="1600" b="1" dirty="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r>
              <a:rPr lang="en-US" sz="1600" b="1" dirty="0">
                <a:gradFill>
                  <a:gsLst>
                    <a:gs pos="0">
                      <a:srgbClr val="FFFFFF"/>
                    </a:gs>
                    <a:gs pos="100000">
                      <a:srgbClr val="FFFFFF"/>
                    </a:gs>
                  </a:gsLst>
                  <a:lin ang="5400000" scaled="0"/>
                </a:gradFill>
                <a:latin typeface="Segoe UI Light"/>
              </a:rPr>
              <a:t>Power </a:t>
            </a:r>
            <a:r>
              <a:rPr lang="en-US" sz="1600" b="1" dirty="0" smtClean="0">
                <a:gradFill>
                  <a:gsLst>
                    <a:gs pos="0">
                      <a:srgbClr val="FFFFFF"/>
                    </a:gs>
                    <a:gs pos="100000">
                      <a:srgbClr val="FFFFFF"/>
                    </a:gs>
                  </a:gsLst>
                  <a:lin ang="5400000" scaled="0"/>
                </a:gradFill>
                <a:latin typeface="Segoe UI Light"/>
              </a:rPr>
              <a:t>BI</a:t>
            </a:r>
          </a:p>
          <a:p>
            <a:pPr algn="ctr" defTabSz="913924" fontAlgn="base">
              <a:spcBef>
                <a:spcPct val="0"/>
              </a:spcBef>
              <a:spcAft>
                <a:spcPct val="0"/>
              </a:spcAft>
            </a:pPr>
            <a:r>
              <a:rPr lang="en-US" sz="1600" b="1" dirty="0" smtClean="0">
                <a:gradFill>
                  <a:gsLst>
                    <a:gs pos="0">
                      <a:srgbClr val="FFFFFF"/>
                    </a:gs>
                    <a:gs pos="100000">
                      <a:srgbClr val="FFFFFF"/>
                    </a:gs>
                  </a:gsLst>
                  <a:lin ang="5400000" scaled="0"/>
                </a:gradFill>
                <a:latin typeface="Segoe UI Light"/>
              </a:rPr>
              <a:t>+</a:t>
            </a:r>
          </a:p>
          <a:p>
            <a:pPr algn="ctr" defTabSz="913924" fontAlgn="base">
              <a:spcBef>
                <a:spcPct val="0"/>
              </a:spcBef>
              <a:spcAft>
                <a:spcPct val="0"/>
              </a:spcAft>
            </a:pPr>
            <a:r>
              <a:rPr lang="en-US" sz="1600" b="1" dirty="0" smtClean="0">
                <a:gradFill>
                  <a:gsLst>
                    <a:gs pos="0">
                      <a:srgbClr val="FFFFFF"/>
                    </a:gs>
                    <a:gs pos="100000">
                      <a:srgbClr val="FFFFFF"/>
                    </a:gs>
                  </a:gsLst>
                  <a:lin ang="5400000" scaled="0"/>
                </a:gradFill>
                <a:latin typeface="Segoe UI Light"/>
              </a:rPr>
              <a:t>Office 365 Plan E3</a:t>
            </a:r>
          </a:p>
          <a:p>
            <a:pPr algn="ctr" defTabSz="913924" fontAlgn="base">
              <a:spcBef>
                <a:spcPct val="0"/>
              </a:spcBef>
              <a:spcAft>
                <a:spcPct val="0"/>
              </a:spcAft>
            </a:pPr>
            <a:endParaRPr lang="en-US" sz="1400" b="1" dirty="0" smtClean="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endParaRPr lang="en-US" sz="1400" b="1" dirty="0" smtClean="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endParaRPr lang="en-US" sz="1400" b="1" dirty="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r>
              <a:rPr lang="en-US" sz="3600" b="1" dirty="0" smtClean="0">
                <a:gradFill>
                  <a:gsLst>
                    <a:gs pos="0">
                      <a:srgbClr val="FFFFFF"/>
                    </a:gs>
                    <a:gs pos="100000">
                      <a:srgbClr val="FFFFFF"/>
                    </a:gs>
                  </a:gsLst>
                  <a:lin ang="5400000" scaled="0"/>
                </a:gradFill>
                <a:latin typeface="Segoe UI Light"/>
              </a:rPr>
              <a:t>$65*</a:t>
            </a:r>
            <a:endParaRPr lang="en-US" sz="3600" b="1" dirty="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r>
              <a:rPr lang="en-US" sz="1000" dirty="0">
                <a:gradFill>
                  <a:gsLst>
                    <a:gs pos="0">
                      <a:srgbClr val="FFFFFF"/>
                    </a:gs>
                    <a:gs pos="100000">
                      <a:srgbClr val="FFFFFF"/>
                    </a:gs>
                  </a:gsLst>
                  <a:lin ang="5400000" scaled="0"/>
                </a:gradFill>
                <a:latin typeface="Segoe UI Light"/>
              </a:rPr>
              <a:t>/</a:t>
            </a:r>
            <a:r>
              <a:rPr lang="en-US" sz="1000" dirty="0" smtClean="0">
                <a:gradFill>
                  <a:gsLst>
                    <a:gs pos="0">
                      <a:srgbClr val="FFFFFF"/>
                    </a:gs>
                    <a:gs pos="100000">
                      <a:srgbClr val="FFFFFF"/>
                    </a:gs>
                  </a:gsLst>
                  <a:lin ang="5400000" scaled="0"/>
                </a:gradFill>
                <a:latin typeface="Segoe UI Light"/>
              </a:rPr>
              <a:t>user/month</a:t>
            </a:r>
          </a:p>
          <a:p>
            <a:pPr algn="ctr" defTabSz="913924" fontAlgn="base">
              <a:spcBef>
                <a:spcPct val="0"/>
              </a:spcBef>
              <a:spcAft>
                <a:spcPct val="0"/>
              </a:spcAft>
            </a:pPr>
            <a:endParaRPr lang="en-US" sz="1000" dirty="0">
              <a:gradFill>
                <a:gsLst>
                  <a:gs pos="0">
                    <a:srgbClr val="FFFFFF"/>
                  </a:gs>
                  <a:gs pos="100000">
                    <a:srgbClr val="FFFFFF"/>
                  </a:gs>
                </a:gsLst>
                <a:lin ang="5400000" scaled="0"/>
              </a:gradFill>
              <a:latin typeface="Segoe UI Light"/>
            </a:endParaRPr>
          </a:p>
        </p:txBody>
      </p:sp>
      <p:sp>
        <p:nvSpPr>
          <p:cNvPr id="12" name="Rectangle 11"/>
          <p:cNvSpPr/>
          <p:nvPr/>
        </p:nvSpPr>
        <p:spPr bwMode="auto">
          <a:xfrm>
            <a:off x="856370" y="1348588"/>
            <a:ext cx="4919471" cy="598389"/>
          </a:xfrm>
          <a:prstGeom prst="rect">
            <a:avLst/>
          </a:prstGeom>
          <a:solidFill>
            <a:schemeClr val="accent1">
              <a:lumMod val="5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pPr>
            <a:r>
              <a:rPr lang="en-US" sz="2400" dirty="0" smtClean="0">
                <a:gradFill>
                  <a:gsLst>
                    <a:gs pos="0">
                      <a:srgbClr val="FFFFFF"/>
                    </a:gs>
                    <a:gs pos="100000">
                      <a:srgbClr val="FFFFFF"/>
                    </a:gs>
                  </a:gsLst>
                  <a:lin ang="5400000" scaled="0"/>
                </a:gradFill>
                <a:latin typeface="Segoe UI Light"/>
              </a:rPr>
              <a:t>Direct Channel</a:t>
            </a:r>
            <a:endParaRPr lang="en-US" sz="2400" dirty="0">
              <a:gradFill>
                <a:gsLst>
                  <a:gs pos="0">
                    <a:srgbClr val="FFFFFF"/>
                  </a:gs>
                  <a:gs pos="100000">
                    <a:srgbClr val="FFFFFF"/>
                  </a:gs>
                </a:gsLst>
                <a:lin ang="5400000" scaled="0"/>
              </a:gradFill>
              <a:latin typeface="Segoe UI Light"/>
            </a:endParaRPr>
          </a:p>
        </p:txBody>
      </p:sp>
      <p:sp>
        <p:nvSpPr>
          <p:cNvPr id="17" name="Rectangle 16"/>
          <p:cNvSpPr/>
          <p:nvPr/>
        </p:nvSpPr>
        <p:spPr>
          <a:xfrm>
            <a:off x="164151" y="6110564"/>
            <a:ext cx="9361682" cy="430887"/>
          </a:xfrm>
          <a:prstGeom prst="rect">
            <a:avLst/>
          </a:prstGeom>
        </p:spPr>
        <p:txBody>
          <a:bodyPr wrap="square">
            <a:spAutoFit/>
          </a:bodyPr>
          <a:lstStyle/>
          <a:p>
            <a:pPr defTabSz="914278"/>
            <a:r>
              <a:rPr lang="en-US" sz="1100" dirty="0" smtClean="0">
                <a:solidFill>
                  <a:prstClr val="black"/>
                </a:solidFill>
                <a:latin typeface="Segoe UI Light"/>
                <a:cs typeface="Segoe UI Light"/>
              </a:rPr>
              <a:t>(*) Net promotional prices after discounts applied. </a:t>
            </a:r>
            <a:r>
              <a:rPr lang="en-US" sz="1100" dirty="0">
                <a:solidFill>
                  <a:prstClr val="black"/>
                </a:solidFill>
                <a:latin typeface="Segoe UI Light"/>
                <a:cs typeface="Segoe UI Light"/>
              </a:rPr>
              <a:t>Shown per user per month in USD. </a:t>
            </a:r>
            <a:endParaRPr lang="en-US" sz="1100" i="1" dirty="0">
              <a:ln>
                <a:solidFill>
                  <a:srgbClr val="FFFFFF">
                    <a:alpha val="0"/>
                  </a:srgbClr>
                </a:solidFill>
              </a:ln>
              <a:solidFill>
                <a:sysClr val="windowText" lastClr="000000"/>
              </a:solidFill>
              <a:latin typeface="Segoe UI Light"/>
              <a:cs typeface="Segoe UI Light"/>
            </a:endParaRPr>
          </a:p>
          <a:p>
            <a:pPr defTabSz="914278"/>
            <a:r>
              <a:rPr lang="en-US" sz="1100" dirty="0" smtClean="0">
                <a:solidFill>
                  <a:prstClr val="black"/>
                </a:solidFill>
                <a:latin typeface="Segoe UI Light"/>
                <a:cs typeface="Segoe UI Light"/>
              </a:rPr>
              <a:t>(**) Actual pricing in Volume Licensing will </a:t>
            </a:r>
            <a:r>
              <a:rPr lang="en-US" sz="1100" dirty="0">
                <a:solidFill>
                  <a:prstClr val="black"/>
                </a:solidFill>
                <a:latin typeface="Segoe UI Light"/>
                <a:cs typeface="Segoe UI Light"/>
              </a:rPr>
              <a:t>vary by </a:t>
            </a:r>
            <a:r>
              <a:rPr lang="en-US" sz="1100" dirty="0" smtClean="0">
                <a:solidFill>
                  <a:prstClr val="black"/>
                </a:solidFill>
                <a:latin typeface="Segoe UI Light"/>
                <a:cs typeface="Segoe UI Light"/>
              </a:rPr>
              <a:t>customer waterfall level, geography, </a:t>
            </a:r>
            <a:r>
              <a:rPr lang="en-US" sz="1100" dirty="0">
                <a:solidFill>
                  <a:prstClr val="black"/>
                </a:solidFill>
                <a:latin typeface="Segoe UI Light"/>
                <a:cs typeface="Segoe UI Light"/>
              </a:rPr>
              <a:t>and </a:t>
            </a:r>
            <a:r>
              <a:rPr lang="en-US" sz="1100" dirty="0" smtClean="0">
                <a:solidFill>
                  <a:prstClr val="black"/>
                </a:solidFill>
                <a:latin typeface="Segoe UI Light"/>
                <a:cs typeface="Segoe UI Light"/>
              </a:rPr>
              <a:t>channel. </a:t>
            </a:r>
            <a:r>
              <a:rPr lang="en-US" sz="1100" dirty="0">
                <a:solidFill>
                  <a:prstClr val="black"/>
                </a:solidFill>
                <a:latin typeface="Segoe UI Light"/>
                <a:cs typeface="Segoe UI Light"/>
              </a:rPr>
              <a:t>S</a:t>
            </a:r>
            <a:r>
              <a:rPr lang="en-US" sz="1100" dirty="0" smtClean="0">
                <a:solidFill>
                  <a:prstClr val="black"/>
                </a:solidFill>
                <a:latin typeface="Segoe UI Light"/>
                <a:cs typeface="Segoe UI Light"/>
              </a:rPr>
              <a:t>ee pricing details that follow. </a:t>
            </a:r>
            <a:endParaRPr lang="en-US" sz="1100" i="1" dirty="0">
              <a:ln>
                <a:solidFill>
                  <a:srgbClr val="FFFFFF">
                    <a:alpha val="0"/>
                  </a:srgbClr>
                </a:solidFill>
              </a:ln>
              <a:solidFill>
                <a:sysClr val="windowText" lastClr="000000"/>
              </a:solidFill>
              <a:latin typeface="Segoe UI Light"/>
              <a:cs typeface="Segoe UI Light"/>
            </a:endParaRPr>
          </a:p>
        </p:txBody>
      </p:sp>
      <p:sp>
        <p:nvSpPr>
          <p:cNvPr id="13" name="Rectangle 12"/>
          <p:cNvSpPr/>
          <p:nvPr/>
        </p:nvSpPr>
        <p:spPr bwMode="auto">
          <a:xfrm>
            <a:off x="8851353" y="1938429"/>
            <a:ext cx="2450592" cy="3680317"/>
          </a:xfrm>
          <a:prstGeom prst="rect">
            <a:avLst/>
          </a:prstGeom>
          <a:solidFill>
            <a:srgbClr val="00187A">
              <a:alpha val="95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t" anchorCtr="0" compatLnSpc="1">
            <a:prstTxWarp prst="textNoShape">
              <a:avLst/>
            </a:prstTxWarp>
          </a:bodyPr>
          <a:lstStyle/>
          <a:p>
            <a:pPr algn="ctr" defTabSz="913924" fontAlgn="base">
              <a:spcBef>
                <a:spcPct val="0"/>
              </a:spcBef>
              <a:spcAft>
                <a:spcPct val="0"/>
              </a:spcAft>
            </a:pPr>
            <a:endParaRPr lang="en-US" sz="1400" b="1" dirty="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r>
              <a:rPr lang="en-US" sz="1600" b="1" dirty="0">
                <a:gradFill>
                  <a:gsLst>
                    <a:gs pos="0">
                      <a:srgbClr val="FFFFFF"/>
                    </a:gs>
                    <a:gs pos="100000">
                      <a:srgbClr val="FFFFFF"/>
                    </a:gs>
                  </a:gsLst>
                  <a:lin ang="5400000" scaled="0"/>
                </a:gradFill>
                <a:latin typeface="Segoe UI Light"/>
              </a:rPr>
              <a:t>Microsoft Dynamics CRM Online Professional</a:t>
            </a:r>
          </a:p>
          <a:p>
            <a:pPr algn="ctr" defTabSz="913924" fontAlgn="base">
              <a:spcBef>
                <a:spcPct val="0"/>
              </a:spcBef>
              <a:spcAft>
                <a:spcPct val="0"/>
              </a:spcAft>
            </a:pPr>
            <a:r>
              <a:rPr lang="en-US" sz="1600" b="1" dirty="0">
                <a:gradFill>
                  <a:gsLst>
                    <a:gs pos="0">
                      <a:srgbClr val="FFFFFF"/>
                    </a:gs>
                    <a:gs pos="100000">
                      <a:srgbClr val="FFFFFF"/>
                    </a:gs>
                  </a:gsLst>
                  <a:lin ang="5400000" scaled="0"/>
                </a:gradFill>
                <a:latin typeface="Segoe UI Light"/>
              </a:rPr>
              <a:t>+</a:t>
            </a:r>
          </a:p>
          <a:p>
            <a:pPr algn="ctr" defTabSz="913924" fontAlgn="base">
              <a:spcBef>
                <a:spcPct val="0"/>
              </a:spcBef>
              <a:spcAft>
                <a:spcPct val="0"/>
              </a:spcAft>
            </a:pPr>
            <a:r>
              <a:rPr lang="en-US" sz="1600" b="1" dirty="0">
                <a:gradFill>
                  <a:gsLst>
                    <a:gs pos="0">
                      <a:srgbClr val="FFFFFF"/>
                    </a:gs>
                    <a:gs pos="100000">
                      <a:srgbClr val="FFFFFF"/>
                    </a:gs>
                  </a:gsLst>
                  <a:lin ang="5400000" scaled="0"/>
                </a:gradFill>
                <a:latin typeface="Segoe UI Light"/>
              </a:rPr>
              <a:t>Power </a:t>
            </a:r>
            <a:r>
              <a:rPr lang="en-US" sz="1600" b="1" dirty="0" smtClean="0">
                <a:gradFill>
                  <a:gsLst>
                    <a:gs pos="0">
                      <a:srgbClr val="FFFFFF"/>
                    </a:gs>
                    <a:gs pos="100000">
                      <a:srgbClr val="FFFFFF"/>
                    </a:gs>
                  </a:gsLst>
                  <a:lin ang="5400000" scaled="0"/>
                </a:gradFill>
                <a:latin typeface="Segoe UI Light"/>
              </a:rPr>
              <a:t>BI</a:t>
            </a:r>
          </a:p>
          <a:p>
            <a:pPr algn="ctr" defTabSz="913924" fontAlgn="base">
              <a:spcBef>
                <a:spcPct val="0"/>
              </a:spcBef>
              <a:spcAft>
                <a:spcPct val="0"/>
              </a:spcAft>
            </a:pPr>
            <a:endParaRPr lang="en-US" sz="1400" b="1" dirty="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endParaRPr lang="en-US" sz="1400" b="1" dirty="0" smtClean="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endParaRPr lang="en-US" sz="1400" b="1" dirty="0" smtClean="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endParaRPr lang="en-US" sz="1400" b="1" dirty="0" smtClean="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endParaRPr lang="en-US" sz="1400" b="1" dirty="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r>
              <a:rPr lang="en-US" sz="3600" b="1" dirty="0" smtClean="0">
                <a:gradFill>
                  <a:gsLst>
                    <a:gs pos="0">
                      <a:srgbClr val="FFFFFF"/>
                    </a:gs>
                    <a:gs pos="100000">
                      <a:srgbClr val="FFFFFF"/>
                    </a:gs>
                  </a:gsLst>
                  <a:lin ang="5400000" scaled="0"/>
                </a:gradFill>
                <a:latin typeface="Segoe UI Light"/>
              </a:rPr>
              <a:t>$42**</a:t>
            </a:r>
            <a:endParaRPr lang="en-US" sz="3600" b="1" dirty="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r>
              <a:rPr lang="en-US" sz="1000" dirty="0">
                <a:gradFill>
                  <a:gsLst>
                    <a:gs pos="0">
                      <a:srgbClr val="FFFFFF"/>
                    </a:gs>
                    <a:gs pos="100000">
                      <a:srgbClr val="FFFFFF"/>
                    </a:gs>
                  </a:gsLst>
                  <a:lin ang="5400000" scaled="0"/>
                </a:gradFill>
                <a:latin typeface="Segoe UI Light"/>
              </a:rPr>
              <a:t>/</a:t>
            </a:r>
            <a:r>
              <a:rPr lang="en-US" sz="1000" dirty="0" smtClean="0">
                <a:gradFill>
                  <a:gsLst>
                    <a:gs pos="0">
                      <a:srgbClr val="FFFFFF"/>
                    </a:gs>
                    <a:gs pos="100000">
                      <a:srgbClr val="FFFFFF"/>
                    </a:gs>
                  </a:gsLst>
                  <a:lin ang="5400000" scaled="0"/>
                </a:gradFill>
                <a:latin typeface="Segoe UI Light"/>
              </a:rPr>
              <a:t>user/month</a:t>
            </a:r>
          </a:p>
          <a:p>
            <a:pPr algn="ctr" defTabSz="913924" fontAlgn="base">
              <a:spcBef>
                <a:spcPct val="0"/>
              </a:spcBef>
              <a:spcAft>
                <a:spcPct val="0"/>
              </a:spcAft>
            </a:pPr>
            <a:r>
              <a:rPr lang="en-US" sz="1000" dirty="0" smtClean="0">
                <a:gradFill>
                  <a:gsLst>
                    <a:gs pos="0">
                      <a:srgbClr val="FFFFFF"/>
                    </a:gs>
                    <a:gs pos="100000">
                      <a:srgbClr val="FFFFFF"/>
                    </a:gs>
                  </a:gsLst>
                  <a:lin ang="5400000" scaled="0"/>
                </a:gradFill>
                <a:latin typeface="Segoe UI Light"/>
              </a:rPr>
              <a:t>Add-on to O365 E3/E4</a:t>
            </a:r>
          </a:p>
          <a:p>
            <a:pPr algn="ctr" defTabSz="913924" fontAlgn="base">
              <a:spcBef>
                <a:spcPct val="0"/>
              </a:spcBef>
              <a:spcAft>
                <a:spcPct val="0"/>
              </a:spcAft>
            </a:pPr>
            <a:r>
              <a:rPr lang="en-US" sz="1000" dirty="0" smtClean="0">
                <a:gradFill>
                  <a:gsLst>
                    <a:gs pos="0">
                      <a:srgbClr val="FFFFFF"/>
                    </a:gs>
                    <a:gs pos="100000">
                      <a:srgbClr val="FFFFFF"/>
                    </a:gs>
                  </a:gsLst>
                  <a:lin ang="5400000" scaled="0"/>
                </a:gradFill>
                <a:latin typeface="Segoe UI Light"/>
              </a:rPr>
              <a:t>Level A Commercial Pricing</a:t>
            </a:r>
          </a:p>
          <a:p>
            <a:pPr algn="ctr" defTabSz="913924" fontAlgn="base">
              <a:spcBef>
                <a:spcPct val="0"/>
              </a:spcBef>
              <a:spcAft>
                <a:spcPct val="0"/>
              </a:spcAft>
            </a:pPr>
            <a:endParaRPr lang="en-US" sz="1000" dirty="0">
              <a:gradFill>
                <a:gsLst>
                  <a:gs pos="0">
                    <a:srgbClr val="FFFFFF"/>
                  </a:gs>
                  <a:gs pos="100000">
                    <a:srgbClr val="FFFFFF"/>
                  </a:gs>
                </a:gsLst>
                <a:lin ang="5400000" scaled="0"/>
              </a:gradFill>
              <a:latin typeface="Segoe UI Light"/>
            </a:endParaRPr>
          </a:p>
        </p:txBody>
      </p:sp>
      <p:sp>
        <p:nvSpPr>
          <p:cNvPr id="18" name="Rectangle 17"/>
          <p:cNvSpPr/>
          <p:nvPr/>
        </p:nvSpPr>
        <p:spPr bwMode="auto">
          <a:xfrm>
            <a:off x="6382473" y="1929881"/>
            <a:ext cx="2443736" cy="3689617"/>
          </a:xfrm>
          <a:prstGeom prst="rect">
            <a:avLst/>
          </a:prstGeom>
          <a:solidFill>
            <a:srgbClr val="0575C8">
              <a:alpha val="95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t" anchorCtr="0" compatLnSpc="1">
            <a:prstTxWarp prst="textNoShape">
              <a:avLst/>
            </a:prstTxWarp>
          </a:bodyPr>
          <a:lstStyle/>
          <a:p>
            <a:pPr algn="ctr" defTabSz="913924" fontAlgn="base">
              <a:spcBef>
                <a:spcPct val="0"/>
              </a:spcBef>
              <a:spcAft>
                <a:spcPct val="0"/>
              </a:spcAft>
            </a:pPr>
            <a:endParaRPr lang="en-US" sz="1400" b="1" dirty="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r>
              <a:rPr lang="en-US" sz="1600" b="1" dirty="0">
                <a:gradFill>
                  <a:gsLst>
                    <a:gs pos="0">
                      <a:srgbClr val="FFFFFF"/>
                    </a:gs>
                    <a:gs pos="100000">
                      <a:srgbClr val="FFFFFF"/>
                    </a:gs>
                  </a:gsLst>
                  <a:lin ang="5400000" scaled="0"/>
                </a:gradFill>
                <a:latin typeface="Segoe UI Light"/>
              </a:rPr>
              <a:t>Microsoft Dynamics CRM Online Professional</a:t>
            </a:r>
          </a:p>
          <a:p>
            <a:pPr algn="ctr" defTabSz="913924" fontAlgn="base">
              <a:spcBef>
                <a:spcPct val="0"/>
              </a:spcBef>
              <a:spcAft>
                <a:spcPct val="0"/>
              </a:spcAft>
            </a:pPr>
            <a:r>
              <a:rPr lang="en-US" sz="1600" b="1" dirty="0" smtClean="0">
                <a:gradFill>
                  <a:gsLst>
                    <a:gs pos="0">
                      <a:srgbClr val="FFFFFF"/>
                    </a:gs>
                    <a:gs pos="100000">
                      <a:srgbClr val="FFFFFF"/>
                    </a:gs>
                  </a:gsLst>
                  <a:lin ang="5400000" scaled="0"/>
                </a:gradFill>
                <a:latin typeface="Segoe UI Light"/>
              </a:rPr>
              <a:t>+</a:t>
            </a:r>
          </a:p>
          <a:p>
            <a:pPr algn="ctr" defTabSz="913924" fontAlgn="base">
              <a:spcBef>
                <a:spcPct val="0"/>
              </a:spcBef>
              <a:spcAft>
                <a:spcPct val="0"/>
              </a:spcAft>
            </a:pPr>
            <a:r>
              <a:rPr lang="en-US" sz="1600" b="1" dirty="0" smtClean="0">
                <a:gradFill>
                  <a:gsLst>
                    <a:gs pos="0">
                      <a:srgbClr val="FFFFFF"/>
                    </a:gs>
                    <a:gs pos="100000">
                      <a:srgbClr val="FFFFFF"/>
                    </a:gs>
                  </a:gsLst>
                  <a:lin ang="5400000" scaled="0"/>
                </a:gradFill>
                <a:latin typeface="Segoe UI Light"/>
              </a:rPr>
              <a:t>Power BI</a:t>
            </a:r>
          </a:p>
          <a:p>
            <a:pPr algn="ctr" defTabSz="913924" fontAlgn="base">
              <a:spcBef>
                <a:spcPct val="0"/>
              </a:spcBef>
              <a:spcAft>
                <a:spcPct val="0"/>
              </a:spcAft>
            </a:pPr>
            <a:r>
              <a:rPr lang="en-US" sz="1600" b="1" dirty="0" smtClean="0">
                <a:gradFill>
                  <a:gsLst>
                    <a:gs pos="0">
                      <a:srgbClr val="FFFFFF"/>
                    </a:gs>
                    <a:gs pos="100000">
                      <a:srgbClr val="FFFFFF"/>
                    </a:gs>
                  </a:gsLst>
                  <a:lin ang="5400000" scaled="0"/>
                </a:gradFill>
                <a:latin typeface="Segoe UI Light"/>
              </a:rPr>
              <a:t>+</a:t>
            </a:r>
            <a:endParaRPr lang="en-US" sz="1600" b="1" dirty="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r>
              <a:rPr lang="en-US" sz="1600" b="1" dirty="0">
                <a:gradFill>
                  <a:gsLst>
                    <a:gs pos="0">
                      <a:srgbClr val="FFFFFF"/>
                    </a:gs>
                    <a:gs pos="100000">
                      <a:srgbClr val="FFFFFF"/>
                    </a:gs>
                  </a:gsLst>
                  <a:lin ang="5400000" scaled="0"/>
                </a:gradFill>
                <a:latin typeface="Segoe UI Light"/>
              </a:rPr>
              <a:t>Office 365 Plan E3</a:t>
            </a:r>
          </a:p>
          <a:p>
            <a:pPr algn="ctr" defTabSz="913924" fontAlgn="base">
              <a:spcBef>
                <a:spcPct val="0"/>
              </a:spcBef>
              <a:spcAft>
                <a:spcPct val="0"/>
              </a:spcAft>
            </a:pPr>
            <a:endParaRPr lang="en-US" sz="1400" b="1" dirty="0" smtClean="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endParaRPr lang="en-US" sz="1400" b="1" dirty="0" smtClean="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endParaRPr lang="en-US" sz="1400" b="1" dirty="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r>
              <a:rPr lang="en-US" sz="3600" b="1" dirty="0" smtClean="0">
                <a:gradFill>
                  <a:gsLst>
                    <a:gs pos="0">
                      <a:srgbClr val="FFFFFF"/>
                    </a:gs>
                    <a:gs pos="100000">
                      <a:srgbClr val="FFFFFF"/>
                    </a:gs>
                  </a:gsLst>
                  <a:lin ang="5400000" scaled="0"/>
                </a:gradFill>
                <a:latin typeface="Segoe UI Light"/>
              </a:rPr>
              <a:t>$62**</a:t>
            </a:r>
            <a:endParaRPr lang="en-US" sz="3600" b="1" dirty="0">
              <a:gradFill>
                <a:gsLst>
                  <a:gs pos="0">
                    <a:srgbClr val="FFFFFF"/>
                  </a:gs>
                  <a:gs pos="100000">
                    <a:srgbClr val="FFFFFF"/>
                  </a:gs>
                </a:gsLst>
                <a:lin ang="5400000" scaled="0"/>
              </a:gradFill>
              <a:latin typeface="Segoe UI Light"/>
            </a:endParaRPr>
          </a:p>
          <a:p>
            <a:pPr algn="ctr" defTabSz="913924" fontAlgn="base">
              <a:spcBef>
                <a:spcPct val="0"/>
              </a:spcBef>
              <a:spcAft>
                <a:spcPct val="0"/>
              </a:spcAft>
            </a:pPr>
            <a:r>
              <a:rPr lang="en-US" sz="1000" dirty="0">
                <a:gradFill>
                  <a:gsLst>
                    <a:gs pos="0">
                      <a:srgbClr val="FFFFFF"/>
                    </a:gs>
                    <a:gs pos="100000">
                      <a:srgbClr val="FFFFFF"/>
                    </a:gs>
                  </a:gsLst>
                  <a:lin ang="5400000" scaled="0"/>
                </a:gradFill>
                <a:latin typeface="Segoe UI Light"/>
              </a:rPr>
              <a:t>/</a:t>
            </a:r>
            <a:r>
              <a:rPr lang="en-US" sz="1000" dirty="0" smtClean="0">
                <a:gradFill>
                  <a:gsLst>
                    <a:gs pos="0">
                      <a:srgbClr val="FFFFFF"/>
                    </a:gs>
                    <a:gs pos="100000">
                      <a:srgbClr val="FFFFFF"/>
                    </a:gs>
                  </a:gsLst>
                  <a:lin ang="5400000" scaled="0"/>
                </a:gradFill>
                <a:latin typeface="Segoe UI Light"/>
              </a:rPr>
              <a:t>user/month </a:t>
            </a:r>
          </a:p>
          <a:p>
            <a:pPr algn="ctr" defTabSz="913924" fontAlgn="base">
              <a:spcBef>
                <a:spcPct val="0"/>
              </a:spcBef>
              <a:spcAft>
                <a:spcPct val="0"/>
              </a:spcAft>
            </a:pPr>
            <a:r>
              <a:rPr lang="en-US" sz="1000" dirty="0" smtClean="0">
                <a:gradFill>
                  <a:gsLst>
                    <a:gs pos="0">
                      <a:srgbClr val="FFFFFF"/>
                    </a:gs>
                    <a:gs pos="100000">
                      <a:srgbClr val="FFFFFF"/>
                    </a:gs>
                  </a:gsLst>
                  <a:lin ang="5400000" scaled="0"/>
                </a:gradFill>
                <a:latin typeface="Segoe UI Light"/>
              </a:rPr>
              <a:t>No Level Price of $20 for O365 E3. </a:t>
            </a:r>
          </a:p>
          <a:p>
            <a:pPr algn="ctr" defTabSz="913924" fontAlgn="base">
              <a:spcBef>
                <a:spcPct val="0"/>
              </a:spcBef>
              <a:spcAft>
                <a:spcPct val="0"/>
              </a:spcAft>
            </a:pPr>
            <a:r>
              <a:rPr lang="en-US" sz="1000" dirty="0" smtClean="0">
                <a:gradFill>
                  <a:gsLst>
                    <a:gs pos="0">
                      <a:srgbClr val="FFFFFF"/>
                    </a:gs>
                    <a:gs pos="100000">
                      <a:srgbClr val="FFFFFF"/>
                    </a:gs>
                  </a:gsLst>
                  <a:lin ang="5400000" scaled="0"/>
                </a:gradFill>
                <a:latin typeface="Segoe UI Light"/>
              </a:rPr>
              <a:t>Additional discounts on O365 E3 may apply. Level A Com. </a:t>
            </a:r>
          </a:p>
          <a:p>
            <a:pPr algn="ctr" defTabSz="913924" fontAlgn="base">
              <a:spcBef>
                <a:spcPct val="0"/>
              </a:spcBef>
              <a:spcAft>
                <a:spcPct val="0"/>
              </a:spcAft>
            </a:pPr>
            <a:r>
              <a:rPr lang="en-US" sz="1000" dirty="0" smtClean="0">
                <a:gradFill>
                  <a:gsLst>
                    <a:gs pos="0">
                      <a:srgbClr val="FFFFFF"/>
                    </a:gs>
                    <a:gs pos="100000">
                      <a:srgbClr val="FFFFFF"/>
                    </a:gs>
                  </a:gsLst>
                  <a:lin ang="5400000" scaled="0"/>
                </a:gradFill>
                <a:latin typeface="Segoe UI Light"/>
              </a:rPr>
              <a:t>Pricing on BI &amp; CRMOL</a:t>
            </a:r>
          </a:p>
        </p:txBody>
      </p:sp>
      <p:sp>
        <p:nvSpPr>
          <p:cNvPr id="7" name="Right Triangle 6"/>
          <p:cNvSpPr/>
          <p:nvPr/>
        </p:nvSpPr>
        <p:spPr>
          <a:xfrm rot="10800000">
            <a:off x="10309593" y="1340041"/>
            <a:ext cx="993920" cy="93553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2701022">
            <a:off x="10492950" y="1628573"/>
            <a:ext cx="1205610" cy="338554"/>
          </a:xfrm>
          <a:prstGeom prst="rect">
            <a:avLst/>
          </a:prstGeom>
          <a:noFill/>
        </p:spPr>
        <p:txBody>
          <a:bodyPr wrap="square" rtlCol="0">
            <a:spAutoFit/>
          </a:bodyPr>
          <a:lstStyle/>
          <a:p>
            <a:r>
              <a:rPr lang="en-US" sz="1600" dirty="0" smtClean="0">
                <a:solidFill>
                  <a:schemeClr val="bg1"/>
                </a:solidFill>
              </a:rPr>
              <a:t>Example</a:t>
            </a:r>
            <a:endParaRPr lang="en-US" sz="1600" dirty="0">
              <a:solidFill>
                <a:schemeClr val="bg1"/>
              </a:solidFill>
            </a:endParaRPr>
          </a:p>
        </p:txBody>
      </p:sp>
    </p:spTree>
    <p:custDataLst>
      <p:custData r:id="rId1"/>
      <p:tags r:id="rId2"/>
    </p:custDataLst>
    <p:extLst>
      <p:ext uri="{BB962C8B-B14F-4D97-AF65-F5344CB8AC3E}">
        <p14:creationId xmlns:p14="http://schemas.microsoft.com/office/powerpoint/2010/main" val="219285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invGray">
          <a:xfrm>
            <a:off x="1245683" y="3144609"/>
            <a:ext cx="3223862" cy="690597"/>
          </a:xfrm>
          <a:prstGeom prst="rect">
            <a:avLst/>
          </a:prstGeom>
        </p:spPr>
      </p:pic>
    </p:spTree>
    <p:custDataLst>
      <p:custData r:id="rId1"/>
      <p:tags r:id="rId2"/>
    </p:custDataLst>
    <p:extLst>
      <p:ext uri="{BB962C8B-B14F-4D97-AF65-F5344CB8AC3E}">
        <p14:creationId xmlns:p14="http://schemas.microsoft.com/office/powerpoint/2010/main" val="2084641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9239" y="2371564"/>
            <a:ext cx="11653523" cy="1372104"/>
          </a:xfrm>
        </p:spPr>
        <p:txBody>
          <a:bodyPr/>
          <a:lstStyle/>
          <a:p>
            <a:r>
              <a:rPr lang="en-US" dirty="0" smtClean="0"/>
              <a:t>Appendix</a:t>
            </a:r>
            <a:endParaRPr lang="en-US" dirty="0"/>
          </a:p>
        </p:txBody>
      </p:sp>
    </p:spTree>
    <p:extLst>
      <p:ext uri="{BB962C8B-B14F-4D97-AF65-F5344CB8AC3E}">
        <p14:creationId xmlns:p14="http://schemas.microsoft.com/office/powerpoint/2010/main" val="396235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B57560F7-C1D8-4065-9D6B-D649BC0804EB}"/>
  <p:tag name="ATHENA.CUSTOMXMLCONTENT" val="&lt;?xml version=&quot;1.0&quot;?&gt;&lt;athena xmlns=&quot;http://schemas.microsoft.com/edu/athena&quot; version=&quot;0.1.3396.0&quot;&gt;&lt;timings duration=&quot;16515&quot;/&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B3FB4085-BDC8-4DE4-81CE-53AD4E3B8C8C}"/>
  <p:tag name="ATHENA.CUSTOMXMLCONTENT" val="&lt;?xml version=&quot;1.0&quot;?&gt;&lt;athena xmlns=&quot;http://schemas.microsoft.com/edu/athena&quot; version=&quot;0.1.3396.0&quot;&gt;&lt;timings duration=&quot;132744&quot;/&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6850E9FB-79F6-4123-B5F0-47C6068CA122}"/>
  <p:tag name="ATHENA.CUSTOMXMLCONTENT" val="&lt;?xml version=&quot;1.0&quot;?&gt;&lt;athena xmlns=&quot;http://schemas.microsoft.com/edu/athena&quot; version=&quot;0.1.3396.0&quot;&gt;&lt;timings duration=&quot;161878&quot;/&gt;&lt;/athena&gt;"/>
</p:tagLst>
</file>

<file path=ppt/tags/tag4.xml><?xml version="1.0" encoding="utf-8"?>
<p:tagLst xmlns:a="http://schemas.openxmlformats.org/drawingml/2006/main" xmlns:r="http://schemas.openxmlformats.org/officeDocument/2006/relationships" xmlns:p="http://schemas.openxmlformats.org/presentationml/2006/main">
  <p:tag name="ATHENA.CUSTOMXMLID" val="{83B8766B-E437-4E39-AE78-DBF6FAB56852}"/>
  <p:tag name="ATHENA.CUSTOMXMLCONTENT" val="&lt;?xml version=&quot;1.0&quot;?&gt;&lt;athena xmlns=&quot;http://schemas.microsoft.com/edu/athena&quot; version=&quot;0.1.3396.0&quot;&gt;&lt;timings duration=&quot;215039&quot;/&gt;&lt;/athena&gt;"/>
</p:tagLst>
</file>

<file path=ppt/tags/tag5.xml><?xml version="1.0" encoding="utf-8"?>
<p:tagLst xmlns:a="http://schemas.openxmlformats.org/drawingml/2006/main" xmlns:r="http://schemas.openxmlformats.org/officeDocument/2006/relationships" xmlns:p="http://schemas.openxmlformats.org/presentationml/2006/main">
  <p:tag name="ATHENA.CUSTOMXMLID" val="{1E465D5C-822C-478D-BA0F-9AE739DF5541}"/>
  <p:tag name="ATHENA.CUSTOMXMLCONTENT" val="&lt;?xml version=&quot;1.0&quot;?&gt;&lt;athena xmlns=&quot;http://schemas.microsoft.com/edu/athena&quot; version=&quot;0.1.3396.0&quot;&gt;&lt;ink scale=&quot;0.8948545&quot;&gt;AAEAAAD/////AQAAAAAAAAAMAgAAAE9BdXRob3JQUFQsIFZlcnNpb249MC4xLjMzOTYuMCwgQ3VsdHVyZT1uZXV0cmFsLCBQdWJsaWNLZXlUb2tlbj0zMWJmMzg1NmFkMzY0ZTM1BQEAAAALSW5rTWF0dGVyVjEDAAAADUxpc3RgMStfaXRlbXMMTGlzdGAxK19zaXplD0xpc3RgMStfdmVyc2lvbgQAABdTaGFyZWQuSW5raW5nLklua0F0b21bXQIAAAAICAIAAAAJAwAAAAIAAAAKAAAABwMAAAAAAQAAAAQAAAAECUlua0F0b21WMQIAAAAJBAAAAAkFAAAADQIFBAAAAAtQZW5TdHJva2VWMQQAAAAKQXR0cmlidXRlcwVUcmFjZQlTdGFydFRpbWUEVHlwZQQEAAQPUGVuQXR0cmlidXRlc1YxAgAAAApJbmtUcmFjZVYxAgAAABAMQWN0aW9uVHlwZVYxAgAAAAIAAAAJBgAAAAkHAAAAVx0DAAAAAAAF+P///wxBY3Rpb25UeXBlVjEBAAAAB3ZhbHVlX18ACAIAAAAAAAAABQUAAAANQ2xlYXJDYW52YXNWMQIAAAAJU3RhcnRUaW1lBFR5cGUABBAMQWN0aW9uVHlwZVYxAgAAAAIAAAD/RwMAAAAAAAH3////+P///wAAAAAFBgAAAA9QZW5BdHRyaWJ1dGVzVjEKAAAAB19jb2xvckEHX2NvbG9yUgdfY29sb3JHB19jb2xvckIKRml0VG9DdXJ2ZQZIZWlnaHQOSWdub3JlUHJlc3N1cmUNSXNIaWdobGlnaHRlcgVTaGFwZQVXaWR0aAAAAAAAAAAABAACAgICAQYBAQxCcnVzaFNoYXBlVjECAAAABgIAAAD/AAAAAAAAAAAAAAhAAAAF9v///wxCcnVzaFNoYXBlVjEBAAAAB3ZhbHVlX18ACAIAAAABAAAAAAAAAAAACEAFBwAAAApJbmtUcmFjZVYxAwAAAA1MaXN0YDErX2l0ZW1zDExpc3RgMStfc2l6ZQ9MaXN0YDErX3ZlcnNpb24EAAAYU2hhcmVkLklua2luZy5JbmtQb2ludFtdAgAAAAgIAgAAAAkLAAAAAQAAAAEAAAAHCwAAAAABAAAABAAAAAQKSW5rUG9pbnRWMQIAAAAJDAAAAA0DBQwAAAAKSW5rUG9pbnRWMQQAAAABWAFZDlByZXNzdXJlRmFjdG9yCVRpbWVTdGFtcAAAAAAGBgsQAgAAAAAAAAAAAOA/wP//////3z8AAAA/AAAAAAAAAAAL&lt;/ink&gt;&lt;/athena&gt;"/>
</p:tagLst>
</file>

<file path=ppt/tags/tag6.xml><?xml version="1.0" encoding="utf-8"?>
<p:tagLst xmlns:a="http://schemas.openxmlformats.org/drawingml/2006/main" xmlns:r="http://schemas.openxmlformats.org/officeDocument/2006/relationships" xmlns:p="http://schemas.openxmlformats.org/presentationml/2006/main">
  <p:tag name="ATHENA.CUSTOMXMLID" val="{75A38F21-420E-466C-B01B-A5FFB35DD76B}"/>
  <p:tag name="ATHENA.CUSTOMXMLCONTENT" val="&lt;?xml version=&quot;1.0&quot;?&gt;&lt;athena xmlns=&quot;http://schemas.microsoft.com/edu/athena&quot; version=&quot;0.1.3396.0&quot;&gt;&lt;timings duration=&quot;153957&quot;/&gt;&lt;/athena&gt;"/>
</p:tagLst>
</file>

<file path=ppt/tags/tag7.xml><?xml version="1.0" encoding="utf-8"?>
<p:tagLst xmlns:a="http://schemas.openxmlformats.org/drawingml/2006/main" xmlns:r="http://schemas.openxmlformats.org/officeDocument/2006/relationships" xmlns:p="http://schemas.openxmlformats.org/presentationml/2006/main">
  <p:tag name="ATHENA.CUSTOMXMLID" val="{0EB1437F-3271-4D58-8CF3-18988C48376C}"/>
  <p:tag name="ATHENA.CUSTOMXMLCONTENT" val="&lt;?xml version=&quot;1.0&quot;?&gt;&lt;athena xmlns=&quot;http://schemas.microsoft.com/edu/athena&quot; version=&quot;0.1.3396.0&quot;&gt;&lt;timings duration=&quot;236480&quot;/&gt;&lt;/athena&gt;"/>
</p:tagLst>
</file>

<file path=ppt/tags/tag8.xml><?xml version="1.0" encoding="utf-8"?>
<p:tagLst xmlns:a="http://schemas.openxmlformats.org/drawingml/2006/main" xmlns:r="http://schemas.openxmlformats.org/officeDocument/2006/relationships" xmlns:p="http://schemas.openxmlformats.org/presentationml/2006/main">
  <p:tag name="ATHENA.CUSTOMXMLID" val="{6C30D9B2-DEDB-4E7A-B1CE-3972EDA0F151}"/>
  <p:tag name="ATHENA.CUSTOMXMLCONTENT" val="&lt;?xml version=&quot;1.0&quot;?&gt;&lt;athena xmlns=&quot;http://schemas.microsoft.com/edu/athena&quot; version=&quot;0.1.3396.0&quot;&gt;&lt;timings duration=&quot;82755&quot;/&gt;&lt;/athena&gt;"/>
</p:tagLst>
</file>

<file path=ppt/tags/tag9.xml><?xml version="1.0" encoding="utf-8"?>
<p:tagLst xmlns:a="http://schemas.openxmlformats.org/drawingml/2006/main" xmlns:r="http://schemas.openxmlformats.org/officeDocument/2006/relationships" xmlns:p="http://schemas.openxmlformats.org/presentationml/2006/main">
  <p:tag name="ATHENA.CUSTOMXMLID" val="{0806183E-C3AA-4E00-AFAF-09D3A9E1566D}"/>
  <p:tag name="ATHENA.CUSTOMXMLCONTENT" val="&lt;?xml version=&quot;1.0&quot;?&gt;&lt;athena xmlns=&quot;http://schemas.microsoft.com/edu/athena&quot; version=&quot;0.1.3396.0&quot;&gt;&lt;timings duration=&quot;21257&quot;/&gt;&lt;/athena&gt;"/>
</p:tagLst>
</file>

<file path=ppt/theme/theme1.xml><?xml version="1.0" encoding="utf-8"?>
<a:theme xmlns:a="http://schemas.openxmlformats.org/drawingml/2006/main" name="MicrosoftDynamics_Template_16x9_Green">
  <a:themeElements>
    <a:clrScheme name="DYNAMICS COLOR PALLET">
      <a:dk1>
        <a:srgbClr val="292929"/>
      </a:dk1>
      <a:lt1>
        <a:srgbClr val="FFFFFF"/>
      </a:lt1>
      <a:dk2>
        <a:srgbClr val="002050"/>
      </a:dk2>
      <a:lt2>
        <a:srgbClr val="DDDDDD"/>
      </a:lt2>
      <a:accent1>
        <a:srgbClr val="002050"/>
      </a:accent1>
      <a:accent2>
        <a:srgbClr val="00187A"/>
      </a:accent2>
      <a:accent3>
        <a:srgbClr val="BAD80A"/>
      </a:accent3>
      <a:accent4>
        <a:srgbClr val="7FBA00"/>
      </a:accent4>
      <a:accent5>
        <a:srgbClr val="FF8C00"/>
      </a:accent5>
      <a:accent6>
        <a:srgbClr val="EB3C00"/>
      </a:accent6>
      <a:hlink>
        <a:srgbClr val="7FBA00"/>
      </a:hlink>
      <a:folHlink>
        <a:srgbClr val="FF8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MicrosoftDynamics_Template_16x9_Green">
  <a:themeElements>
    <a:clrScheme name="DYNAMICS COLOR PALLET">
      <a:dk1>
        <a:srgbClr val="292929"/>
      </a:dk1>
      <a:lt1>
        <a:srgbClr val="FFFFFF"/>
      </a:lt1>
      <a:dk2>
        <a:srgbClr val="002050"/>
      </a:dk2>
      <a:lt2>
        <a:srgbClr val="DDDDDD"/>
      </a:lt2>
      <a:accent1>
        <a:srgbClr val="002050"/>
      </a:accent1>
      <a:accent2>
        <a:srgbClr val="00187A"/>
      </a:accent2>
      <a:accent3>
        <a:srgbClr val="BAD80A"/>
      </a:accent3>
      <a:accent4>
        <a:srgbClr val="7FBA00"/>
      </a:accent4>
      <a:accent5>
        <a:srgbClr val="FF8C00"/>
      </a:accent5>
      <a:accent6>
        <a:srgbClr val="EB3C00"/>
      </a:accent6>
      <a:hlink>
        <a:srgbClr val="7FBA00"/>
      </a:hlink>
      <a:folHlink>
        <a:srgbClr val="FF8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MicrosoftDynamics_Template_16x9_Green">
  <a:themeElements>
    <a:clrScheme name="DYNAMICS COLOR PALLET">
      <a:dk1>
        <a:srgbClr val="292929"/>
      </a:dk1>
      <a:lt1>
        <a:srgbClr val="FFFFFF"/>
      </a:lt1>
      <a:dk2>
        <a:srgbClr val="002050"/>
      </a:dk2>
      <a:lt2>
        <a:srgbClr val="DDDDDD"/>
      </a:lt2>
      <a:accent1>
        <a:srgbClr val="002050"/>
      </a:accent1>
      <a:accent2>
        <a:srgbClr val="00187A"/>
      </a:accent2>
      <a:accent3>
        <a:srgbClr val="BAD80A"/>
      </a:accent3>
      <a:accent4>
        <a:srgbClr val="7FBA00"/>
      </a:accent4>
      <a:accent5>
        <a:srgbClr val="FF8C00"/>
      </a:accent5>
      <a:accent6>
        <a:srgbClr val="EB3C00"/>
      </a:accent6>
      <a:hlink>
        <a:srgbClr val="7FBA00"/>
      </a:hlink>
      <a:folHlink>
        <a:srgbClr val="FF8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3396.0">
  <ink scale="0.8948545">AAEAAAD/////AQAAAAAAAAAMAgAAAE9BdXRob3JQUFQsIFZlcnNpb249MC4xLjMzOTYuMCwgQ3VsdHVyZT1uZXV0cmFsLCBQdWJsaWNLZXlUb2tlbj0zMWJmMzg1NmFkMzY0ZTM1BQEAAAALSW5rTWF0dGVyVjEDAAAADUxpc3RgMStfaXRlbXMMTGlzdGAxK19zaXplD0xpc3RgMStfdmVyc2lvbgQAABdTaGFyZWQuSW5raW5nLklua0F0b21bXQIAAAAICAIAAAAJAwAAAAIAAAAKAAAABwMAAAAAAQAAAAQAAAAECUlua0F0b21WMQIAAAAJBAAAAAkFAAAADQIFBAAAAAtQZW5TdHJva2VWMQQAAAAKQXR0cmlidXRlcwVUcmFjZQlTdGFydFRpbWUEVHlwZQQEAAQPUGVuQXR0cmlidXRlc1YxAgAAAApJbmtUcmFjZVYxAgAAABAMQWN0aW9uVHlwZVYxAgAAAAIAAAAJBgAAAAkHAAAAVx0DAAAAAAAF+P///wxBY3Rpb25UeXBlVjEBAAAAB3ZhbHVlX18ACAIAAAAAAAAABQUAAAANQ2xlYXJDYW52YXNWMQIAAAAJU3RhcnRUaW1lBFR5cGUABBAMQWN0aW9uVHlwZVYxAgAAAAIAAAD/RwMAAAAAAAH3////+P///wAAAAAFBgAAAA9QZW5BdHRyaWJ1dGVzVjEKAAAAB19jb2xvckEHX2NvbG9yUgdfY29sb3JHB19jb2xvckIKRml0VG9DdXJ2ZQZIZWlnaHQOSWdub3JlUHJlc3N1cmUNSXNIaWdobGlnaHRlcgVTaGFwZQVXaWR0aAAAAAAAAAAABAACAgICAQYBAQxCcnVzaFNoYXBlVjECAAAABgIAAAD/AAAAAAAAAAAAAAhAAAAF9v///wxCcnVzaFNoYXBlVjEBAAAAB3ZhbHVlX18ACAIAAAABAAAAAAAAAAAACEAFBwAAAApJbmtUcmFjZVYxAwAAAA1MaXN0YDErX2l0ZW1zDExpc3RgMStfc2l6ZQ9MaXN0YDErX3ZlcnNpb24EAAAYU2hhcmVkLklua2luZy5JbmtQb2ludFtdAgAAAAgIAgAAAAkLAAAAAQAAAAEAAAAHCwAAAAABAAAABAAAAAQKSW5rUG9pbnRWMQIAAAAJDAAAAA0DBQwAAAAKSW5rUG9pbnRWMQQAAAABWAFZDlByZXNzdXJlRmFjdG9yCVRpbWVTdGFtcAAAAAAGBgsQAgAAAAAAAAAAAOA/wP//////3z8AAAA/AAAAAAAAAAAL</ink>
</athena>
</file>

<file path=customXml/item10.xml><?xml version="1.0" encoding="utf-8"?>
<athena xmlns="http://schemas.microsoft.com/edu/athena" version="0.1.3396.0">
  <media streamable="true" recordStart="0" recordEnd="236480" recordLength="236526" audioOnly="true" start="0" end="236480" audioFormat="{00001610-0000-0010-8000-00AA00389B71}" audioRate="44100" muted="false" volume="0.8" fadeIn="0" fadeOut="0" videoFormat="{34363248-0000-0010-8000-00AA00389B71}" videoRate="15" videoWidth="256" videoHeight="256"/>
</athena>
</file>

<file path=customXml/item11.xml><?xml version="1.0" encoding="utf-8"?>
<athena xmlns="http://schemas.microsoft.com/edu/athena" version="0.1.3396.0">
  <timings duration="132744"/>
</athena>
</file>

<file path=customXml/item12.xml><?xml version="1.0" encoding="utf-8"?>
<athena xmlns="http://schemas.microsoft.com/edu/athena" version="0.1.3396.0">
  <media streamable="true" recordStart="0" recordEnd="16515" recordLength="16556" audioOnly="true" start="0" end="16515" audioFormat="{00001610-0000-0010-8000-00AA00389B71}" audioRate="44100" muted="false" volume="0.8" fadeIn="0" fadeOut="0" videoFormat="{34363248-0000-0010-8000-00AA00389B71}" videoRate="15" videoWidth="256" videoHeight="256"/>
</athena>
</file>

<file path=customXml/item13.xml><?xml version="1.0" encoding="utf-8"?>
<athena xmlns="http://schemas.microsoft.com/edu/athena" version="0.1.3396.0">
  <media streamable="true" recordStart="0" recordEnd="161878" recordLength="161918" audioOnly="true" start="0" end="161878" audioFormat="{00001610-0000-0010-8000-00AA00389B71}" audioRate="48000" muted="false" volume="0.8" fadeIn="0" fadeOut="0" videoFormat="{34363248-0000-0010-8000-00AA00389B71}" videoRate="15" videoWidth="256" videoHeight="256"/>
</athena>
</file>

<file path=customXml/item14.xml><?xml version="1.0" encoding="utf-8"?>
<?mso-contentType ?>
<FormTemplates xmlns="http://schemas.microsoft.com/sharepoint/v3/contenttype/forms">
  <Display>DocumentLibraryForm</Display>
  <Edit>DocumentLibraryForm</Edit>
  <New>DocumentLibraryForm</New>
</FormTemplates>
</file>

<file path=customXml/item15.xml><?xml version="1.0" encoding="utf-8"?>
<athena xmlns="http://schemas.microsoft.com/edu/athena" version="0.1.3396.0">
  <timings duration="161878"/>
</athena>
</file>

<file path=customXml/item16.xml><?xml version="1.0" encoding="utf-8"?>
<athena xmlns="http://schemas.microsoft.com/edu/athena" version="0.1.3396.0">
  <timings duration="153957"/>
</athena>
</file>

<file path=customXml/item17.xml><?xml version="1.0" encoding="utf-8"?>
<ct:contentTypeSchema xmlns:ct="http://schemas.microsoft.com/office/2006/metadata/contentType" xmlns:ma="http://schemas.microsoft.com/office/2006/metadata/properties/metaAttributes" ct:_="" ma:_="" ma:contentTypeName="Document" ma:contentTypeID="0x0101003010841A8C997142BAF18F3D650C6FE6" ma:contentTypeVersion="3" ma:contentTypeDescription="Create a new document." ma:contentTypeScope="" ma:versionID="3152616440c8039b9d5af3f3b2412afa">
  <xsd:schema xmlns:xsd="http://www.w3.org/2001/XMLSchema" xmlns:xs="http://www.w3.org/2001/XMLSchema" xmlns:p="http://schemas.microsoft.com/office/2006/metadata/properties" xmlns:ns2="cf6a60db-bad3-4f65-9e49-5785dc3d9d8b" targetNamespace="http://schemas.microsoft.com/office/2006/metadata/properties" ma:root="true" ma:fieldsID="3e151818f0a72615a25adf32f1e9ccc8" ns2:_="">
    <xsd:import namespace="cf6a60db-bad3-4f65-9e49-5785dc3d9d8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a60db-bad3-4f65-9e49-5785dc3d9d8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8.xml><?xml version="1.0" encoding="utf-8"?>
<athena xmlns="http://schemas.microsoft.com/edu/athena" version="0.1.3396.0">
  <timings duration="21257"/>
</athena>
</file>

<file path=customXml/item19.xml><?xml version="1.0" encoding="utf-8"?>
<athena xmlns="http://schemas.microsoft.com/edu/athena" version="0.1.3396.0">
  <timings duration="16515"/>
</athena>
</file>

<file path=customXml/item2.xml><?xml version="1.0" encoding="utf-8"?>
<athena xmlns="http://schemas.microsoft.com/edu/athena" version="0.1.3396.0">
  <timings duration="82755"/>
</athena>
</file>

<file path=customXml/item20.xml><?xml version="1.0" encoding="utf-8"?>
<athena xmlns="http://schemas.microsoft.com/edu/athena" version="0.1.3396.0">
  <media streamable="true" recordStart="0" recordEnd="132744" recordLength="132756" audioOnly="true" start="0" end="132744" audioFormat="{00001610-0000-0010-8000-00AA00389B71}" audioRate="44100" muted="false" volume="0.8" fadeIn="0" fadeOut="0" videoFormat="{34363248-0000-0010-8000-00AA00389B71}" videoRate="15" videoWidth="256" videoHeight="256"/>
</athena>
</file>

<file path=customXml/item3.xml><?xml version="1.0" encoding="utf-8"?>
<athena xmlns="http://schemas.microsoft.com/edu/athena" version="0.1.3396.0">
  <media streamable="true" recordStart="0" recordEnd="21257" recordLength="21266" audioOnly="true" start="0" end="21257" audioFormat="{00001610-0000-0010-8000-00AA00389B71}" audioRate="44100" muted="false" volume="0.8" fadeIn="0" fadeOut="0" videoFormat="{34363248-0000-0010-8000-00AA00389B71}" videoRate="15" videoWidth="256" videoHeight="256"/>
</athena>
</file>

<file path=customXml/item4.xml><?xml version="1.0" encoding="utf-8"?>
<athena xmlns="http://schemas.microsoft.com/edu/athena" version="0.1.3396.0">
  <timings duration="215039"/>
</athena>
</file>

<file path=customXml/item5.xml><?xml version="1.0" encoding="utf-8"?>
<athena xmlns="http://schemas.microsoft.com/edu/athena" version="0.1.3396.0">
  <media streamable="true" recordStart="0" recordEnd="153957" recordLength="153972" audioOnly="true" start="0" end="153957" audioFormat="{00001610-0000-0010-8000-00AA00389B71}" audioRate="44100" muted="false" volume="0.8" fadeIn="0" fadeOut="0" videoFormat="{34363248-0000-0010-8000-00AA00389B71}" videoRate="15" videoWidth="256" videoHeight="256"/>
</athena>
</file>

<file path=customXml/item6.xml><?xml version="1.0" encoding="utf-8"?>
<athena xmlns="http://schemas.microsoft.com/edu/athena" version="0.1.3396.0">
  <timings duration="236480"/>
</athena>
</file>

<file path=customXml/item7.xml><?xml version="1.0" encoding="utf-8"?>
<p:properties xmlns:p="http://schemas.microsoft.com/office/2006/metadata/properties" xmlns:xsi="http://www.w3.org/2001/XMLSchema-instance" xmlns:pc="http://schemas.microsoft.com/office/infopath/2007/PartnerControls">
  <documentManagement/>
</p:properties>
</file>

<file path=customXml/item8.xml><?xml version="1.0" encoding="utf-8"?>
<athena xmlns="http://schemas.microsoft.com/edu/athena" version="0.1.3396.0">
  <media streamable="true" recordStart="0" recordEnd="215039" recordLength="215081" audioOnly="true" start="0" end="215039" audioFormat="{00001610-0000-0010-8000-00AA00389B71}" audioRate="48000" muted="false" volume="0.8" fadeIn="0" fadeOut="0" videoFormat="{34363248-0000-0010-8000-00AA00389B71}" videoRate="15" videoWidth="256" videoHeight="256"/>
</athena>
</file>

<file path=customXml/item9.xml><?xml version="1.0" encoding="utf-8"?>
<athena xmlns="http://schemas.microsoft.com/edu/athena" version="0.1.3396.0">
  <media streamable="true" recordStart="0" recordEnd="82755" recordLength="82806" audioOnly="true" start="0" end="82755" audioFormat="{00001610-0000-0010-8000-00AA00389B71}" audioRate="44100" muted="false" volume="0.8" fadeIn="0" fadeOut="0" videoFormat="{34363248-0000-0010-8000-00AA00389B71}" videoRate="15" videoWidth="256" videoHeight="256"/>
</athena>
</file>

<file path=customXml/itemProps1.xml><?xml version="1.0" encoding="utf-8"?>
<ds:datastoreItem xmlns:ds="http://schemas.openxmlformats.org/officeDocument/2006/customXml" ds:itemID="{1E465D5C-822C-478D-BA0F-9AE739DF5541}"/>
</file>

<file path=customXml/itemProps10.xml><?xml version="1.0" encoding="utf-8"?>
<ds:datastoreItem xmlns:ds="http://schemas.openxmlformats.org/officeDocument/2006/customXml" ds:itemID="{7ED0F7C7-780B-44E9-969E-FE32AC9BD4C1}"/>
</file>

<file path=customXml/itemProps11.xml><?xml version="1.0" encoding="utf-8"?>
<ds:datastoreItem xmlns:ds="http://schemas.openxmlformats.org/officeDocument/2006/customXml" ds:itemID="{B3FB4085-BDC8-4DE4-81CE-53AD4E3B8C8C}"/>
</file>

<file path=customXml/itemProps12.xml><?xml version="1.0" encoding="utf-8"?>
<ds:datastoreItem xmlns:ds="http://schemas.openxmlformats.org/officeDocument/2006/customXml" ds:itemID="{0A7E9027-912E-4D7E-BE2C-7CB6A6A5A53A}"/>
</file>

<file path=customXml/itemProps13.xml><?xml version="1.0" encoding="utf-8"?>
<ds:datastoreItem xmlns:ds="http://schemas.openxmlformats.org/officeDocument/2006/customXml" ds:itemID="{2B77A347-D31A-4916-AF2A-2840863B3AD7}"/>
</file>

<file path=customXml/itemProps14.xml><?xml version="1.0" encoding="utf-8"?>
<ds:datastoreItem xmlns:ds="http://schemas.openxmlformats.org/officeDocument/2006/customXml" ds:itemID="{EC8B351A-42A3-48BF-96E7-FC4E30C64446}"/>
</file>

<file path=customXml/itemProps15.xml><?xml version="1.0" encoding="utf-8"?>
<ds:datastoreItem xmlns:ds="http://schemas.openxmlformats.org/officeDocument/2006/customXml" ds:itemID="{6850E9FB-79F6-4123-B5F0-47C6068CA122}"/>
</file>

<file path=customXml/itemProps16.xml><?xml version="1.0" encoding="utf-8"?>
<ds:datastoreItem xmlns:ds="http://schemas.openxmlformats.org/officeDocument/2006/customXml" ds:itemID="{75A38F21-420E-466C-B01B-A5FFB35DD76B}"/>
</file>

<file path=customXml/itemProps17.xml><?xml version="1.0" encoding="utf-8"?>
<ds:datastoreItem xmlns:ds="http://schemas.openxmlformats.org/officeDocument/2006/customXml" ds:itemID="{533DDB21-ED8B-4AD6-B279-C6C9E4BD275A}"/>
</file>

<file path=customXml/itemProps18.xml><?xml version="1.0" encoding="utf-8"?>
<ds:datastoreItem xmlns:ds="http://schemas.openxmlformats.org/officeDocument/2006/customXml" ds:itemID="{0806183E-C3AA-4E00-AFAF-09D3A9E1566D}"/>
</file>

<file path=customXml/itemProps19.xml><?xml version="1.0" encoding="utf-8"?>
<ds:datastoreItem xmlns:ds="http://schemas.openxmlformats.org/officeDocument/2006/customXml" ds:itemID="{B57560F7-C1D8-4065-9D6B-D649BC0804EB}"/>
</file>

<file path=customXml/itemProps2.xml><?xml version="1.0" encoding="utf-8"?>
<ds:datastoreItem xmlns:ds="http://schemas.openxmlformats.org/officeDocument/2006/customXml" ds:itemID="{6C30D9B2-DEDB-4E7A-B1CE-3972EDA0F151}"/>
</file>

<file path=customXml/itemProps20.xml><?xml version="1.0" encoding="utf-8"?>
<ds:datastoreItem xmlns:ds="http://schemas.openxmlformats.org/officeDocument/2006/customXml" ds:itemID="{E1F4C0E0-AD3B-4E32-B259-72EC2716F171}"/>
</file>

<file path=customXml/itemProps3.xml><?xml version="1.0" encoding="utf-8"?>
<ds:datastoreItem xmlns:ds="http://schemas.openxmlformats.org/officeDocument/2006/customXml" ds:itemID="{FD2A1366-52EE-4004-A6FF-5F9889BAAAA3}"/>
</file>

<file path=customXml/itemProps4.xml><?xml version="1.0" encoding="utf-8"?>
<ds:datastoreItem xmlns:ds="http://schemas.openxmlformats.org/officeDocument/2006/customXml" ds:itemID="{83B8766B-E437-4E39-AE78-DBF6FAB56852}"/>
</file>

<file path=customXml/itemProps5.xml><?xml version="1.0" encoding="utf-8"?>
<ds:datastoreItem xmlns:ds="http://schemas.openxmlformats.org/officeDocument/2006/customXml" ds:itemID="{A81FFF14-0764-4ED6-985C-D3DB2A2BD483}"/>
</file>

<file path=customXml/itemProps6.xml><?xml version="1.0" encoding="utf-8"?>
<ds:datastoreItem xmlns:ds="http://schemas.openxmlformats.org/officeDocument/2006/customXml" ds:itemID="{0EB1437F-3271-4D58-8CF3-18988C48376C}"/>
</file>

<file path=customXml/itemProps7.xml><?xml version="1.0" encoding="utf-8"?>
<ds:datastoreItem xmlns:ds="http://schemas.openxmlformats.org/officeDocument/2006/customXml" ds:itemID="{14F02633-CA5F-4682-A374-D6BE4ADE62EF}"/>
</file>

<file path=customXml/itemProps8.xml><?xml version="1.0" encoding="utf-8"?>
<ds:datastoreItem xmlns:ds="http://schemas.openxmlformats.org/officeDocument/2006/customXml" ds:itemID="{08203BC9-DE3B-4B31-94A4-8EF392675D96}"/>
</file>

<file path=customXml/itemProps9.xml><?xml version="1.0" encoding="utf-8"?>
<ds:datastoreItem xmlns:ds="http://schemas.openxmlformats.org/officeDocument/2006/customXml" ds:itemID="{1513C026-5A46-4F9B-93EE-F8499A70D12F}"/>
</file>

<file path=docProps/app.xml><?xml version="1.0" encoding="utf-8"?>
<Properties xmlns="http://schemas.openxmlformats.org/officeDocument/2006/extended-properties" xmlns:vt="http://schemas.openxmlformats.org/officeDocument/2006/docPropsVTypes">
  <TotalTime>22625</TotalTime>
  <Words>3805</Words>
  <Application>Microsoft Office PowerPoint</Application>
  <PresentationFormat>Widescreen</PresentationFormat>
  <Paragraphs>385</Paragraphs>
  <Slides>12</Slides>
  <Notes>7</Notes>
  <HiddenSlides>4</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12</vt:i4>
      </vt:variant>
    </vt:vector>
  </HeadingPairs>
  <TitlesOfParts>
    <vt:vector size="29" baseType="lpstr">
      <vt:lpstr>Arial</vt:lpstr>
      <vt:lpstr>Calibri</vt:lpstr>
      <vt:lpstr>Calibri Light</vt:lpstr>
      <vt:lpstr>Helvetica Neue Light</vt:lpstr>
      <vt:lpstr>Helvetica Neue Medium</vt:lpstr>
      <vt:lpstr>Lucida Grande</vt:lpstr>
      <vt:lpstr>Segoe UI</vt:lpstr>
      <vt:lpstr>Segoe UI Light</vt:lpstr>
      <vt:lpstr>Segoe UI Negrata</vt:lpstr>
      <vt:lpstr>Tahoma</vt:lpstr>
      <vt:lpstr>Times New Roman</vt:lpstr>
      <vt:lpstr>Wingdings</vt:lpstr>
      <vt:lpstr>MicrosoftDynamics_Template_16x9_Green</vt:lpstr>
      <vt:lpstr>1_Office Theme</vt:lpstr>
      <vt:lpstr>3_MicrosoftDynamics_Template_16x9_Green</vt:lpstr>
      <vt:lpstr>Office Theme</vt:lpstr>
      <vt:lpstr>4_MicrosoftDynamics_Template_16x9_Green</vt:lpstr>
      <vt:lpstr>PowerPoint Presentation</vt:lpstr>
      <vt:lpstr>How to use this deck…</vt:lpstr>
      <vt:lpstr>Deployment Choice: Microsoft Dynamics CRM Server 2015 </vt:lpstr>
      <vt:lpstr>Deployment Choice:  Microsoft Dynamics CRM Online</vt:lpstr>
      <vt:lpstr>PowerPoint Presentation</vt:lpstr>
      <vt:lpstr>PowerPoint Presentation</vt:lpstr>
      <vt:lpstr>PowerPoint Presentation</vt:lpstr>
      <vt:lpstr>PowerPoint Presentation</vt:lpstr>
      <vt:lpstr>Appendix</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Dynamics CRM and CRM Online Deployment Options</dc:title>
  <dc:creator>Denis Ford;Paco Contreras;Catherine Smith (GEIGER)</dc:creator>
  <cp:lastModifiedBy>Kyle Kumasaka (Daves &amp; Associates)</cp:lastModifiedBy>
  <cp:revision>367</cp:revision>
  <dcterms:created xsi:type="dcterms:W3CDTF">2014-08-20T06:04:36Z</dcterms:created>
  <dcterms:modified xsi:type="dcterms:W3CDTF">2015-05-13T22:48:48Z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0x0101003010841A8C997142BAF18F3D650C6FE6</vt:lpwstr>
  </property>
  <property fmtid="{D5CDD505-2E9C-101B-9397-08002B2CF9AE}" pid="3" name="TaxKeyword">
    <vt:lpwstr/>
  </property>
  <property fmtid="{D5CDD505-2E9C-101B-9397-08002B2CF9AE}" pid="4" name="Audiences">
    <vt:lpwstr/>
  </property>
  <property fmtid="{D5CDD505-2E9C-101B-9397-08002B2CF9AE}" pid="5" name="Region">
    <vt:lpwstr/>
  </property>
  <property fmtid="{D5CDD505-2E9C-101B-9397-08002B2CF9AE}" pid="6" name="Segments">
    <vt:lpwstr/>
  </property>
  <property fmtid="{D5CDD505-2E9C-101B-9397-08002B2CF9AE}" pid="7" name="Confidentiality">
    <vt:lpwstr>1;#Microsoft confidential|461efa83-0283-486a-a8d5-943328f3693f</vt:lpwstr>
  </property>
  <property fmtid="{D5CDD505-2E9C-101B-9397-08002B2CF9AE}" pid="8" name="ActivitiesAndPrograms">
    <vt:lpwstr>2853;#Prepare|1e7fc43c-e95c-4d21-be37-fa948658a55a</vt:lpwstr>
  </property>
  <property fmtid="{D5CDD505-2E9C-101B-9397-08002B2CF9AE}" pid="9" name="Partners">
    <vt:lpwstr/>
  </property>
  <property fmtid="{D5CDD505-2E9C-101B-9397-08002B2CF9AE}" pid="10" name="Groups">
    <vt:lpwstr>110;#Field Ops|f1cd087f-0a86-42c4-ae90-3b88090b1cfd</vt:lpwstr>
  </property>
  <property fmtid="{D5CDD505-2E9C-101B-9397-08002B2CF9AE}" pid="11" name="Topics">
    <vt:lpwstr>744;#customer relationship management|a5634140-c634-4557-94d0-1c62f697096b;#1305;#hub subset|c6bfd112-b986-4a0a-aa8d-90e767bfdfa6;#304;#products|2b247c5b-99da-46bc-8667-e75c62241e78</vt:lpwstr>
  </property>
  <property fmtid="{D5CDD505-2E9C-101B-9397-08002B2CF9AE}" pid="12" name="Industries">
    <vt:lpwstr/>
  </property>
  <property fmtid="{D5CDD505-2E9C-101B-9397-08002B2CF9AE}" pid="13" name="Roles">
    <vt:lpwstr/>
  </property>
  <property fmtid="{D5CDD505-2E9C-101B-9397-08002B2CF9AE}" pid="14" name="SMSGDomain">
    <vt:lpwstr>291;#Microsoft Business Solutions|659377a4-c7bd-435e-b683-bdae8524bc80;#1665;#Dynamics Domain|c9ee6292-a1e2-403c-bbb9-76077437e5b5</vt:lpwstr>
  </property>
  <property fmtid="{D5CDD505-2E9C-101B-9397-08002B2CF9AE}" pid="15" name="Competitors">
    <vt:lpwstr/>
  </property>
  <property fmtid="{D5CDD505-2E9C-101B-9397-08002B2CF9AE}" pid="16" name="BusinessArchitecture">
    <vt:lpwstr/>
  </property>
  <property fmtid="{D5CDD505-2E9C-101B-9397-08002B2CF9AE}" pid="17" name="Products">
    <vt:lpwstr>60;#Microsoft Dynamics|b8ad994f-bf2b-44e1-98a5-d4268f31aa0b;#477;#Microsoft Dynamics CRM|835909d0-a755-41ff-93cd-f5207c609ef5</vt:lpwstr>
  </property>
  <property fmtid="{D5CDD505-2E9C-101B-9397-08002B2CF9AE}" pid="18" name="_dlc_policyId">
    <vt:lpwstr/>
  </property>
  <property fmtid="{D5CDD505-2E9C-101B-9397-08002B2CF9AE}" pid="19" name="ItemRetentionFormula">
    <vt:lpwstr/>
  </property>
  <property fmtid="{D5CDD505-2E9C-101B-9397-08002B2CF9AE}" pid="20" name="_dlc_DocIdItemGuid">
    <vt:lpwstr>e9c8be26-0247-470d-8494-f867ab8b0ae4</vt:lpwstr>
  </property>
  <property fmtid="{D5CDD505-2E9C-101B-9397-08002B2CF9AE}" pid="21" name="ItemType">
    <vt:lpwstr>20;#presentations|317da5a4-398e-4c38-b265-afd519770055;#1449;#Enterprise Campaign-in-a-Box|5be44a56-7d97-49d9-a0b1-5644a599714f;#165;#bills of materials|960d617b-5545-4c89-b5fd-e48098282398;#3131;#Field Marketing campaign assets|1b938507-ad5a-49ff-80a3-67</vt:lpwstr>
  </property>
  <property fmtid="{D5CDD505-2E9C-101B-9397-08002B2CF9AE}" pid="22" name="EnterpriseDomainTags">
    <vt:lpwstr>110;#Field Ops|f1cd087f-0a86-42c4-ae90-3b88090b1cfd;#445;#Enterprise and Partner Group|b6e10940-8c6c-40cf-9dc4-c224c7da837a;#364;#enterprise campaign in a box|39675275-15e7-44be-8b31-69c9953e6a39;#2460;#Productivity Campaign|683624db-f42a-4d97-8d09-edcb95</vt:lpwstr>
  </property>
  <property fmtid="{D5CDD505-2E9C-101B-9397-08002B2CF9AE}" pid="23" name="Languages">
    <vt:lpwstr>42;#English|cb91f272-ce4d-4a7e-9bbf-78b58e3d188d</vt:lpwstr>
  </property>
  <property fmtid="{D5CDD505-2E9C-101B-9397-08002B2CF9AE}" pid="24" name="WorkflowChangePath">
    <vt:lpwstr>f1beec5e-7963-4164-a9b4-91f892330430,3;f1beec5e-7963-4164-a9b4-91f892330430,18;f1beec5e-7963-4164-a9b4-91f892330430,22;f1beec5e-7963-4164-a9b4-91f892330430,29;e929cdc8-ef5a-4aed-ad88-a2076c847023,84;e929cdc8-ef5a-4aed-ad88-a2076c847023,120;e929cdc8-ef5a-4</vt:lpwstr>
  </property>
  <property fmtid="{D5CDD505-2E9C-101B-9397-08002B2CF9AE}" pid="25" name="p1cd454bacc149bfbcfd764edd279de7">
    <vt:lpwstr/>
  </property>
  <property fmtid="{D5CDD505-2E9C-101B-9397-08002B2CF9AE}" pid="26" name="LearningDeliveryMethod">
    <vt:lpwstr/>
  </property>
  <property fmtid="{D5CDD505-2E9C-101B-9397-08002B2CF9AE}" pid="27" name="j4d667fb28274e85b2214f6e751c8d1f">
    <vt:lpwstr/>
  </property>
  <property fmtid="{D5CDD505-2E9C-101B-9397-08002B2CF9AE}" pid="28" name="m6d26e40ac264097a006193f92232ece">
    <vt:lpwstr/>
  </property>
  <property fmtid="{D5CDD505-2E9C-101B-9397-08002B2CF9AE}" pid="29" name="SMSGTags">
    <vt:lpwstr/>
  </property>
  <property fmtid="{D5CDD505-2E9C-101B-9397-08002B2CF9AE}" pid="30" name="j031aa32f4154c8c9a646efae715ebde">
    <vt:lpwstr/>
  </property>
  <property fmtid="{D5CDD505-2E9C-101B-9397-08002B2CF9AE}" pid="31" name="l311460e3fdf46688abc31ddb7bdc05a">
    <vt:lpwstr/>
  </property>
  <property fmtid="{D5CDD505-2E9C-101B-9397-08002B2CF9AE}" pid="32" name="_docset_NoMedatataSyncRequired">
    <vt:lpwstr>False</vt:lpwstr>
  </property>
  <property fmtid="{D5CDD505-2E9C-101B-9397-08002B2CF9AE}" pid="33" name="messageframeworktype">
    <vt:lpwstr/>
  </property>
  <property fmtid="{D5CDD505-2E9C-101B-9397-08002B2CF9AE}" pid="34" name="TechnicalLevel">
    <vt:lpwstr/>
  </property>
  <property fmtid="{D5CDD505-2E9C-101B-9397-08002B2CF9AE}" pid="35" name="LearningOrganization">
    <vt:lpwstr/>
  </property>
  <property fmtid="{D5CDD505-2E9C-101B-9397-08002B2CF9AE}" pid="36" name="bc28b5f076654a3b96073bbbebfeb8c9">
    <vt:lpwstr/>
  </property>
  <property fmtid="{D5CDD505-2E9C-101B-9397-08002B2CF9AE}" pid="37" name="MSProducts">
    <vt:lpwstr/>
  </property>
  <property fmtid="{D5CDD505-2E9C-101B-9397-08002B2CF9AE}" pid="38" name="la4444b61d19467597d63190b69ac227">
    <vt:lpwstr/>
  </property>
  <property fmtid="{D5CDD505-2E9C-101B-9397-08002B2CF9AE}" pid="39" name="MSProductsTaxHTField0">
    <vt:lpwstr/>
  </property>
  <property fmtid="{D5CDD505-2E9C-101B-9397-08002B2CF9AE}" pid="40" name="MSLanguage">
    <vt:lpwstr/>
  </property>
  <property fmtid="{D5CDD505-2E9C-101B-9397-08002B2CF9AE}" pid="41" name="cb7870d3641f4a52807a63577a9c1b08">
    <vt:lpwstr/>
  </property>
  <property fmtid="{D5CDD505-2E9C-101B-9397-08002B2CF9AE}" pid="42" name="EmployeeRole">
    <vt:lpwstr/>
  </property>
  <property fmtid="{D5CDD505-2E9C-101B-9397-08002B2CF9AE}" pid="43" name="SalesGeography">
    <vt:lpwstr/>
  </property>
  <property fmtid="{D5CDD505-2E9C-101B-9397-08002B2CF9AE}" pid="44" name="Order">
    <vt:r8>4975300</vt:r8>
  </property>
  <property fmtid="{D5CDD505-2E9C-101B-9397-08002B2CF9AE}" pid="45" name="LastUpdatedByBatchTagging">
    <vt:bool>true</vt:bool>
  </property>
  <property fmtid="{D5CDD505-2E9C-101B-9397-08002B2CF9AE}" pid="46" name="IsMyDocuments">
    <vt:bool>true</vt:bool>
  </property>
</Properties>
</file>