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4" r:id="rId5"/>
  </p:sldMasterIdLst>
  <p:notesMasterIdLst>
    <p:notesMasterId r:id="rId10"/>
  </p:notesMasterIdLst>
  <p:sldIdLst>
    <p:sldId id="400" r:id="rId6"/>
    <p:sldId id="411" r:id="rId7"/>
    <p:sldId id="412" r:id="rId8"/>
    <p:sldId id="3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202B"/>
    <a:srgbClr val="C5724E"/>
    <a:srgbClr val="6F544B"/>
    <a:srgbClr val="F788A5"/>
    <a:srgbClr val="002050"/>
    <a:srgbClr val="FFFFFF"/>
    <a:srgbClr val="002151"/>
    <a:srgbClr val="C7C2BB"/>
    <a:srgbClr val="F179C3"/>
    <a:srgbClr val="FD7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64441" autoAdjust="0"/>
  </p:normalViewPr>
  <p:slideViewPr>
    <p:cSldViewPr snapToGrid="0">
      <p:cViewPr varScale="1">
        <p:scale>
          <a:sx n="59" d="100"/>
          <a:sy n="59" d="100"/>
        </p:scale>
        <p:origin x="984"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78"/>
    </p:cViewPr>
  </p:sorterViewPr>
  <p:notesViewPr>
    <p:cSldViewPr snapToGrid="0">
      <p:cViewPr varScale="1">
        <p:scale>
          <a:sx n="80" d="100"/>
          <a:sy n="80" d="100"/>
        </p:scale>
        <p:origin x="375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D00C4-9008-4527-958B-91E84EDAA0C6}" type="datetimeFigureOut">
              <a:rPr lang="en-US" smtClean="0"/>
              <a:t>11/14/2014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DAD93-0CCE-4BD6-96C4-CA31C045EE01}" type="slidenum">
              <a:rPr lang="en-US" smtClean="0"/>
              <a:t>‹#›</a:t>
            </a:fld>
            <a:endParaRPr lang="en-US"/>
          </a:p>
        </p:txBody>
      </p:sp>
    </p:spTree>
    <p:extLst>
      <p:ext uri="{BB962C8B-B14F-4D97-AF65-F5344CB8AC3E}">
        <p14:creationId xmlns:p14="http://schemas.microsoft.com/office/powerpoint/2010/main" val="45102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Segoe UI Light" panose="020B0502040204020203" pitchFamily="34" charset="0"/>
                <a:cs typeface="Segoe UI Light" panose="020B0502040204020203" pitchFamily="34" charset="0"/>
              </a:rPr>
              <a:t>KEY TAKEAWAY </a:t>
            </a:r>
          </a:p>
          <a:p>
            <a:pPr marL="174982" indent="-174982" defTabSz="933237">
              <a:buFont typeface="Arial" panose="020B0604020202020204" pitchFamily="34" charset="0"/>
              <a:buChar char="•"/>
              <a:defRPr/>
            </a:pPr>
            <a:r>
              <a:rPr lang="en-US" dirty="0" smtClean="0">
                <a:latin typeface="Segoe UI Light" panose="020B0502040204020203" pitchFamily="34" charset="0"/>
                <a:cs typeface="Segoe UI Light" panose="020B0502040204020203" pitchFamily="34" charset="0"/>
              </a:rPr>
              <a:t>Microsoft Dynamics CRM enables marketing professionals, in every business, to deliver amazing customer experiences.</a:t>
            </a:r>
          </a:p>
          <a:p>
            <a:pPr defTabSz="933237">
              <a:defRPr/>
            </a:pPr>
            <a:endParaRPr lang="en-US" dirty="0" smtClean="0">
              <a:latin typeface="Segoe UI Light" panose="020B0502040204020203" pitchFamily="34" charset="0"/>
              <a:cs typeface="Segoe UI Light" panose="020B0502040204020203" pitchFamily="34" charset="0"/>
            </a:endParaRPr>
          </a:p>
          <a:p>
            <a:pPr defTabSz="933237">
              <a:defRPr/>
            </a:pPr>
            <a:r>
              <a:rPr lang="en-US" b="1" dirty="0" smtClean="0">
                <a:latin typeface="Segoe UI Light" panose="020B0502040204020203" pitchFamily="34" charset="0"/>
                <a:cs typeface="Segoe UI Light" panose="020B0502040204020203" pitchFamily="34" charset="0"/>
              </a:rPr>
              <a:t>TALKING POINTS</a:t>
            </a:r>
          </a:p>
          <a:p>
            <a:pPr marL="174982" indent="-174982" defTabSz="933237">
              <a:buFont typeface="Arial" panose="020B0604020202020204" pitchFamily="34" charset="0"/>
              <a:buChar char="•"/>
              <a:defRPr/>
            </a:pPr>
            <a:r>
              <a:rPr lang="en-US" dirty="0" smtClean="0">
                <a:latin typeface="Segoe UI Light" panose="020B0502040204020203" pitchFamily="34" charset="0"/>
                <a:cs typeface="Segoe UI Light" panose="020B0502040204020203" pitchFamily="34" charset="0"/>
              </a:rPr>
              <a:t>This company has always had a big vision — to help people realize their full potential. In the earliest days, it was by putting a PC on every desk and in every home. We’ve come farther than we could have ever imagined. With our new direction as One Microsoft, we’re using knowledge in every part of the business, like Xbox and Nokia on the consumer side, to inform our experience on the enterprise side.</a:t>
            </a:r>
          </a:p>
          <a:p>
            <a:pPr marL="174982" indent="-174982" defTabSz="933237">
              <a:buFont typeface="Arial" panose="020B0604020202020204" pitchFamily="34" charset="0"/>
              <a:buChar char="•"/>
              <a:defRPr/>
            </a:pPr>
            <a:r>
              <a:rPr lang="en-US" dirty="0" smtClean="0">
                <a:latin typeface="Segoe UI Light" panose="020B0502040204020203" pitchFamily="34" charset="0"/>
                <a:cs typeface="Segoe UI Light" panose="020B0502040204020203" pitchFamily="34" charset="0"/>
              </a:rPr>
              <a:t>Today, we have a big goal to completely reimagine how our customers experience our products and services – not as a set of disjointed point solutions, but as an integrated and holistic experience.</a:t>
            </a:r>
          </a:p>
          <a:p>
            <a:pPr marL="174982" indent="-174982" defTabSz="933237">
              <a:buFont typeface="Arial" panose="020B0604020202020204" pitchFamily="34" charset="0"/>
              <a:buChar char="•"/>
              <a:defRPr/>
            </a:pPr>
            <a:r>
              <a:rPr lang="en-US" dirty="0" smtClean="0">
                <a:latin typeface="Segoe UI Light" panose="020B0502040204020203" pitchFamily="34" charset="0"/>
                <a:cs typeface="Segoe UI Light" panose="020B0502040204020203" pitchFamily="34" charset="0"/>
              </a:rPr>
              <a:t>With the latest iteration of our Dynamics CRM, companies can now build an integrated, end-to-end ecosystem that enables you to surprise and delight today’s social consumers with seamless and personalized customer experiences.</a:t>
            </a:r>
          </a:p>
          <a:p>
            <a:pPr marL="174982" indent="-174982" defTabSz="933237">
              <a:buFont typeface="Arial" panose="020B0604020202020204" pitchFamily="34" charset="0"/>
              <a:buChar char="•"/>
              <a:defRPr/>
            </a:pPr>
            <a:r>
              <a:rPr lang="en-US" dirty="0" smtClean="0">
                <a:latin typeface="Segoe UI Light" panose="020B0502040204020203" pitchFamily="34" charset="0"/>
                <a:cs typeface="Segoe UI Light" panose="020B0502040204020203" pitchFamily="34" charset="0"/>
              </a:rPr>
              <a:t>We believe that by enabling amazing customer experiences and employee interactions you can truly transform your business around the customer experience, and we are really excited to share our vision for marketing organizations with you here today.</a:t>
            </a:r>
          </a:p>
          <a:p>
            <a:pPr marL="174982" indent="-174982" defTabSz="933237">
              <a:buFont typeface="Arial" panose="020B0604020202020204" pitchFamily="34" charset="0"/>
              <a:buChar char="•"/>
              <a:defRPr/>
            </a:pPr>
            <a:endParaRPr lang="en-US" b="1" dirty="0" smtClean="0">
              <a:latin typeface="Segoe UI Light" panose="020B0502040204020203" pitchFamily="34" charset="0"/>
              <a:cs typeface="Segoe UI Light" panose="020B0502040204020203" pitchFamily="34" charset="0"/>
            </a:endParaRPr>
          </a:p>
          <a:p>
            <a:pPr defTabSz="933237">
              <a:buFont typeface="Arial" panose="020B0604020202020204" pitchFamily="34" charset="0"/>
              <a:buNone/>
              <a:defRPr/>
            </a:pPr>
            <a:r>
              <a:rPr lang="en-US" b="1" dirty="0" smtClean="0">
                <a:latin typeface="Segoe UI Light" panose="020B0502040204020203" pitchFamily="34" charset="0"/>
                <a:cs typeface="Segoe UI Light" panose="020B0502040204020203" pitchFamily="34" charset="0"/>
              </a:rPr>
              <a:t>SEGUE</a:t>
            </a:r>
          </a:p>
          <a:p>
            <a:pPr marL="174982" indent="-174982" defTabSz="933237">
              <a:buFont typeface="Arial" panose="020B0604020202020204" pitchFamily="34" charset="0"/>
              <a:buChar char="•"/>
              <a:defRPr/>
            </a:pPr>
            <a:r>
              <a:rPr lang="en-US" dirty="0" smtClean="0">
                <a:latin typeface="Segoe UI Light" panose="020B0502040204020203" pitchFamily="34" charset="0"/>
                <a:cs typeface="Segoe UI Light" panose="020B0502040204020203" pitchFamily="34" charset="0"/>
              </a:rPr>
              <a:t>Before we jump in to the product, let’s take a step back and look at why we (and our customers) felt it was important to reimage our traditional CRM.</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8B6D6C9-6BBF-4D11-A799-488066A7E7FC}"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200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Dynamics covers the full breadth of customer interactions, from marketing to service. So lets break this down and</a:t>
            </a:r>
            <a:r>
              <a:rPr lang="en-US" baseline="0" dirty="0" smtClean="0"/>
              <a:t> see how we deliver this.</a:t>
            </a:r>
          </a:p>
          <a:p>
            <a:pPr marL="228600" indent="-228600">
              <a:buFont typeface="+mj-lt"/>
              <a:buAutoNum type="arabicPeriod"/>
            </a:pPr>
            <a:r>
              <a:rPr lang="en-US" baseline="0" dirty="0" smtClean="0"/>
              <a:t>First let’s look at marketing.</a:t>
            </a:r>
          </a:p>
          <a:p>
            <a:pPr marL="228600" indent="-228600">
              <a:buFont typeface="+mj-lt"/>
              <a:buAutoNum type="arabicPeriod"/>
            </a:pPr>
            <a:r>
              <a:rPr lang="en-US" baseline="0" dirty="0" smtClean="0"/>
              <a:t>Dynamics Marketing delivers comprehensive functionality for all marketing roles.</a:t>
            </a:r>
          </a:p>
          <a:p>
            <a:pPr marL="228600" indent="-228600">
              <a:buFont typeface="+mj-lt"/>
              <a:buAutoNum type="arabicPeriod"/>
            </a:pPr>
            <a:r>
              <a:rPr lang="en-US" baseline="0" dirty="0" smtClean="0"/>
              <a:t>Providing extensive tooling for all marketing activities.</a:t>
            </a:r>
          </a:p>
          <a:p>
            <a:pPr marL="228600" indent="-228600">
              <a:buFont typeface="+mj-lt"/>
              <a:buAutoNum type="arabicPeriod"/>
            </a:pPr>
            <a:r>
              <a:rPr lang="en-US" baseline="0" dirty="0" smtClean="0"/>
              <a:t>Now lets group our customer touch points here at the top</a:t>
            </a:r>
          </a:p>
          <a:p>
            <a:pPr marL="228600" indent="-228600">
              <a:buFont typeface="+mj-lt"/>
              <a:buAutoNum type="arabicPeriod"/>
            </a:pPr>
            <a:r>
              <a:rPr lang="en-US" baseline="0" dirty="0" smtClean="0"/>
              <a:t>and our customer interaction channels below.</a:t>
            </a:r>
          </a:p>
          <a:p>
            <a:pPr marL="228600" indent="-228600">
              <a:buFont typeface="+mj-lt"/>
              <a:buAutoNum type="arabicPeriod"/>
            </a:pPr>
            <a:r>
              <a:rPr lang="en-US" baseline="0" dirty="0" smtClean="0"/>
              <a:t>Obviously front of line here is Dynamics CRM.</a:t>
            </a:r>
          </a:p>
          <a:p>
            <a:pPr marL="228600" indent="-228600">
              <a:buFont typeface="+mj-lt"/>
              <a:buAutoNum type="arabicPeriod"/>
            </a:pPr>
            <a:r>
              <a:rPr lang="en-US" baseline="0" dirty="0" smtClean="0"/>
              <a:t>Dynamics CRM has Marketing, Sales, Social and Service related functionality</a:t>
            </a:r>
          </a:p>
          <a:p>
            <a:pPr marL="228600" indent="-228600">
              <a:buFont typeface="+mj-lt"/>
              <a:buAutoNum type="arabicPeriod"/>
            </a:pPr>
            <a:r>
              <a:rPr lang="en-US" baseline="0" dirty="0" smtClean="0"/>
              <a:t>and it covers all of the activities which this requires</a:t>
            </a:r>
          </a:p>
          <a:p>
            <a:pPr marL="228600" indent="-228600">
              <a:buFont typeface="+mj-lt"/>
              <a:buAutoNum type="arabicPeriod"/>
            </a:pPr>
            <a:r>
              <a:rPr lang="en-US" baseline="0" dirty="0" smtClean="0"/>
              <a:t>What Microsoft have done is to integrate Dynamics Marketing and Dynamics CRM to close the loop between Marketing and Sales, marketers can see the results of their work and Sales can see what is being marketed and to whom.</a:t>
            </a:r>
          </a:p>
          <a:p>
            <a:pPr marL="228600" indent="-228600">
              <a:buFont typeface="+mj-lt"/>
              <a:buAutoNum type="arabicPeriod"/>
            </a:pPr>
            <a:r>
              <a:rPr lang="en-US" baseline="0" dirty="0" smtClean="0"/>
              <a:t>So what about Service? As well as the service functionality in CRM, Microsoft have </a:t>
            </a:r>
            <a:r>
              <a:rPr lang="en-US" baseline="0" dirty="0" err="1" smtClean="0"/>
              <a:t>Parature</a:t>
            </a:r>
            <a:r>
              <a:rPr lang="en-US" baseline="0" dirty="0" smtClean="0"/>
              <a:t>.</a:t>
            </a:r>
          </a:p>
          <a:p>
            <a:pPr marL="228600" indent="-228600">
              <a:buFont typeface="+mj-lt"/>
              <a:buAutoNum type="arabicPeriod"/>
            </a:pPr>
            <a:r>
              <a:rPr lang="en-US" baseline="0" dirty="0" err="1" smtClean="0"/>
              <a:t>Parature</a:t>
            </a:r>
            <a:r>
              <a:rPr lang="en-US" baseline="0" dirty="0" smtClean="0"/>
              <a:t> provides all of these service functions</a:t>
            </a:r>
          </a:p>
          <a:p>
            <a:pPr marL="228600" indent="-228600">
              <a:buFont typeface="+mj-lt"/>
              <a:buAutoNum type="arabicPeriod"/>
            </a:pPr>
            <a:r>
              <a:rPr lang="en-US" baseline="0" dirty="0" smtClean="0"/>
              <a:t>through multiple channels.</a:t>
            </a:r>
          </a:p>
          <a:p>
            <a:pPr marL="228600" indent="-228600">
              <a:buFont typeface="+mj-lt"/>
              <a:buAutoNum type="arabicPeriod"/>
            </a:pPr>
            <a:r>
              <a:rPr lang="en-US" baseline="0" dirty="0" smtClean="0"/>
              <a:t>Microsoft have integrated </a:t>
            </a:r>
            <a:r>
              <a:rPr lang="en-US" baseline="0" dirty="0" err="1" smtClean="0"/>
              <a:t>Parature</a:t>
            </a:r>
            <a:r>
              <a:rPr lang="en-US" baseline="0" dirty="0" smtClean="0"/>
              <a:t> with Dynamics CRM to extend and enrich the service capabilities of CRM.</a:t>
            </a:r>
          </a:p>
          <a:p>
            <a:pPr marL="228600" indent="-228600">
              <a:buFont typeface="+mj-lt"/>
              <a:buAutoNum type="arabicPeriod"/>
            </a:pPr>
            <a:r>
              <a:rPr lang="en-US" baseline="0" dirty="0" smtClean="0"/>
              <a:t>So where does social come into this? Well, social is everywhere. We surface social data within Dynamics Marketing so that marketers can see the success of their campaigns. Sales use social insights to identify who they should sell to and what they should sell. Service use social channels to engage with customers to turn around dissatisfied customers and reward net promoters. To simplify this a level, Dynamics is the complete customer-facing solution for all stages in the customer journey and all channels of customer interaction.</a:t>
            </a:r>
          </a:p>
          <a:p>
            <a:pPr marL="228600" indent="-228600">
              <a:buFont typeface="+mj-lt"/>
              <a:buAutoNum type="arabicPeriod"/>
            </a:pPr>
            <a:r>
              <a:rPr lang="en-US" baseline="0" dirty="0" smtClean="0"/>
              <a:t>Next, lets see how Dynamics might fit within with your organization. Let’s take all that we can see here and call it “Dynamics”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srgbClr val="505050"/>
                </a:solidFill>
              </a:rPr>
              <a:pPr/>
              <a:t>2</a:t>
            </a:fld>
            <a:endParaRPr lang="en-US" dirty="0">
              <a:solidFill>
                <a:srgbClr val="505050"/>
              </a:solidFill>
            </a:endParaRPr>
          </a:p>
        </p:txBody>
      </p:sp>
    </p:spTree>
    <p:extLst>
      <p:ext uri="{BB962C8B-B14F-4D97-AF65-F5344CB8AC3E}">
        <p14:creationId xmlns:p14="http://schemas.microsoft.com/office/powerpoint/2010/main" val="123463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Okay let’s zoom out a level.</a:t>
            </a:r>
            <a:r>
              <a:rPr lang="en-US" baseline="0" dirty="0" smtClean="0"/>
              <a:t> As we’ve seen Dynamics offers rich functionality for Marketing, Sales, Service plus Social data to inform all of those groups, how does Microsoft help you to leverage this within your own organization?</a:t>
            </a:r>
          </a:p>
          <a:p>
            <a:pPr marL="228600" indent="-228600">
              <a:buFont typeface="+mj-lt"/>
              <a:buAutoNum type="arabicPeriod"/>
            </a:pPr>
            <a:r>
              <a:rPr lang="en-US" dirty="0" smtClean="0"/>
              <a:t>Firstly Dynamics</a:t>
            </a:r>
            <a:r>
              <a:rPr lang="en-US" baseline="0" dirty="0" smtClean="0"/>
              <a:t> comes with deep integration to Microsoft Office and Office 365.</a:t>
            </a:r>
          </a:p>
          <a:p>
            <a:pPr marL="228600" indent="-228600">
              <a:buFont typeface="+mj-lt"/>
              <a:buAutoNum type="arabicPeriod"/>
            </a:pPr>
            <a:r>
              <a:rPr lang="en-US" baseline="0" dirty="0" smtClean="0"/>
              <a:t>Outlook to help ensure that CRM contains your customer emails, meetings and tasks and that Outlook contains your customer contacts.</a:t>
            </a:r>
          </a:p>
          <a:p>
            <a:pPr marL="228600" indent="-228600">
              <a:buFont typeface="+mj-lt"/>
              <a:buAutoNum type="arabicPeriod"/>
            </a:pPr>
            <a:r>
              <a:rPr lang="en-US" baseline="0" dirty="0" smtClean="0"/>
              <a:t>Lync presence and Lync click to call directly from Dynamics plus Lync webinars for marketing campaigns or events.</a:t>
            </a:r>
          </a:p>
          <a:p>
            <a:pPr marL="228600" indent="-228600">
              <a:buFont typeface="+mj-lt"/>
              <a:buAutoNum type="arabicPeriod"/>
            </a:pPr>
            <a:r>
              <a:rPr lang="en-US" baseline="0" dirty="0" smtClean="0"/>
              <a:t>Word mail merge for Letter or Document generation.</a:t>
            </a:r>
          </a:p>
          <a:p>
            <a:pPr marL="228600" indent="-228600">
              <a:buFont typeface="+mj-lt"/>
              <a:buAutoNum type="arabicPeriod"/>
            </a:pPr>
            <a:r>
              <a:rPr lang="en-US" baseline="0" dirty="0" smtClean="0"/>
              <a:t>SharePoint within Dynamics, providing contextual document storage for internal or customer documents.</a:t>
            </a:r>
          </a:p>
          <a:p>
            <a:pPr marL="228600" indent="-228600">
              <a:buFont typeface="+mj-lt"/>
              <a:buAutoNum type="arabicPeriod"/>
            </a:pPr>
            <a:r>
              <a:rPr lang="en-US" baseline="0" dirty="0" smtClean="0"/>
              <a:t>Yammer…</a:t>
            </a:r>
          </a:p>
          <a:p>
            <a:pPr marL="228600" indent="-228600">
              <a:buFont typeface="+mj-lt"/>
              <a:buAutoNum type="arabicPeriod"/>
            </a:pPr>
            <a:r>
              <a:rPr lang="en-US" baseline="0" dirty="0" smtClean="0"/>
              <a:t>…to facilitate internal collaboration with your whole organization, yet within the context of your CRM records.</a:t>
            </a:r>
          </a:p>
          <a:p>
            <a:pPr marL="228600" indent="-228600">
              <a:buFont typeface="+mj-lt"/>
              <a:buAutoNum type="arabicPeriod"/>
            </a:pPr>
            <a:r>
              <a:rPr lang="en-US" baseline="0" dirty="0" smtClean="0"/>
              <a:t>Excel…</a:t>
            </a:r>
          </a:p>
          <a:p>
            <a:pPr marL="228600" indent="-228600">
              <a:buFont typeface="+mj-lt"/>
              <a:buAutoNum type="arabicPeriod"/>
            </a:pPr>
            <a:r>
              <a:rPr lang="en-US" baseline="0" dirty="0" smtClean="0"/>
              <a:t>…and Power BI for powerful, familiar reporting functionality.</a:t>
            </a:r>
          </a:p>
          <a:p>
            <a:pPr marL="228600" indent="-228600">
              <a:buFont typeface="+mj-lt"/>
              <a:buAutoNum type="arabicPeriod"/>
            </a:pPr>
            <a:r>
              <a:rPr lang="en-US" baseline="0" dirty="0" smtClean="0"/>
              <a:t>Together this gives you seamless productivity.</a:t>
            </a:r>
          </a:p>
          <a:p>
            <a:pPr marL="228600" indent="-228600">
              <a:buFont typeface="+mj-lt"/>
              <a:buAutoNum type="arabicPeriod"/>
            </a:pPr>
            <a:r>
              <a:rPr lang="en-US" baseline="0" dirty="0" smtClean="0"/>
              <a:t>For back office Dynamics includes Dynamics AX for ERP.</a:t>
            </a:r>
          </a:p>
          <a:p>
            <a:pPr marL="228600" indent="-228600">
              <a:buFont typeface="+mj-lt"/>
              <a:buAutoNum type="arabicPeriod"/>
            </a:pPr>
            <a:r>
              <a:rPr lang="en-US" baseline="0" dirty="0" smtClean="0"/>
              <a:t>However Dynamics includes extensive APIs</a:t>
            </a:r>
          </a:p>
          <a:p>
            <a:pPr marL="228600" indent="-228600">
              <a:buFont typeface="+mj-lt"/>
              <a:buAutoNum type="arabicPeriod"/>
            </a:pPr>
            <a:r>
              <a:rPr lang="en-US" baseline="0" dirty="0" smtClean="0"/>
              <a:t>allowing you to create a service bus to integrate Dynamics to your </a:t>
            </a:r>
          </a:p>
          <a:p>
            <a:pPr marL="228600" indent="-228600">
              <a:buFont typeface="+mj-lt"/>
              <a:buAutoNum type="arabicPeriod"/>
            </a:pPr>
            <a:r>
              <a:rPr lang="en-US" baseline="0" dirty="0" smtClean="0"/>
              <a:t>back</a:t>
            </a:r>
          </a:p>
          <a:p>
            <a:pPr marL="228600" indent="-228600">
              <a:buFont typeface="+mj-lt"/>
              <a:buAutoNum type="arabicPeriod"/>
            </a:pPr>
            <a:r>
              <a:rPr lang="en-US" baseline="0" dirty="0" smtClean="0"/>
              <a:t>end</a:t>
            </a:r>
          </a:p>
          <a:p>
            <a:pPr marL="228600" indent="-228600">
              <a:buFont typeface="+mj-lt"/>
              <a:buAutoNum type="arabicPeriod"/>
            </a:pPr>
            <a:r>
              <a:rPr lang="en-US" baseline="0" dirty="0" smtClean="0"/>
              <a:t>systems. This could be an </a:t>
            </a:r>
            <a:r>
              <a:rPr lang="en-US" baseline="0" dirty="0" err="1" smtClean="0"/>
              <a:t>on-premise</a:t>
            </a:r>
            <a:r>
              <a:rPr lang="en-US" baseline="0" dirty="0" smtClean="0"/>
              <a:t> service bus</a:t>
            </a:r>
          </a:p>
          <a:p>
            <a:pPr marL="228600" indent="-228600">
              <a:buFont typeface="+mj-lt"/>
              <a:buAutoNum type="arabicPeriod"/>
            </a:pPr>
            <a:r>
              <a:rPr lang="en-US" baseline="0" dirty="0" smtClean="0"/>
              <a:t>or it could be in the cloud.</a:t>
            </a:r>
          </a:p>
          <a:p>
            <a:pPr marL="228600" indent="-228600">
              <a:buFont typeface="+mj-lt"/>
              <a:buAutoNum type="arabicPeriod"/>
            </a:pPr>
            <a:r>
              <a:rPr lang="en-US" baseline="0" dirty="0" smtClean="0"/>
              <a:t>If you don’t have or need a </a:t>
            </a:r>
            <a:r>
              <a:rPr lang="en-US" baseline="0" smtClean="0"/>
              <a:t>service bus</a:t>
            </a:r>
          </a:p>
          <a:p>
            <a:pPr marL="228600" indent="-228600">
              <a:buFont typeface="+mj-lt"/>
              <a:buAutoNum type="arabicPeriod"/>
            </a:pPr>
            <a:r>
              <a:rPr lang="en-US" baseline="0" smtClean="0"/>
              <a:t>we </a:t>
            </a:r>
            <a:r>
              <a:rPr lang="en-US" baseline="0" dirty="0" smtClean="0"/>
              <a:t>provide an agent desktop</a:t>
            </a:r>
          </a:p>
          <a:p>
            <a:pPr marL="228600" indent="-228600">
              <a:buFont typeface="+mj-lt"/>
              <a:buAutoNum type="arabicPeriod"/>
            </a:pPr>
            <a:r>
              <a:rPr lang="en-US" baseline="0" dirty="0" smtClean="0"/>
              <a:t>which allows you to bring the data from those systems into the Dynamics UI. Either way, once you have brought data from Dynamics and your back end systems together</a:t>
            </a:r>
          </a:p>
          <a:p>
            <a:pPr marL="228600" indent="-228600">
              <a:buFont typeface="+mj-lt"/>
              <a:buAutoNum type="arabicPeriod"/>
            </a:pPr>
            <a:r>
              <a:rPr lang="en-US" baseline="0" dirty="0" smtClean="0"/>
              <a:t>we give you reporting</a:t>
            </a:r>
          </a:p>
          <a:p>
            <a:pPr marL="228600" indent="-228600">
              <a:buFont typeface="+mj-lt"/>
              <a:buAutoNum type="arabicPeriod"/>
            </a:pPr>
            <a:r>
              <a:rPr lang="en-US" baseline="0" dirty="0" smtClean="0"/>
              <a:t>and analytics</a:t>
            </a:r>
          </a:p>
          <a:p>
            <a:pPr marL="228600" indent="-228600">
              <a:buFont typeface="+mj-lt"/>
              <a:buAutoNum type="arabicPeriod"/>
            </a:pPr>
            <a:r>
              <a:rPr lang="en-US" baseline="0" dirty="0" smtClean="0"/>
              <a:t>to give you strategic insight across your business.</a:t>
            </a:r>
          </a:p>
          <a:p>
            <a:pPr marL="228600" indent="-228600">
              <a:buFont typeface="+mj-lt"/>
              <a:buAutoNum type="arabicPeriod"/>
            </a:pPr>
            <a:r>
              <a:rPr lang="en-US" baseline="0" dirty="0" smtClean="0"/>
              <a:t>Microsoft takes all of this powerful functionality and gives it you on mobile</a:t>
            </a:r>
          </a:p>
          <a:p>
            <a:pPr marL="228600" indent="-228600">
              <a:buFont typeface="+mj-lt"/>
              <a:buAutoNum type="arabicPeriod"/>
            </a:pPr>
            <a:r>
              <a:rPr lang="en-US" baseline="0" dirty="0" smtClean="0"/>
              <a:t>on</a:t>
            </a:r>
          </a:p>
          <a:p>
            <a:pPr marL="228600" indent="-228600">
              <a:buFont typeface="+mj-lt"/>
              <a:buAutoNum type="arabicPeriod"/>
            </a:pPr>
            <a:r>
              <a:rPr lang="en-US" baseline="0" dirty="0" smtClean="0"/>
              <a:t>all types</a:t>
            </a:r>
          </a:p>
          <a:p>
            <a:pPr marL="228600" indent="-228600">
              <a:buFont typeface="+mj-lt"/>
              <a:buAutoNum type="arabicPeriod"/>
            </a:pPr>
            <a:r>
              <a:rPr lang="en-US" baseline="0" dirty="0" smtClean="0"/>
              <a:t>of devices</a:t>
            </a:r>
          </a:p>
          <a:p>
            <a:pPr marL="228600" indent="-228600">
              <a:buFont typeface="+mj-lt"/>
              <a:buAutoNum type="arabicPeriod"/>
            </a:pPr>
            <a:r>
              <a:rPr lang="en-US" baseline="0" dirty="0" smtClean="0"/>
              <a:t>and all three </a:t>
            </a:r>
          </a:p>
          <a:p>
            <a:pPr marL="228600" indent="-228600">
              <a:buFont typeface="+mj-lt"/>
              <a:buAutoNum type="arabicPeriod"/>
            </a:pPr>
            <a:r>
              <a:rPr lang="en-US" baseline="0" dirty="0" smtClean="0"/>
              <a:t>of the</a:t>
            </a:r>
          </a:p>
          <a:p>
            <a:pPr marL="228600" indent="-228600">
              <a:buFont typeface="+mj-lt"/>
              <a:buAutoNum type="arabicPeriod"/>
            </a:pPr>
            <a:r>
              <a:rPr lang="en-US" baseline="0" dirty="0" smtClean="0"/>
              <a:t>main mobile platforms. If you need to do something different that’s fine because we’ve made Dynamics</a:t>
            </a:r>
          </a:p>
          <a:p>
            <a:pPr marL="228600" indent="-228600">
              <a:buFont typeface="+mj-lt"/>
              <a:buAutoNum type="arabicPeriod"/>
            </a:pPr>
            <a:r>
              <a:rPr lang="en-US" baseline="0" dirty="0" smtClean="0"/>
              <a:t>highly configurable so you can shape it to fit your business.</a:t>
            </a:r>
          </a:p>
          <a:p>
            <a:pPr marL="228600" indent="-228600">
              <a:buFont typeface="+mj-lt"/>
              <a:buAutoNum type="arabicPeriod"/>
            </a:pPr>
            <a:r>
              <a:rPr lang="en-US" baseline="0" dirty="0" smtClean="0"/>
              <a:t>We provide an extensive app framework so you can develop apps to empower your employees</a:t>
            </a:r>
          </a:p>
          <a:p>
            <a:pPr marL="228600" indent="-228600">
              <a:buFont typeface="+mj-lt"/>
              <a:buAutoNum type="arabicPeriod"/>
            </a:pPr>
            <a:r>
              <a:rPr lang="en-US" baseline="0" dirty="0" smtClean="0"/>
              <a:t>or apps for your customers, both leveraging the data within Dynamics.</a:t>
            </a:r>
          </a:p>
          <a:p>
            <a:pPr marL="228600" indent="-228600">
              <a:buFont typeface="+mj-lt"/>
              <a:buAutoNum type="arabicPeriod"/>
            </a:pPr>
            <a:r>
              <a:rPr lang="en-US" baseline="0" dirty="0" smtClean="0"/>
              <a:t>Again each of those apps can run across devices</a:t>
            </a:r>
          </a:p>
          <a:p>
            <a:pPr marL="228600" indent="-228600">
              <a:buFont typeface="+mj-lt"/>
              <a:buAutoNum type="arabicPeriod"/>
            </a:pPr>
            <a:r>
              <a:rPr lang="en-US" baseline="0" dirty="0" smtClean="0"/>
              <a:t>and on multiple platforms – you only need to develop them once.</a:t>
            </a:r>
          </a:p>
          <a:p>
            <a:pPr marL="228600" indent="-228600">
              <a:buFont typeface="+mj-lt"/>
              <a:buAutoNum type="arabicPeriod"/>
            </a:pPr>
            <a:r>
              <a:rPr lang="en-US" baseline="0" dirty="0" smtClean="0"/>
              <a:t>We allow you to manage the deployment of those apps and the security of devices using Windows </a:t>
            </a:r>
            <a:r>
              <a:rPr lang="en-US" baseline="0" dirty="0" err="1" smtClean="0"/>
              <a:t>InTune</a:t>
            </a:r>
            <a:r>
              <a:rPr lang="en-US" baseline="0" dirty="0" smtClean="0"/>
              <a:t>.</a:t>
            </a:r>
          </a:p>
          <a:p>
            <a:pPr marL="228600" indent="-228600">
              <a:buFont typeface="+mj-lt"/>
              <a:buAutoNum type="arabicPeriod"/>
            </a:pPr>
            <a:r>
              <a:rPr lang="en-US" baseline="0" dirty="0" smtClean="0"/>
              <a:t>You can have this in the cloud</a:t>
            </a:r>
          </a:p>
          <a:p>
            <a:pPr marL="228600" indent="-228600">
              <a:buFont typeface="+mj-lt"/>
              <a:buAutoNum type="arabicPeriod"/>
            </a:pPr>
            <a:r>
              <a:rPr lang="en-US" baseline="0" dirty="0" smtClean="0"/>
              <a:t>or on premise, or a hybrid</a:t>
            </a:r>
          </a:p>
          <a:p>
            <a:pPr marL="228600" indent="-228600">
              <a:buFont typeface="+mj-lt"/>
              <a:buAutoNum type="arabicPeriod"/>
            </a:pPr>
            <a:r>
              <a:rPr lang="en-US" baseline="0" dirty="0" smtClean="0"/>
              <a:t>but however you deploy it</a:t>
            </a:r>
          </a:p>
          <a:p>
            <a:pPr marL="228600" indent="-228600">
              <a:buFont typeface="+mj-lt"/>
              <a:buAutoNum type="arabicPeriod"/>
            </a:pPr>
            <a:r>
              <a:rPr lang="en-US" baseline="0" dirty="0" smtClean="0"/>
              <a:t>Dynamics is the complete customer facing solution with integrated productivity, strategic insight and in-built mobility</a:t>
            </a:r>
          </a:p>
          <a:p>
            <a:pPr marL="228600" indent="-228600">
              <a:buFont typeface="+mj-lt"/>
              <a:buAutoNum type="arabicPeriod"/>
            </a:pPr>
            <a:r>
              <a:rPr lang="en-US" baseline="0" dirty="0" smtClean="0"/>
              <a:t>It’s flexible</a:t>
            </a:r>
          </a:p>
          <a:p>
            <a:pPr marL="228600" indent="-228600">
              <a:buFont typeface="+mj-lt"/>
              <a:buAutoNum type="arabicPeriod"/>
            </a:pPr>
            <a:r>
              <a:rPr lang="en-US" baseline="0" dirty="0" smtClean="0"/>
              <a:t>configurable</a:t>
            </a:r>
          </a:p>
          <a:p>
            <a:pPr marL="228600" indent="-228600">
              <a:buFont typeface="+mj-lt"/>
              <a:buAutoNum type="arabicPeriod"/>
            </a:pPr>
            <a:r>
              <a:rPr lang="en-US" baseline="0" dirty="0" smtClean="0"/>
              <a:t>and connected.</a:t>
            </a:r>
          </a:p>
        </p:txBody>
      </p:sp>
      <p:sp>
        <p:nvSpPr>
          <p:cNvPr id="4" name="Slide Number Placeholder 3"/>
          <p:cNvSpPr>
            <a:spLocks noGrp="1"/>
          </p:cNvSpPr>
          <p:nvPr>
            <p:ph type="sldNum" sz="quarter" idx="10"/>
          </p:nvPr>
        </p:nvSpPr>
        <p:spPr/>
        <p:txBody>
          <a:bodyPr/>
          <a:lstStyle/>
          <a:p>
            <a:fld id="{A5B258F2-B2E5-4175-B339-81AEE5988F5F}" type="slidenum">
              <a:rPr lang="en-US" smtClean="0">
                <a:solidFill>
                  <a:srgbClr val="505050"/>
                </a:solidFill>
              </a:rPr>
              <a:pPr/>
              <a:t>3</a:t>
            </a:fld>
            <a:endParaRPr lang="en-US" dirty="0">
              <a:solidFill>
                <a:srgbClr val="505050"/>
              </a:solidFill>
            </a:endParaRPr>
          </a:p>
        </p:txBody>
      </p:sp>
    </p:spTree>
    <p:extLst>
      <p:ext uri="{BB962C8B-B14F-4D97-AF65-F5344CB8AC3E}">
        <p14:creationId xmlns:p14="http://schemas.microsoft.com/office/powerpoint/2010/main" val="164538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12734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mp; 2-Content, no Bullets">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lumMod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602" y="6517493"/>
            <a:ext cx="859922" cy="316317"/>
          </a:xfrm>
          <a:prstGeom prst="rect">
            <a:avLst/>
          </a:prstGeom>
        </p:spPr>
      </p:pic>
    </p:spTree>
    <p:extLst>
      <p:ext uri="{BB962C8B-B14F-4D97-AF65-F5344CB8AC3E}">
        <p14:creationId xmlns:p14="http://schemas.microsoft.com/office/powerpoint/2010/main" val="4187466663"/>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2047279309"/>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2819994056"/>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5" y="387364"/>
            <a:ext cx="11161444" cy="609399"/>
          </a:xfrm>
          <a:prstGeom prst="rect">
            <a:avLst/>
          </a:prstGeom>
        </p:spPr>
        <p:txBody>
          <a:bodyPr/>
          <a:lstStyle>
            <a:lvl1pPr>
              <a:defRPr sz="3200"/>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150866" y="6581262"/>
            <a:ext cx="3861807" cy="184666"/>
          </a:xfrm>
          <a:prstGeom prst="rect">
            <a:avLst/>
          </a:prstGeom>
        </p:spPr>
        <p:txBody>
          <a:bodyPr/>
          <a:lstStyle/>
          <a:p>
            <a:r>
              <a:rPr lang="en-US" smtClean="0"/>
              <a:t>Microsoft Confidential</a:t>
            </a:r>
            <a:endParaRPr lang="en-US" dirty="0"/>
          </a:p>
        </p:txBody>
      </p:sp>
      <p:sp>
        <p:nvSpPr>
          <p:cNvPr id="4" name="Slide Number Placeholder 3"/>
          <p:cNvSpPr>
            <a:spLocks noGrp="1"/>
          </p:cNvSpPr>
          <p:nvPr>
            <p:ph type="sldNum" sz="quarter" idx="11"/>
          </p:nvPr>
        </p:nvSpPr>
        <p:spPr>
          <a:xfrm>
            <a:off x="11220197" y="6581262"/>
            <a:ext cx="820952" cy="184666"/>
          </a:xfrm>
          <a:prstGeom prst="rect">
            <a:avLst/>
          </a:prstGeom>
        </p:spPr>
        <p:txBody>
          <a:bodyPr/>
          <a:lstStyle/>
          <a:p>
            <a:fld id="{71F47D9D-8D60-4698-A495-89D102E182A2}" type="slidenum">
              <a:rPr/>
              <a:pPr/>
              <a:t>‹#›</a:t>
            </a:fld>
            <a:endParaRPr dirty="0"/>
          </a:p>
        </p:txBody>
      </p:sp>
    </p:spTree>
    <p:extLst>
      <p:ext uri="{BB962C8B-B14F-4D97-AF65-F5344CB8AC3E}">
        <p14:creationId xmlns:p14="http://schemas.microsoft.com/office/powerpoint/2010/main" val="32906869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a:xfrm>
            <a:off x="150866" y="6581262"/>
            <a:ext cx="3861807" cy="184666"/>
          </a:xfrm>
          <a:prstGeom prst="rect">
            <a:avLst/>
          </a:prstGeom>
        </p:spPr>
        <p:txBody>
          <a:bodyPr/>
          <a:lstStyle/>
          <a:p>
            <a:r>
              <a:rPr lang="en-US" dirty="0" smtClean="0"/>
              <a:t>Microsoft Confidential</a:t>
            </a:r>
            <a:endParaRPr lang="en-US" dirty="0"/>
          </a:p>
        </p:txBody>
      </p:sp>
    </p:spTree>
    <p:extLst>
      <p:ext uri="{BB962C8B-B14F-4D97-AF65-F5344CB8AC3E}">
        <p14:creationId xmlns:p14="http://schemas.microsoft.com/office/powerpoint/2010/main" val="262451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icrosoft logo 1">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527" tIns="50761" rIns="101527" bIns="50761" rtlCol="0" anchor="ctr"/>
          <a:lstStyle/>
          <a:p>
            <a:pPr algn="ctr" defTabSz="1218534"/>
            <a:endParaRPr lang="en-US" sz="24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19" y="3048003"/>
            <a:ext cx="2571404" cy="419108"/>
          </a:xfrm>
          <a:prstGeom prst="rect">
            <a:avLst/>
          </a:prstGeom>
        </p:spPr>
      </p:pic>
      <p:sp>
        <p:nvSpPr>
          <p:cNvPr id="4" name="Rectangle 3"/>
          <p:cNvSpPr/>
          <p:nvPr/>
        </p:nvSpPr>
        <p:spPr>
          <a:xfrm>
            <a:off x="1" y="0"/>
            <a:ext cx="12192000" cy="6858000"/>
          </a:xfrm>
          <a:prstGeom prst="rect">
            <a:avLst/>
          </a:prstGeom>
          <a:gradFill>
            <a:gsLst>
              <a:gs pos="0">
                <a:schemeClr val="tx1">
                  <a:lumMod val="75000"/>
                  <a:lumOff val="25000"/>
                </a:schemeClr>
              </a:gs>
              <a:gs pos="99167">
                <a:schemeClr val="tx1"/>
              </a:gs>
              <a:gs pos="49000">
                <a:schemeClr val="tx1">
                  <a:lumMod val="85000"/>
                  <a:lumOff val="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1527" tIns="50761" rIns="101527" bIns="50761" rtlCol="0" anchor="ctr"/>
          <a:lstStyle/>
          <a:p>
            <a:pPr algn="ctr" defTabSz="1218534"/>
            <a:endParaRPr lang="en-US" sz="2400" dirty="0">
              <a:solidFill>
                <a:prstClr val="white"/>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9689" y="2656128"/>
            <a:ext cx="4410520" cy="1621960"/>
          </a:xfrm>
          <a:prstGeom prst="rect">
            <a:avLst/>
          </a:prstGeom>
        </p:spPr>
      </p:pic>
    </p:spTree>
    <p:extLst>
      <p:ext uri="{BB962C8B-B14F-4D97-AF65-F5344CB8AC3E}">
        <p14:creationId xmlns:p14="http://schemas.microsoft.com/office/powerpoint/2010/main" val="5199532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Microsoft logo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134" y="2679700"/>
            <a:ext cx="4419273" cy="1625600"/>
          </a:xfrm>
          <a:prstGeom prst="rect">
            <a:avLst/>
          </a:prstGeom>
        </p:spPr>
      </p:pic>
    </p:spTree>
    <p:extLst>
      <p:ext uri="{BB962C8B-B14F-4D97-AF65-F5344CB8AC3E}">
        <p14:creationId xmlns:p14="http://schemas.microsoft.com/office/powerpoint/2010/main" val="22535918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4132439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790" r:id="rId4"/>
    <p:sldLayoutId id="2147483791" r:id="rId5"/>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Footer Placeholder 1"/>
          <p:cNvSpPr>
            <a:spLocks noGrp="1"/>
          </p:cNvSpPr>
          <p:nvPr>
            <p:ph type="ftr" sz="quarter" idx="3"/>
          </p:nvPr>
        </p:nvSpPr>
        <p:spPr>
          <a:xfrm>
            <a:off x="252466" y="6581262"/>
            <a:ext cx="3861807" cy="184666"/>
          </a:xfrm>
          <a:prstGeom prst="rect">
            <a:avLst/>
          </a:prstGeom>
        </p:spPr>
        <p:txBody>
          <a:bodyPr/>
          <a:lstStyle>
            <a:lvl1pPr>
              <a:defRPr sz="1000"/>
            </a:lvl1pPr>
          </a:lstStyle>
          <a:p>
            <a:r>
              <a:rPr lang="en-US"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3459479611"/>
      </p:ext>
    </p:extLst>
  </p:cSld>
  <p:clrMap bg1="lt1" tx1="dk1" bg2="lt2" tx2="dk2" accent1="accent1" accent2="accent2" accent3="accent3" accent4="accent4" accent5="accent5" accent6="accent6" hlink="hlink" folHlink="folHlink"/>
  <p:sldLayoutIdLst>
    <p:sldLayoutId id="2147483752" r:id="rId1"/>
    <p:sldLayoutId id="2147483753" r:id="rId2"/>
  </p:sldLayoutIdLst>
  <p:transition>
    <p:fade/>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1.emf"/><Relationship Id="rId26" Type="http://schemas.openxmlformats.org/officeDocument/2006/relationships/image" Target="../media/image28.png"/><Relationship Id="rId3" Type="http://schemas.openxmlformats.org/officeDocument/2006/relationships/image" Target="../media/image8.png"/><Relationship Id="rId21"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0.png"/><Relationship Id="rId25" Type="http://schemas.openxmlformats.org/officeDocument/2006/relationships/image" Target="../media/image27.png"/><Relationship Id="rId2" Type="http://schemas.openxmlformats.org/officeDocument/2006/relationships/notesSlide" Target="../notesSlides/notesSlide2.xml"/><Relationship Id="rId16" Type="http://schemas.microsoft.com/office/2007/relationships/hdphoto" Target="../media/hdphoto2.wdp"/><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png"/><Relationship Id="rId24" Type="http://schemas.openxmlformats.org/officeDocument/2006/relationships/image" Target="../media/image26.png"/><Relationship Id="rId5" Type="http://schemas.openxmlformats.org/officeDocument/2006/relationships/image" Target="../media/image10.emf"/><Relationship Id="rId15" Type="http://schemas.openxmlformats.org/officeDocument/2006/relationships/image" Target="../media/image19.png"/><Relationship Id="rId23" Type="http://schemas.microsoft.com/office/2007/relationships/hdphoto" Target="../media/hdphoto3.wdp"/><Relationship Id="rId10" Type="http://schemas.openxmlformats.org/officeDocument/2006/relationships/image" Target="../media/image15.png"/><Relationship Id="rId19" Type="http://schemas.openxmlformats.org/officeDocument/2006/relationships/image" Target="../media/image22.emf"/><Relationship Id="rId4" Type="http://schemas.openxmlformats.org/officeDocument/2006/relationships/image" Target="../media/image9.emf"/><Relationship Id="rId9" Type="http://schemas.openxmlformats.org/officeDocument/2006/relationships/image" Target="../media/image14.png"/><Relationship Id="rId14" Type="http://schemas.microsoft.com/office/2007/relationships/hdphoto" Target="../media/hdphoto1.wdp"/><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3.emf"/><Relationship Id="rId3" Type="http://schemas.openxmlformats.org/officeDocument/2006/relationships/image" Target="../media/image8.png"/><Relationship Id="rId21" Type="http://schemas.openxmlformats.org/officeDocument/2006/relationships/image" Target="../media/image38.emf"/><Relationship Id="rId7" Type="http://schemas.openxmlformats.org/officeDocument/2006/relationships/image" Target="../media/image1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9.png"/><Relationship Id="rId24" Type="http://schemas.openxmlformats.org/officeDocument/2006/relationships/image" Target="../media/image41.png"/><Relationship Id="rId5" Type="http://schemas.openxmlformats.org/officeDocument/2006/relationships/image" Target="../media/image13.png"/><Relationship Id="rId15" Type="http://schemas.openxmlformats.org/officeDocument/2006/relationships/image" Target="../media/image33.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4.png"/><Relationship Id="rId19" Type="http://schemas.openxmlformats.org/officeDocument/2006/relationships/image" Target="../media/image37.png"/><Relationship Id="rId4" Type="http://schemas.openxmlformats.org/officeDocument/2006/relationships/image" Target="../media/image10.emf"/><Relationship Id="rId9" Type="http://schemas.openxmlformats.org/officeDocument/2006/relationships/image" Target="../media/image23.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 y="-12032"/>
            <a:ext cx="12190330" cy="6870032"/>
          </a:xfrm>
          <a:prstGeom prst="rect">
            <a:avLst/>
          </a:prstGeom>
        </p:spPr>
      </p:pic>
      <p:sp>
        <p:nvSpPr>
          <p:cNvPr id="29" name="Rectangle 28"/>
          <p:cNvSpPr>
            <a:spLocks/>
          </p:cNvSpPr>
          <p:nvPr/>
        </p:nvSpPr>
        <p:spPr bwMode="auto">
          <a:xfrm>
            <a:off x="391102" y="3254972"/>
            <a:ext cx="6547867" cy="1765037"/>
          </a:xfrm>
          <a:prstGeom prst="rect">
            <a:avLst/>
          </a:prstGeom>
          <a:solidFill>
            <a:srgbClr val="AA202B">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73" fontAlgn="base">
              <a:lnSpc>
                <a:spcPct val="110000"/>
              </a:lnSpc>
              <a:spcBef>
                <a:spcPct val="0"/>
              </a:spcBef>
              <a:spcAft>
                <a:spcPct val="0"/>
              </a:spcAft>
            </a:pPr>
            <a:r>
              <a:rPr lang="en-US" sz="4800" dirty="0" smtClean="0">
                <a:solidFill>
                  <a:srgbClr val="FFFFFF"/>
                </a:solidFill>
                <a:ea typeface="Segoe UI" pitchFamily="34" charset="0"/>
                <a:cs typeface="Segoe UI Light" panose="020B0502040204020203" pitchFamily="34" charset="0"/>
              </a:rPr>
              <a:t>Microsoft </a:t>
            </a:r>
            <a:r>
              <a:rPr lang="en-US" sz="4800" dirty="0" smtClean="0">
                <a:solidFill>
                  <a:srgbClr val="FFFFFF"/>
                </a:solidFill>
                <a:ea typeface="Segoe UI" pitchFamily="34" charset="0"/>
                <a:cs typeface="Segoe UI Light" panose="020B0502040204020203" pitchFamily="34" charset="0"/>
              </a:rPr>
              <a:t>Dynamics</a:t>
            </a:r>
            <a:endParaRPr lang="en-US" sz="4800" dirty="0">
              <a:solidFill>
                <a:srgbClr val="FFFFFF"/>
              </a:solidFill>
              <a:ea typeface="Segoe UI" pitchFamily="34" charset="0"/>
              <a:cs typeface="Segoe UI Light" panose="020B0502040204020203" pitchFamily="34" charset="0"/>
            </a:endParaRPr>
          </a:p>
        </p:txBody>
      </p:sp>
      <p:sp>
        <p:nvSpPr>
          <p:cNvPr id="18" name="Rectangle 17"/>
          <p:cNvSpPr>
            <a:spLocks/>
          </p:cNvSpPr>
          <p:nvPr/>
        </p:nvSpPr>
        <p:spPr bwMode="auto">
          <a:xfrm>
            <a:off x="482329" y="6081879"/>
            <a:ext cx="11261564" cy="1837991"/>
          </a:xfrm>
          <a:prstGeom prst="rect">
            <a:avLst/>
          </a:prstGeom>
          <a:solidFill>
            <a:srgbClr val="002060">
              <a:alpha val="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73" fontAlgn="base">
              <a:lnSpc>
                <a:spcPct val="110000"/>
              </a:lnSpc>
              <a:spcBef>
                <a:spcPct val="0"/>
              </a:spcBef>
              <a:spcAft>
                <a:spcPct val="0"/>
              </a:spcAft>
              <a:defRPr/>
            </a:pPr>
            <a:r>
              <a:rPr lang="en-US" sz="1200" kern="0" dirty="0" smtClean="0">
                <a:gradFill>
                  <a:gsLst>
                    <a:gs pos="0">
                      <a:srgbClr val="FFFFFF"/>
                    </a:gs>
                    <a:gs pos="100000">
                      <a:srgbClr val="FFFFFF"/>
                    </a:gs>
                  </a:gsLst>
                  <a:lin ang="5400000" scaled="0"/>
                </a:gradFill>
                <a:ea typeface="Segoe UI" pitchFamily="34" charset="0"/>
                <a:cs typeface="Segoe UI Light" panose="020B0502040204020203" pitchFamily="34" charset="0"/>
              </a:rPr>
              <a:t>Microsoft Confidential </a:t>
            </a:r>
          </a:p>
          <a:p>
            <a:pPr defTabSz="914173" fontAlgn="base">
              <a:lnSpc>
                <a:spcPct val="110000"/>
              </a:lnSpc>
              <a:spcBef>
                <a:spcPct val="0"/>
              </a:spcBef>
              <a:spcAft>
                <a:spcPct val="0"/>
              </a:spcAft>
              <a:defRPr/>
            </a:pPr>
            <a:r>
              <a:rPr lang="en-US" sz="1200" kern="0" dirty="0" smtClean="0">
                <a:gradFill>
                  <a:gsLst>
                    <a:gs pos="0">
                      <a:srgbClr val="FFFFFF"/>
                    </a:gs>
                    <a:gs pos="100000">
                      <a:srgbClr val="FFFFFF"/>
                    </a:gs>
                  </a:gsLst>
                  <a:lin ang="5400000" scaled="0"/>
                </a:gradFill>
                <a:ea typeface="Segoe UI" pitchFamily="34" charset="0"/>
                <a:cs typeface="Segoe UI Light" panose="020B0502040204020203" pitchFamily="34" charset="0"/>
              </a:rPr>
              <a:t>Justin Moor</a:t>
            </a:r>
          </a:p>
          <a:p>
            <a:pPr defTabSz="914173" fontAlgn="base">
              <a:lnSpc>
                <a:spcPct val="110000"/>
              </a:lnSpc>
              <a:spcBef>
                <a:spcPct val="0"/>
              </a:spcBef>
              <a:spcAft>
                <a:spcPct val="0"/>
              </a:spcAft>
              <a:defRPr/>
            </a:pPr>
            <a:r>
              <a:rPr lang="en-US" sz="1200" kern="0" dirty="0" smtClean="0">
                <a:gradFill>
                  <a:gsLst>
                    <a:gs pos="0">
                      <a:srgbClr val="FFFFFF"/>
                    </a:gs>
                    <a:gs pos="100000">
                      <a:srgbClr val="FFFFFF"/>
                    </a:gs>
                  </a:gsLst>
                  <a:lin ang="5400000" scaled="0"/>
                </a:gradFill>
                <a:ea typeface="Segoe UI" pitchFamily="34" charset="0"/>
                <a:cs typeface="Segoe UI Light" panose="020B0502040204020203" pitchFamily="34" charset="0"/>
              </a:rPr>
              <a:t>Dynamics Technical Solutions Specialist</a:t>
            </a:r>
          </a:p>
          <a:p>
            <a:pPr defTabSz="914173" fontAlgn="base">
              <a:lnSpc>
                <a:spcPct val="110000"/>
              </a:lnSpc>
              <a:spcBef>
                <a:spcPct val="0"/>
              </a:spcBef>
              <a:spcAft>
                <a:spcPct val="0"/>
              </a:spcAft>
              <a:defRPr/>
            </a:pPr>
            <a:r>
              <a:rPr lang="en-US" sz="1200" kern="0" dirty="0" smtClean="0">
                <a:gradFill>
                  <a:gsLst>
                    <a:gs pos="0">
                      <a:srgbClr val="FFFFFF"/>
                    </a:gs>
                    <a:gs pos="100000">
                      <a:srgbClr val="FFFFFF"/>
                    </a:gs>
                  </a:gsLst>
                  <a:lin ang="5400000" scaled="0"/>
                </a:gradFill>
                <a:cs typeface="Segoe UI Light" panose="020B0502040204020203" pitchFamily="34" charset="0"/>
              </a:rPr>
              <a:t>15/10/2014</a:t>
            </a:r>
            <a:endParaRPr lang="en-US" sz="1200" kern="0" dirty="0" smtClean="0">
              <a:solidFill>
                <a:prstClr val="black"/>
              </a:solidFill>
            </a:endParaRPr>
          </a:p>
          <a:p>
            <a:pPr defTabSz="914173" fontAlgn="base">
              <a:lnSpc>
                <a:spcPct val="110000"/>
              </a:lnSpc>
              <a:spcBef>
                <a:spcPct val="0"/>
              </a:spcBef>
              <a:spcAft>
                <a:spcPct val="0"/>
              </a:spcAft>
              <a:defRPr/>
            </a:pPr>
            <a:endParaRPr lang="en-US" sz="4800" kern="0" dirty="0" smtClean="0">
              <a:solidFill>
                <a:srgbClr val="FFFFFF"/>
              </a:solidFill>
              <a:ea typeface="Segoe UI" pitchFamily="34" charset="0"/>
              <a:cs typeface="Segoe UI Light" panose="020B0502040204020203" pitchFamily="34" charset="0"/>
            </a:endParaRPr>
          </a:p>
          <a:p>
            <a:pPr defTabSz="914173" fontAlgn="base">
              <a:lnSpc>
                <a:spcPct val="110000"/>
              </a:lnSpc>
              <a:spcBef>
                <a:spcPct val="0"/>
              </a:spcBef>
              <a:spcAft>
                <a:spcPct val="0"/>
              </a:spcAft>
              <a:defRPr/>
            </a:pPr>
            <a:endParaRPr lang="en-US" sz="4800" kern="0" dirty="0" smtClean="0">
              <a:solidFill>
                <a:srgbClr val="FFFFFF"/>
              </a:solidFill>
              <a:ea typeface="Segoe UI" pitchFamily="34" charset="0"/>
              <a:cs typeface="Segoe UI Light" panose="020B0502040204020203"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329" y="-12032"/>
            <a:ext cx="1474607" cy="54242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10030305" y="6328982"/>
            <a:ext cx="1866872" cy="259067"/>
          </a:xfrm>
          <a:prstGeom prst="rect">
            <a:avLst/>
          </a:prstGeom>
        </p:spPr>
      </p:pic>
    </p:spTree>
    <p:extLst>
      <p:ext uri="{BB962C8B-B14F-4D97-AF65-F5344CB8AC3E}">
        <p14:creationId xmlns:p14="http://schemas.microsoft.com/office/powerpoint/2010/main" val="4202899995"/>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174"/>
          <p:cNvPicPr>
            <a:picLocks noChangeAspect="1"/>
          </p:cNvPicPr>
          <p:nvPr/>
        </p:nvPicPr>
        <p:blipFill rotWithShape="1">
          <a:blip r:embed="rId3" cstate="email">
            <a:extLst>
              <a:ext uri="{28A0092B-C50C-407E-A947-70E740481C1C}">
                <a14:useLocalDpi xmlns:a14="http://schemas.microsoft.com/office/drawing/2010/main"/>
              </a:ext>
            </a:extLst>
          </a:blip>
          <a:srcRect l="16440" t="18098" r="16173" b="17878"/>
          <a:stretch/>
        </p:blipFill>
        <p:spPr>
          <a:xfrm>
            <a:off x="-270933" y="1263315"/>
            <a:ext cx="12784666" cy="4768517"/>
          </a:xfrm>
          <a:prstGeom prst="rect">
            <a:avLst/>
          </a:prstGeom>
        </p:spPr>
      </p:pic>
      <p:sp>
        <p:nvSpPr>
          <p:cNvPr id="311" name="Block Arc 310"/>
          <p:cNvSpPr/>
          <p:nvPr/>
        </p:nvSpPr>
        <p:spPr bwMode="auto">
          <a:xfrm>
            <a:off x="2543215" y="3982752"/>
            <a:ext cx="6922348" cy="4903091"/>
          </a:xfrm>
          <a:prstGeom prst="blockArc">
            <a:avLst>
              <a:gd name="adj1" fmla="val 11116713"/>
              <a:gd name="adj2" fmla="val 218834"/>
              <a:gd name="adj3" fmla="val 36366"/>
            </a:avLst>
          </a:prstGeom>
          <a:solidFill>
            <a:srgbClr val="FFFFFF">
              <a:alpha val="69804"/>
            </a:srgb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292929"/>
              </a:solidFill>
            </a:endParaRPr>
          </a:p>
        </p:txBody>
      </p:sp>
      <p:sp>
        <p:nvSpPr>
          <p:cNvPr id="310" name="Block Arc 309"/>
          <p:cNvSpPr/>
          <p:nvPr/>
        </p:nvSpPr>
        <p:spPr bwMode="auto">
          <a:xfrm rot="16200000" flipH="1">
            <a:off x="9540026" y="1075272"/>
            <a:ext cx="4992968" cy="4985756"/>
          </a:xfrm>
          <a:prstGeom prst="blockArc">
            <a:avLst>
              <a:gd name="adj1" fmla="val 9095296"/>
              <a:gd name="adj2" fmla="val 2459711"/>
              <a:gd name="adj3" fmla="val 42624"/>
            </a:avLst>
          </a:prstGeom>
          <a:solidFill>
            <a:srgbClr val="FFFFFF">
              <a:alpha val="69804"/>
            </a:srgb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292929"/>
              </a:solidFill>
            </a:endParaRPr>
          </a:p>
        </p:txBody>
      </p:sp>
      <p:sp>
        <p:nvSpPr>
          <p:cNvPr id="254" name="Block Arc 253"/>
          <p:cNvSpPr/>
          <p:nvPr/>
        </p:nvSpPr>
        <p:spPr bwMode="auto">
          <a:xfrm rot="5400000">
            <a:off x="-2685397" y="1105509"/>
            <a:ext cx="5044252" cy="4985756"/>
          </a:xfrm>
          <a:prstGeom prst="blockArc">
            <a:avLst>
              <a:gd name="adj1" fmla="val 10263217"/>
              <a:gd name="adj2" fmla="val 1246007"/>
              <a:gd name="adj3" fmla="val 36834"/>
            </a:avLst>
          </a:prstGeom>
          <a:solidFill>
            <a:srgbClr val="FFFFFF">
              <a:alpha val="69804"/>
            </a:srgb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292929"/>
              </a:solidFill>
            </a:endParaRPr>
          </a:p>
        </p:txBody>
      </p:sp>
      <p:sp>
        <p:nvSpPr>
          <p:cNvPr id="5" name="Block Arc 4"/>
          <p:cNvSpPr/>
          <p:nvPr/>
        </p:nvSpPr>
        <p:spPr bwMode="auto">
          <a:xfrm>
            <a:off x="3584659" y="4755890"/>
            <a:ext cx="4849802" cy="2817944"/>
          </a:xfrm>
          <a:prstGeom prst="blockArc">
            <a:avLst>
              <a:gd name="adj1" fmla="val 10800000"/>
              <a:gd name="adj2" fmla="val 53574"/>
              <a:gd name="adj3" fmla="val 35014"/>
            </a:avLst>
          </a:prstGeom>
          <a:solidFill>
            <a:srgbClr val="FFFFFF">
              <a:alpha val="69804"/>
            </a:srgb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292929"/>
              </a:solidFill>
            </a:endParaRPr>
          </a:p>
        </p:txBody>
      </p:sp>
      <p:pic>
        <p:nvPicPr>
          <p:cNvPr id="326" name="Picture 325"/>
          <p:cNvPicPr>
            <a:picLocks noChangeAspect="1"/>
          </p:cNvPicPr>
          <p:nvPr/>
        </p:nvPicPr>
        <p:blipFill rotWithShape="1">
          <a:blip r:embed="rId3" cstate="email">
            <a:extLst>
              <a:ext uri="{28A0092B-C50C-407E-A947-70E740481C1C}">
                <a14:useLocalDpi xmlns:a14="http://schemas.microsoft.com/office/drawing/2010/main"/>
              </a:ext>
            </a:extLst>
          </a:blip>
          <a:srcRect l="44235" t="54794" r="32347" b="17878"/>
          <a:stretch/>
        </p:blipFill>
        <p:spPr>
          <a:xfrm>
            <a:off x="5008152" y="3997329"/>
            <a:ext cx="4442908" cy="2035366"/>
          </a:xfrm>
          <a:prstGeom prst="rect">
            <a:avLst/>
          </a:prstGeom>
        </p:spPr>
      </p:pic>
      <p:pic>
        <p:nvPicPr>
          <p:cNvPr id="328" name="Picture 327"/>
          <p:cNvPicPr>
            <a:picLocks noChangeAspect="1"/>
          </p:cNvPicPr>
          <p:nvPr/>
        </p:nvPicPr>
        <p:blipFill rotWithShape="1">
          <a:blip r:embed="rId3" cstate="email">
            <a:extLst>
              <a:ext uri="{28A0092B-C50C-407E-A947-70E740481C1C}">
                <a14:useLocalDpi xmlns:a14="http://schemas.microsoft.com/office/drawing/2010/main"/>
              </a:ext>
            </a:extLst>
          </a:blip>
          <a:srcRect l="44235" t="54794" r="45142" b="17878"/>
          <a:stretch/>
        </p:blipFill>
        <p:spPr>
          <a:xfrm>
            <a:off x="4998641" y="3999252"/>
            <a:ext cx="2015345" cy="2035366"/>
          </a:xfrm>
          <a:prstGeom prst="rect">
            <a:avLst/>
          </a:prstGeom>
        </p:spPr>
      </p:pic>
      <p:sp>
        <p:nvSpPr>
          <p:cNvPr id="325" name="Arc 324"/>
          <p:cNvSpPr/>
          <p:nvPr/>
        </p:nvSpPr>
        <p:spPr>
          <a:xfrm flipH="1">
            <a:off x="3554493" y="4743999"/>
            <a:ext cx="4911968" cy="3019490"/>
          </a:xfrm>
          <a:prstGeom prst="arc">
            <a:avLst>
              <a:gd name="adj1" fmla="val 21149554"/>
              <a:gd name="adj2" fmla="val 21148427"/>
            </a:avLst>
          </a:prstGeom>
          <a:solidFill>
            <a:srgbClr val="FFFFFF">
              <a:alpha val="70000"/>
            </a:srgb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257" name="Flowchart: Stored Data 256"/>
          <p:cNvSpPr/>
          <p:nvPr/>
        </p:nvSpPr>
        <p:spPr bwMode="auto">
          <a:xfrm rot="16200000">
            <a:off x="4455012" y="-1290500"/>
            <a:ext cx="3270197" cy="12274720"/>
          </a:xfrm>
          <a:prstGeom prst="flowChartOnlineStorage">
            <a:avLst/>
          </a:prstGeom>
          <a:solidFill>
            <a:srgbClr val="FFFFFF">
              <a:alpha val="69804"/>
            </a:srgb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292929"/>
              </a:solidFill>
            </a:endParaRPr>
          </a:p>
        </p:txBody>
      </p:sp>
      <p:sp>
        <p:nvSpPr>
          <p:cNvPr id="179" name="TextBox 178"/>
          <p:cNvSpPr txBox="1"/>
          <p:nvPr/>
        </p:nvSpPr>
        <p:spPr>
          <a:xfrm>
            <a:off x="0" y="1263821"/>
            <a:ext cx="12191999" cy="4770437"/>
          </a:xfrm>
          <a:prstGeom prst="rect">
            <a:avLst/>
          </a:prstGeom>
          <a:solidFill>
            <a:schemeClr val="tx1">
              <a:alpha val="34000"/>
            </a:schemeClr>
          </a:solidFill>
        </p:spPr>
        <p:txBody>
          <a:bodyPr wrap="square" rtlCol="0">
            <a:spAutoFit/>
          </a:bodyPr>
          <a:lstStyle/>
          <a:p>
            <a:endParaRPr lang="en-US" dirty="0">
              <a:solidFill>
                <a:srgbClr val="292929"/>
              </a:solidFill>
            </a:endParaRPr>
          </a:p>
        </p:txBody>
      </p:sp>
      <p:sp>
        <p:nvSpPr>
          <p:cNvPr id="177" name="Arc 176"/>
          <p:cNvSpPr/>
          <p:nvPr/>
        </p:nvSpPr>
        <p:spPr>
          <a:xfrm flipH="1">
            <a:off x="5272316" y="5349723"/>
            <a:ext cx="1357084" cy="1357082"/>
          </a:xfrm>
          <a:prstGeom prst="arc">
            <a:avLst>
              <a:gd name="adj1" fmla="val 10773413"/>
              <a:gd name="adj2" fmla="val 0"/>
            </a:avLst>
          </a:prstGeom>
          <a:solidFill>
            <a:srgbClr val="FFFFFF">
              <a:alpha val="69804"/>
            </a:srgb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85" name="Title 2"/>
          <p:cNvSpPr txBox="1">
            <a:spLocks/>
          </p:cNvSpPr>
          <p:nvPr/>
        </p:nvSpPr>
        <p:spPr>
          <a:xfrm>
            <a:off x="252509" y="304201"/>
            <a:ext cx="11679301" cy="640113"/>
          </a:xfrm>
          <a:prstGeom prst="rect">
            <a:avLst/>
          </a:prstGeom>
          <a:noFill/>
        </p:spPr>
        <p:txBody>
          <a:bodyPr vert="horz" wrap="square" lIns="0" tIns="93219" rIns="0" bIns="93219" rtlCol="0" anchor="t" anchorCtr="0">
            <a:spAutoFit/>
          </a:bodyPr>
          <a:lstStyle>
            <a:lvl1pPr algn="l" defTabSz="913977" rtl="0" eaLnBrk="1" latinLnBrk="0" hangingPunct="1">
              <a:lnSpc>
                <a:spcPct val="90000"/>
              </a:lnSpc>
              <a:spcBef>
                <a:spcPct val="0"/>
              </a:spcBef>
              <a:buNone/>
              <a:defRPr lang="en-US" sz="6371" b="0" kern="1200" cap="none" spc="-133" baseline="0">
                <a:ln w="3175">
                  <a:noFill/>
                </a:ln>
                <a:solidFill>
                  <a:schemeClr val="tx1"/>
                </a:solidFill>
                <a:effectLst/>
                <a:latin typeface="+mj-lt"/>
                <a:ea typeface="+mn-ea"/>
                <a:cs typeface="Arial" charset="0"/>
              </a:defRPr>
            </a:lvl1pPr>
          </a:lstStyle>
          <a:p>
            <a:r>
              <a:rPr sz="3200" spc="0" dirty="0" smtClean="0"/>
              <a:t>Microsoft Dynamics </a:t>
            </a:r>
            <a:r>
              <a:rPr lang="en-GB" sz="3200" spc="0" dirty="0" smtClean="0"/>
              <a:t>–</a:t>
            </a:r>
            <a:r>
              <a:rPr sz="3200" spc="0" dirty="0" smtClean="0"/>
              <a:t> from Marketing to Service across all channels</a:t>
            </a:r>
            <a:endParaRPr sz="3199" spc="0" dirty="0">
              <a:cs typeface="Segoe UI Light" panose="020B0502040204020203" pitchFamily="34" charset="0"/>
            </a:endParaRPr>
          </a:p>
        </p:txBody>
      </p:sp>
      <p:sp>
        <p:nvSpPr>
          <p:cNvPr id="176" name="TextBox 175"/>
          <p:cNvSpPr txBox="1"/>
          <p:nvPr/>
        </p:nvSpPr>
        <p:spPr>
          <a:xfrm>
            <a:off x="-547688" y="4008438"/>
            <a:ext cx="0" cy="492443"/>
          </a:xfrm>
          <a:prstGeom prst="rect">
            <a:avLst/>
          </a:prstGeom>
          <a:noFill/>
        </p:spPr>
        <p:txBody>
          <a:bodyPr wrap="none" lIns="0" tIns="0" rIns="0" bIns="0" rtlCol="0">
            <a:spAutoFit/>
          </a:bodyPr>
          <a:lstStyle/>
          <a:p>
            <a:endParaRPr lang="en-US" sz="3200" dirty="0" err="1" smtClean="0">
              <a:gradFill>
                <a:gsLst>
                  <a:gs pos="0">
                    <a:srgbClr val="292929"/>
                  </a:gs>
                  <a:gs pos="86000">
                    <a:srgbClr val="292929"/>
                  </a:gs>
                </a:gsLst>
                <a:lin ang="5400000" scaled="0"/>
              </a:gradFill>
            </a:endParaRPr>
          </a:p>
        </p:txBody>
      </p:sp>
      <p:grpSp>
        <p:nvGrpSpPr>
          <p:cNvPr id="9" name="Group 8"/>
          <p:cNvGrpSpPr/>
          <p:nvPr/>
        </p:nvGrpSpPr>
        <p:grpSpPr>
          <a:xfrm>
            <a:off x="4311948" y="5375244"/>
            <a:ext cx="990393" cy="583953"/>
            <a:chOff x="2452015" y="6375997"/>
            <a:chExt cx="777869" cy="458646"/>
          </a:xfrm>
        </p:grpSpPr>
        <p:grpSp>
          <p:nvGrpSpPr>
            <p:cNvPr id="163" name="Group 162"/>
            <p:cNvGrpSpPr/>
            <p:nvPr/>
          </p:nvGrpSpPr>
          <p:grpSpPr>
            <a:xfrm>
              <a:off x="2452015" y="6375997"/>
              <a:ext cx="777869" cy="458646"/>
              <a:chOff x="1660895" y="6358067"/>
              <a:chExt cx="777869" cy="458646"/>
            </a:xfrm>
          </p:grpSpPr>
          <p:sp>
            <p:nvSpPr>
              <p:cNvPr id="165" name="Oval 164"/>
              <p:cNvSpPr/>
              <p:nvPr/>
            </p:nvSpPr>
            <p:spPr bwMode="auto">
              <a:xfrm>
                <a:off x="1877779" y="6358067"/>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66" name="TextBox 165"/>
              <p:cNvSpPr txBox="1"/>
              <p:nvPr/>
            </p:nvSpPr>
            <p:spPr>
              <a:xfrm>
                <a:off x="1660895" y="6739386"/>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Designers</a:t>
                </a:r>
              </a:p>
            </p:txBody>
          </p:sp>
        </p:grpSp>
        <p:pic>
          <p:nvPicPr>
            <p:cNvPr id="164" name="Picture 16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4131" y="6461207"/>
              <a:ext cx="138540" cy="238289"/>
            </a:xfrm>
            <a:prstGeom prst="rect">
              <a:avLst/>
            </a:prstGeom>
          </p:spPr>
        </p:pic>
      </p:grpSp>
      <p:grpSp>
        <p:nvGrpSpPr>
          <p:cNvPr id="10" name="Group 9"/>
          <p:cNvGrpSpPr/>
          <p:nvPr/>
        </p:nvGrpSpPr>
        <p:grpSpPr>
          <a:xfrm>
            <a:off x="2310655" y="4976703"/>
            <a:ext cx="990393" cy="707458"/>
            <a:chOff x="1336071" y="5568031"/>
            <a:chExt cx="1254088" cy="895822"/>
          </a:xfrm>
        </p:grpSpPr>
        <p:grpSp>
          <p:nvGrpSpPr>
            <p:cNvPr id="159" name="Group 158"/>
            <p:cNvGrpSpPr/>
            <p:nvPr/>
          </p:nvGrpSpPr>
          <p:grpSpPr>
            <a:xfrm>
              <a:off x="1336071" y="5568031"/>
              <a:ext cx="1254088" cy="895822"/>
              <a:chOff x="928487" y="6187718"/>
              <a:chExt cx="777869" cy="555649"/>
            </a:xfrm>
          </p:grpSpPr>
          <p:sp>
            <p:nvSpPr>
              <p:cNvPr id="161" name="Oval 160"/>
              <p:cNvSpPr/>
              <p:nvPr/>
            </p:nvSpPr>
            <p:spPr bwMode="auto">
              <a:xfrm>
                <a:off x="1131758" y="6187718"/>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62" name="TextBox 161"/>
              <p:cNvSpPr txBox="1"/>
              <p:nvPr/>
            </p:nvSpPr>
            <p:spPr>
              <a:xfrm>
                <a:off x="928487" y="6588713"/>
                <a:ext cx="777869"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Awareness</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Campaigns</a:t>
                </a:r>
              </a:p>
            </p:txBody>
          </p:sp>
        </p:grpSp>
        <p:sp>
          <p:nvSpPr>
            <p:cNvPr id="160" name="Freeform 19"/>
            <p:cNvSpPr>
              <a:spLocks/>
            </p:cNvSpPr>
            <p:nvPr/>
          </p:nvSpPr>
          <p:spPr bwMode="black">
            <a:xfrm>
              <a:off x="1844351" y="5645873"/>
              <a:ext cx="258826" cy="416008"/>
            </a:xfrm>
            <a:custGeom>
              <a:avLst/>
              <a:gdLst>
                <a:gd name="T0" fmla="*/ 1691 w 1694"/>
                <a:gd name="T1" fmla="*/ 1046 h 2719"/>
                <a:gd name="T2" fmla="*/ 1681 w 1694"/>
                <a:gd name="T3" fmla="*/ 869 h 2719"/>
                <a:gd name="T4" fmla="*/ 1679 w 1694"/>
                <a:gd name="T5" fmla="*/ 836 h 2719"/>
                <a:gd name="T6" fmla="*/ 1653 w 1694"/>
                <a:gd name="T7" fmla="*/ 815 h 2719"/>
                <a:gd name="T8" fmla="*/ 1050 w 1694"/>
                <a:gd name="T9" fmla="*/ 332 h 2719"/>
                <a:gd name="T10" fmla="*/ 1027 w 1694"/>
                <a:gd name="T11" fmla="*/ 48 h 2719"/>
                <a:gd name="T12" fmla="*/ 898 w 1694"/>
                <a:gd name="T13" fmla="*/ 0 h 2719"/>
                <a:gd name="T14" fmla="*/ 647 w 1694"/>
                <a:gd name="T15" fmla="*/ 224 h 2719"/>
                <a:gd name="T16" fmla="*/ 37 w 1694"/>
                <a:gd name="T17" fmla="*/ 1034 h 2719"/>
                <a:gd name="T18" fmla="*/ 1 w 1694"/>
                <a:gd name="T19" fmla="*/ 1735 h 2719"/>
                <a:gd name="T20" fmla="*/ 2 w 1694"/>
                <a:gd name="T21" fmla="*/ 1760 h 2719"/>
                <a:gd name="T22" fmla="*/ 3 w 1694"/>
                <a:gd name="T23" fmla="*/ 1947 h 2719"/>
                <a:gd name="T24" fmla="*/ 3 w 1694"/>
                <a:gd name="T25" fmla="*/ 2022 h 2719"/>
                <a:gd name="T26" fmla="*/ 78 w 1694"/>
                <a:gd name="T27" fmla="*/ 2022 h 2719"/>
                <a:gd name="T28" fmla="*/ 284 w 1694"/>
                <a:gd name="T29" fmla="*/ 2149 h 2719"/>
                <a:gd name="T30" fmla="*/ 78 w 1694"/>
                <a:gd name="T31" fmla="*/ 2276 h 2719"/>
                <a:gd name="T32" fmla="*/ 3 w 1694"/>
                <a:gd name="T33" fmla="*/ 2276 h 2719"/>
                <a:gd name="T34" fmla="*/ 3 w 1694"/>
                <a:gd name="T35" fmla="*/ 2351 h 2719"/>
                <a:gd name="T36" fmla="*/ 4 w 1694"/>
                <a:gd name="T37" fmla="*/ 2643 h 2719"/>
                <a:gd name="T38" fmla="*/ 4 w 1694"/>
                <a:gd name="T39" fmla="*/ 2719 h 2719"/>
                <a:gd name="T40" fmla="*/ 1318 w 1694"/>
                <a:gd name="T41" fmla="*/ 2719 h 2719"/>
                <a:gd name="T42" fmla="*/ 1318 w 1694"/>
                <a:gd name="T43" fmla="*/ 2643 h 2719"/>
                <a:gd name="T44" fmla="*/ 1318 w 1694"/>
                <a:gd name="T45" fmla="*/ 2351 h 2719"/>
                <a:gd name="T46" fmla="*/ 1318 w 1694"/>
                <a:gd name="T47" fmla="*/ 2275 h 2719"/>
                <a:gd name="T48" fmla="*/ 1243 w 1694"/>
                <a:gd name="T49" fmla="*/ 2276 h 2719"/>
                <a:gd name="T50" fmla="*/ 1241 w 1694"/>
                <a:gd name="T51" fmla="*/ 2276 h 2719"/>
                <a:gd name="T52" fmla="*/ 1239 w 1694"/>
                <a:gd name="T53" fmla="*/ 2276 h 2719"/>
                <a:gd name="T54" fmla="*/ 1032 w 1694"/>
                <a:gd name="T55" fmla="*/ 2149 h 2719"/>
                <a:gd name="T56" fmla="*/ 1239 w 1694"/>
                <a:gd name="T57" fmla="*/ 2022 h 2719"/>
                <a:gd name="T58" fmla="*/ 1242 w 1694"/>
                <a:gd name="T59" fmla="*/ 2022 h 2719"/>
                <a:gd name="T60" fmla="*/ 1318 w 1694"/>
                <a:gd name="T61" fmla="*/ 2022 h 2719"/>
                <a:gd name="T62" fmla="*/ 1318 w 1694"/>
                <a:gd name="T63" fmla="*/ 1947 h 2719"/>
                <a:gd name="T64" fmla="*/ 1127 w 1694"/>
                <a:gd name="T65" fmla="*/ 1362 h 2719"/>
                <a:gd name="T66" fmla="*/ 1056 w 1694"/>
                <a:gd name="T67" fmla="*/ 1282 h 2719"/>
                <a:gd name="T68" fmla="*/ 880 w 1694"/>
                <a:gd name="T69" fmla="*/ 1056 h 2719"/>
                <a:gd name="T70" fmla="*/ 1050 w 1694"/>
                <a:gd name="T71" fmla="*/ 1114 h 2719"/>
                <a:gd name="T72" fmla="*/ 1290 w 1694"/>
                <a:gd name="T73" fmla="*/ 1121 h 2719"/>
                <a:gd name="T74" fmla="*/ 1346 w 1694"/>
                <a:gd name="T75" fmla="*/ 1202 h 2719"/>
                <a:gd name="T76" fmla="*/ 1384 w 1694"/>
                <a:gd name="T77" fmla="*/ 1257 h 2719"/>
                <a:gd name="T78" fmla="*/ 1443 w 1694"/>
                <a:gd name="T79" fmla="*/ 1226 h 2719"/>
                <a:gd name="T80" fmla="*/ 1651 w 1694"/>
                <a:gd name="T81" fmla="*/ 1117 h 2719"/>
                <a:gd name="T82" fmla="*/ 1694 w 1694"/>
                <a:gd name="T83" fmla="*/ 1094 h 2719"/>
                <a:gd name="T84" fmla="*/ 1691 w 1694"/>
                <a:gd name="T85" fmla="*/ 1046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4" h="2719">
                  <a:moveTo>
                    <a:pt x="1691" y="1046"/>
                  </a:moveTo>
                  <a:cubicBezTo>
                    <a:pt x="1681" y="869"/>
                    <a:pt x="1681" y="869"/>
                    <a:pt x="1681" y="869"/>
                  </a:cubicBezTo>
                  <a:cubicBezTo>
                    <a:pt x="1679" y="836"/>
                    <a:pt x="1679" y="836"/>
                    <a:pt x="1679" y="836"/>
                  </a:cubicBezTo>
                  <a:cubicBezTo>
                    <a:pt x="1653" y="815"/>
                    <a:pt x="1653" y="815"/>
                    <a:pt x="1653" y="815"/>
                  </a:cubicBezTo>
                  <a:cubicBezTo>
                    <a:pt x="1050" y="332"/>
                    <a:pt x="1050" y="332"/>
                    <a:pt x="1050" y="332"/>
                  </a:cubicBezTo>
                  <a:cubicBezTo>
                    <a:pt x="1027" y="48"/>
                    <a:pt x="1027" y="48"/>
                    <a:pt x="1027" y="48"/>
                  </a:cubicBezTo>
                  <a:cubicBezTo>
                    <a:pt x="898" y="0"/>
                    <a:pt x="898" y="0"/>
                    <a:pt x="898" y="0"/>
                  </a:cubicBezTo>
                  <a:cubicBezTo>
                    <a:pt x="897" y="2"/>
                    <a:pt x="772" y="126"/>
                    <a:pt x="647" y="224"/>
                  </a:cubicBezTo>
                  <a:cubicBezTo>
                    <a:pt x="195" y="352"/>
                    <a:pt x="71" y="785"/>
                    <a:pt x="37" y="1034"/>
                  </a:cubicBezTo>
                  <a:cubicBezTo>
                    <a:pt x="0" y="1315"/>
                    <a:pt x="0" y="1487"/>
                    <a:pt x="1" y="1735"/>
                  </a:cubicBezTo>
                  <a:cubicBezTo>
                    <a:pt x="1" y="1743"/>
                    <a:pt x="2" y="1752"/>
                    <a:pt x="2" y="1760"/>
                  </a:cubicBezTo>
                  <a:cubicBezTo>
                    <a:pt x="3" y="1947"/>
                    <a:pt x="3" y="1947"/>
                    <a:pt x="3" y="1947"/>
                  </a:cubicBezTo>
                  <a:cubicBezTo>
                    <a:pt x="3" y="2022"/>
                    <a:pt x="3" y="2022"/>
                    <a:pt x="3" y="2022"/>
                  </a:cubicBezTo>
                  <a:cubicBezTo>
                    <a:pt x="3" y="2022"/>
                    <a:pt x="78" y="2022"/>
                    <a:pt x="78" y="2022"/>
                  </a:cubicBezTo>
                  <a:cubicBezTo>
                    <a:pt x="189" y="2023"/>
                    <a:pt x="284" y="2092"/>
                    <a:pt x="284" y="2149"/>
                  </a:cubicBezTo>
                  <a:cubicBezTo>
                    <a:pt x="284" y="2205"/>
                    <a:pt x="189" y="2275"/>
                    <a:pt x="78" y="2276"/>
                  </a:cubicBezTo>
                  <a:cubicBezTo>
                    <a:pt x="3" y="2276"/>
                    <a:pt x="3" y="2276"/>
                    <a:pt x="3" y="2276"/>
                  </a:cubicBezTo>
                  <a:cubicBezTo>
                    <a:pt x="3" y="2351"/>
                    <a:pt x="3" y="2351"/>
                    <a:pt x="3" y="2351"/>
                  </a:cubicBezTo>
                  <a:cubicBezTo>
                    <a:pt x="4" y="2643"/>
                    <a:pt x="4" y="2643"/>
                    <a:pt x="4" y="2643"/>
                  </a:cubicBezTo>
                  <a:cubicBezTo>
                    <a:pt x="4" y="2719"/>
                    <a:pt x="4" y="2719"/>
                    <a:pt x="4" y="2719"/>
                  </a:cubicBezTo>
                  <a:cubicBezTo>
                    <a:pt x="1318" y="2719"/>
                    <a:pt x="1318" y="2719"/>
                    <a:pt x="1318" y="2719"/>
                  </a:cubicBezTo>
                  <a:cubicBezTo>
                    <a:pt x="1318" y="2719"/>
                    <a:pt x="1318" y="2643"/>
                    <a:pt x="1318" y="2643"/>
                  </a:cubicBezTo>
                  <a:cubicBezTo>
                    <a:pt x="1318" y="2351"/>
                    <a:pt x="1318" y="2351"/>
                    <a:pt x="1318" y="2351"/>
                  </a:cubicBezTo>
                  <a:cubicBezTo>
                    <a:pt x="1318" y="2275"/>
                    <a:pt x="1318" y="2275"/>
                    <a:pt x="1318" y="2275"/>
                  </a:cubicBezTo>
                  <a:cubicBezTo>
                    <a:pt x="1318" y="2276"/>
                    <a:pt x="1243" y="2276"/>
                    <a:pt x="1243" y="2276"/>
                  </a:cubicBezTo>
                  <a:cubicBezTo>
                    <a:pt x="1241" y="2276"/>
                    <a:pt x="1241" y="2276"/>
                    <a:pt x="1241" y="2276"/>
                  </a:cubicBezTo>
                  <a:cubicBezTo>
                    <a:pt x="1240" y="2276"/>
                    <a:pt x="1239" y="2276"/>
                    <a:pt x="1239" y="2276"/>
                  </a:cubicBezTo>
                  <a:cubicBezTo>
                    <a:pt x="1127" y="2275"/>
                    <a:pt x="1032" y="2206"/>
                    <a:pt x="1032" y="2149"/>
                  </a:cubicBezTo>
                  <a:cubicBezTo>
                    <a:pt x="1032" y="2092"/>
                    <a:pt x="1128" y="2022"/>
                    <a:pt x="1239" y="2022"/>
                  </a:cubicBezTo>
                  <a:cubicBezTo>
                    <a:pt x="1240" y="2022"/>
                    <a:pt x="1241" y="2022"/>
                    <a:pt x="1242" y="2022"/>
                  </a:cubicBezTo>
                  <a:cubicBezTo>
                    <a:pt x="1318" y="2022"/>
                    <a:pt x="1318" y="2022"/>
                    <a:pt x="1318" y="2022"/>
                  </a:cubicBezTo>
                  <a:cubicBezTo>
                    <a:pt x="1318" y="1947"/>
                    <a:pt x="1318" y="1947"/>
                    <a:pt x="1318" y="1947"/>
                  </a:cubicBezTo>
                  <a:cubicBezTo>
                    <a:pt x="1317" y="1726"/>
                    <a:pt x="1249" y="1519"/>
                    <a:pt x="1127" y="1362"/>
                  </a:cubicBezTo>
                  <a:cubicBezTo>
                    <a:pt x="1105" y="1333"/>
                    <a:pt x="1082" y="1306"/>
                    <a:pt x="1056" y="1282"/>
                  </a:cubicBezTo>
                  <a:cubicBezTo>
                    <a:pt x="982" y="1209"/>
                    <a:pt x="924" y="1135"/>
                    <a:pt x="880" y="1056"/>
                  </a:cubicBezTo>
                  <a:cubicBezTo>
                    <a:pt x="948" y="1086"/>
                    <a:pt x="1014" y="1106"/>
                    <a:pt x="1050" y="1114"/>
                  </a:cubicBezTo>
                  <a:cubicBezTo>
                    <a:pt x="1141" y="1133"/>
                    <a:pt x="1234" y="1127"/>
                    <a:pt x="1290" y="1121"/>
                  </a:cubicBezTo>
                  <a:cubicBezTo>
                    <a:pt x="1346" y="1202"/>
                    <a:pt x="1346" y="1202"/>
                    <a:pt x="1346" y="1202"/>
                  </a:cubicBezTo>
                  <a:cubicBezTo>
                    <a:pt x="1384" y="1257"/>
                    <a:pt x="1384" y="1257"/>
                    <a:pt x="1384" y="1257"/>
                  </a:cubicBezTo>
                  <a:cubicBezTo>
                    <a:pt x="1443" y="1226"/>
                    <a:pt x="1443" y="1226"/>
                    <a:pt x="1443" y="1226"/>
                  </a:cubicBezTo>
                  <a:cubicBezTo>
                    <a:pt x="1651" y="1117"/>
                    <a:pt x="1651" y="1117"/>
                    <a:pt x="1651" y="1117"/>
                  </a:cubicBezTo>
                  <a:cubicBezTo>
                    <a:pt x="1694" y="1094"/>
                    <a:pt x="1694" y="1094"/>
                    <a:pt x="1694" y="1094"/>
                  </a:cubicBezTo>
                  <a:lnTo>
                    <a:pt x="1691" y="1046"/>
                  </a:lnTo>
                  <a:close/>
                </a:path>
              </a:pathLst>
            </a:custGeom>
            <a:solidFill>
              <a:srgbClr val="FFFFFF"/>
            </a:solidFill>
            <a:ln>
              <a:noFill/>
            </a:ln>
          </p:spPr>
          <p:txBody>
            <a:bodyPr vert="horz" wrap="square" lIns="52476" tIns="26238" rIns="52476" bIns="26238" numCol="1" anchor="t" anchorCtr="0" compatLnSpc="1">
              <a:prstTxWarp prst="textNoShape">
                <a:avLst/>
              </a:prstTxWarp>
            </a:bodyPr>
            <a:lstStyle/>
            <a:p>
              <a:pPr defTabSz="914225"/>
              <a:endParaRPr lang="en-US" sz="700">
                <a:solidFill>
                  <a:srgbClr val="292929">
                    <a:lumMod val="75000"/>
                  </a:srgbClr>
                </a:solidFill>
                <a:ea typeface="Segoe UI" pitchFamily="34" charset="0"/>
                <a:cs typeface="Segoe UI" pitchFamily="34" charset="0"/>
              </a:endParaRPr>
            </a:p>
          </p:txBody>
        </p:sp>
      </p:grpSp>
      <p:grpSp>
        <p:nvGrpSpPr>
          <p:cNvPr id="11" name="Group 10"/>
          <p:cNvGrpSpPr/>
          <p:nvPr/>
        </p:nvGrpSpPr>
        <p:grpSpPr>
          <a:xfrm>
            <a:off x="3302824" y="5248057"/>
            <a:ext cx="990393" cy="630159"/>
            <a:chOff x="1661922" y="6271383"/>
            <a:chExt cx="777869" cy="494935"/>
          </a:xfrm>
        </p:grpSpPr>
        <p:grpSp>
          <p:nvGrpSpPr>
            <p:cNvPr id="155" name="Group 154"/>
            <p:cNvGrpSpPr/>
            <p:nvPr/>
          </p:nvGrpSpPr>
          <p:grpSpPr>
            <a:xfrm>
              <a:off x="1661922" y="6271383"/>
              <a:ext cx="777869" cy="494935"/>
              <a:chOff x="1661922" y="6271383"/>
              <a:chExt cx="777869" cy="494935"/>
            </a:xfrm>
          </p:grpSpPr>
          <p:sp>
            <p:nvSpPr>
              <p:cNvPr id="157" name="Oval 156"/>
              <p:cNvSpPr/>
              <p:nvPr/>
            </p:nvSpPr>
            <p:spPr bwMode="auto">
              <a:xfrm>
                <a:off x="1867148" y="6271383"/>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58" name="TextBox 157"/>
              <p:cNvSpPr txBox="1"/>
              <p:nvPr/>
            </p:nvSpPr>
            <p:spPr>
              <a:xfrm>
                <a:off x="1661922" y="6688991"/>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Ad Networks</a:t>
                </a:r>
              </a:p>
            </p:txBody>
          </p:sp>
        </p:grpSp>
        <p:sp>
          <p:nvSpPr>
            <p:cNvPr id="156" name="Freeform 73"/>
            <p:cNvSpPr>
              <a:spLocks noEditPoints="1"/>
            </p:cNvSpPr>
            <p:nvPr/>
          </p:nvSpPr>
          <p:spPr bwMode="black">
            <a:xfrm>
              <a:off x="1921013" y="6318224"/>
              <a:ext cx="270280" cy="260919"/>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52476" tIns="26238" rIns="52476" bIns="26238" numCol="1" anchor="t" anchorCtr="0" compatLnSpc="1">
              <a:prstTxWarp prst="textNoShape">
                <a:avLst/>
              </a:prstTxWarp>
            </a:bodyPr>
            <a:lstStyle/>
            <a:p>
              <a:pPr defTabSz="914225"/>
              <a:endParaRPr lang="en-US" sz="700">
                <a:solidFill>
                  <a:srgbClr val="292929">
                    <a:lumMod val="75000"/>
                  </a:srgbClr>
                </a:solidFill>
              </a:endParaRPr>
            </a:p>
          </p:txBody>
        </p:sp>
      </p:grpSp>
      <p:grpSp>
        <p:nvGrpSpPr>
          <p:cNvPr id="12" name="Group 11"/>
          <p:cNvGrpSpPr/>
          <p:nvPr/>
        </p:nvGrpSpPr>
        <p:grpSpPr>
          <a:xfrm>
            <a:off x="4218863" y="3862282"/>
            <a:ext cx="990393" cy="598994"/>
            <a:chOff x="2407505" y="5200604"/>
            <a:chExt cx="777869" cy="470459"/>
          </a:xfrm>
        </p:grpSpPr>
        <p:grpSp>
          <p:nvGrpSpPr>
            <p:cNvPr id="151" name="Group 150"/>
            <p:cNvGrpSpPr/>
            <p:nvPr/>
          </p:nvGrpSpPr>
          <p:grpSpPr>
            <a:xfrm>
              <a:off x="2407505" y="5200604"/>
              <a:ext cx="777869" cy="470459"/>
              <a:chOff x="2407505" y="5200604"/>
              <a:chExt cx="777869" cy="470459"/>
            </a:xfrm>
          </p:grpSpPr>
          <p:sp>
            <p:nvSpPr>
              <p:cNvPr id="153" name="Oval 152"/>
              <p:cNvSpPr/>
              <p:nvPr/>
            </p:nvSpPr>
            <p:spPr bwMode="auto">
              <a:xfrm>
                <a:off x="2618481" y="520060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54" name="TextBox 153"/>
              <p:cNvSpPr txBox="1"/>
              <p:nvPr/>
            </p:nvSpPr>
            <p:spPr>
              <a:xfrm>
                <a:off x="2407505" y="5593736"/>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Web</a:t>
                </a:r>
              </a:p>
            </p:txBody>
          </p:sp>
        </p:grpSp>
        <p:sp>
          <p:nvSpPr>
            <p:cNvPr id="152" name="Freeform 20"/>
            <p:cNvSpPr>
              <a:spLocks noEditPoints="1"/>
            </p:cNvSpPr>
            <p:nvPr/>
          </p:nvSpPr>
          <p:spPr bwMode="black">
            <a:xfrm>
              <a:off x="2668899" y="5287996"/>
              <a:ext cx="262398" cy="168810"/>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8298" tIns="29149" rIns="58298" bIns="29149" numCol="1" rtlCol="0" anchor="ctr" anchorCtr="0" compatLnSpc="1">
              <a:prstTxWarp prst="textNoShape">
                <a:avLst/>
              </a:prstTxWarp>
            </a:bodyPr>
            <a:lstStyle/>
            <a:p>
              <a:pPr defTabSz="472279"/>
              <a:endParaRPr lang="en-US" sz="700" spc="-78">
                <a:solidFill>
                  <a:srgbClr val="292929">
                    <a:lumMod val="75000"/>
                  </a:srgbClr>
                </a:solidFill>
                <a:ea typeface="Segoe UI" pitchFamily="34" charset="0"/>
                <a:cs typeface="Segoe UI" pitchFamily="34" charset="0"/>
              </a:endParaRPr>
            </a:p>
          </p:txBody>
        </p:sp>
      </p:grpSp>
      <p:grpSp>
        <p:nvGrpSpPr>
          <p:cNvPr id="13" name="Group 12"/>
          <p:cNvGrpSpPr/>
          <p:nvPr/>
        </p:nvGrpSpPr>
        <p:grpSpPr>
          <a:xfrm>
            <a:off x="5078268" y="3537474"/>
            <a:ext cx="858109" cy="598994"/>
            <a:chOff x="3156971" y="4877055"/>
            <a:chExt cx="673972" cy="470459"/>
          </a:xfrm>
        </p:grpSpPr>
        <p:grpSp>
          <p:nvGrpSpPr>
            <p:cNvPr id="145" name="Group 144"/>
            <p:cNvGrpSpPr/>
            <p:nvPr/>
          </p:nvGrpSpPr>
          <p:grpSpPr>
            <a:xfrm>
              <a:off x="3156971" y="4877055"/>
              <a:ext cx="673972" cy="470459"/>
              <a:chOff x="3183866" y="4877055"/>
              <a:chExt cx="673972" cy="470459"/>
            </a:xfrm>
          </p:grpSpPr>
          <p:sp>
            <p:nvSpPr>
              <p:cNvPr id="149" name="Oval 148"/>
              <p:cNvSpPr/>
              <p:nvPr/>
            </p:nvSpPr>
            <p:spPr bwMode="auto">
              <a:xfrm>
                <a:off x="3332086" y="487705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50" name="TextBox 149"/>
              <p:cNvSpPr txBox="1"/>
              <p:nvPr/>
            </p:nvSpPr>
            <p:spPr>
              <a:xfrm>
                <a:off x="3183866" y="5270187"/>
                <a:ext cx="673972"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Social Channels</a:t>
                </a:r>
              </a:p>
            </p:txBody>
          </p:sp>
        </p:grpSp>
        <p:sp>
          <p:nvSpPr>
            <p:cNvPr id="148" name="Freeform 7"/>
            <p:cNvSpPr>
              <a:spLocks/>
            </p:cNvSpPr>
            <p:nvPr/>
          </p:nvSpPr>
          <p:spPr bwMode="black">
            <a:xfrm>
              <a:off x="3455209" y="4989931"/>
              <a:ext cx="82206" cy="155564"/>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1"/>
            </a:solidFill>
            <a:ln>
              <a:noFill/>
              <a:headEnd type="none" w="med" len="med"/>
              <a:tailEnd type="none" w="med" len="med"/>
            </a:ln>
            <a:extLst>
              <a:ext uri="{91240B29-F687-4f45-9708-019B960494DF}">
                <a14:hiddenLine xmlns:a14="http://schemas.microsoft.com/office/drawing/2010/main" xmlns=""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24586" fontAlgn="base">
                <a:spcBef>
                  <a:spcPct val="0"/>
                </a:spcBef>
                <a:spcAft>
                  <a:spcPct val="0"/>
                </a:spcAft>
              </a:pPr>
              <a:endParaRPr lang="en-US" sz="700">
                <a:solidFill>
                  <a:srgbClr val="292929">
                    <a:lumMod val="75000"/>
                  </a:srgbClr>
                </a:solidFill>
                <a:ea typeface="Segoe UI" pitchFamily="34" charset="0"/>
                <a:cs typeface="Segoe UI" pitchFamily="34" charset="0"/>
              </a:endParaRPr>
            </a:p>
          </p:txBody>
        </p:sp>
      </p:grpSp>
      <p:grpSp>
        <p:nvGrpSpPr>
          <p:cNvPr id="14" name="Group 13"/>
          <p:cNvGrpSpPr/>
          <p:nvPr/>
        </p:nvGrpSpPr>
        <p:grpSpPr>
          <a:xfrm>
            <a:off x="3652299" y="4461401"/>
            <a:ext cx="990393" cy="598994"/>
            <a:chOff x="1968682" y="5662466"/>
            <a:chExt cx="777869" cy="470459"/>
          </a:xfrm>
        </p:grpSpPr>
        <p:grpSp>
          <p:nvGrpSpPr>
            <p:cNvPr id="141" name="Group 140"/>
            <p:cNvGrpSpPr/>
            <p:nvPr/>
          </p:nvGrpSpPr>
          <p:grpSpPr>
            <a:xfrm>
              <a:off x="1968682" y="5662466"/>
              <a:ext cx="777869" cy="470459"/>
              <a:chOff x="1968682" y="5662466"/>
              <a:chExt cx="777869" cy="470459"/>
            </a:xfrm>
          </p:grpSpPr>
          <p:sp>
            <p:nvSpPr>
              <p:cNvPr id="143" name="Oval 142"/>
              <p:cNvSpPr/>
              <p:nvPr/>
            </p:nvSpPr>
            <p:spPr bwMode="auto">
              <a:xfrm>
                <a:off x="2179658" y="5662466"/>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44" name="TextBox 143"/>
              <p:cNvSpPr txBox="1"/>
              <p:nvPr/>
            </p:nvSpPr>
            <p:spPr>
              <a:xfrm>
                <a:off x="1968682" y="6055598"/>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Email</a:t>
                </a:r>
              </a:p>
            </p:txBody>
          </p:sp>
        </p:grpSp>
        <p:pic>
          <p:nvPicPr>
            <p:cNvPr id="142" name="Picture 1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7084" y="5746513"/>
              <a:ext cx="231121" cy="233777"/>
            </a:xfrm>
            <a:prstGeom prst="rect">
              <a:avLst/>
            </a:prstGeom>
          </p:spPr>
        </p:pic>
      </p:grpSp>
      <p:grpSp>
        <p:nvGrpSpPr>
          <p:cNvPr id="15" name="Group 14"/>
          <p:cNvGrpSpPr/>
          <p:nvPr/>
        </p:nvGrpSpPr>
        <p:grpSpPr>
          <a:xfrm>
            <a:off x="3887685" y="2871052"/>
            <a:ext cx="990393" cy="598994"/>
            <a:chOff x="3437473" y="2788508"/>
            <a:chExt cx="1254088" cy="758479"/>
          </a:xfrm>
        </p:grpSpPr>
        <p:grpSp>
          <p:nvGrpSpPr>
            <p:cNvPr id="137" name="Group 136"/>
            <p:cNvGrpSpPr/>
            <p:nvPr/>
          </p:nvGrpSpPr>
          <p:grpSpPr>
            <a:xfrm>
              <a:off x="3437473" y="2788508"/>
              <a:ext cx="1254088" cy="758479"/>
              <a:chOff x="2231917" y="4463665"/>
              <a:chExt cx="777869" cy="470459"/>
            </a:xfrm>
          </p:grpSpPr>
          <p:sp>
            <p:nvSpPr>
              <p:cNvPr id="139" name="Oval 138"/>
              <p:cNvSpPr/>
              <p:nvPr/>
            </p:nvSpPr>
            <p:spPr bwMode="auto">
              <a:xfrm>
                <a:off x="2442893" y="446366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40" name="TextBox 139"/>
              <p:cNvSpPr txBox="1"/>
              <p:nvPr/>
            </p:nvSpPr>
            <p:spPr>
              <a:xfrm>
                <a:off x="2231917" y="4856797"/>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Lead Mgmt</a:t>
                </a:r>
              </a:p>
            </p:txBody>
          </p:sp>
        </p:grpSp>
        <p:pic>
          <p:nvPicPr>
            <p:cNvPr id="138" name="Picture 1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5240" y="2936385"/>
              <a:ext cx="309320" cy="309320"/>
            </a:xfrm>
            <a:prstGeom prst="rect">
              <a:avLst/>
            </a:prstGeom>
          </p:spPr>
        </p:pic>
      </p:grpSp>
      <p:grpSp>
        <p:nvGrpSpPr>
          <p:cNvPr id="16" name="Group 15"/>
          <p:cNvGrpSpPr/>
          <p:nvPr/>
        </p:nvGrpSpPr>
        <p:grpSpPr>
          <a:xfrm>
            <a:off x="3133670" y="3389341"/>
            <a:ext cx="990393" cy="697444"/>
            <a:chOff x="2405674" y="3558028"/>
            <a:chExt cx="1254088" cy="883142"/>
          </a:xfrm>
        </p:grpSpPr>
        <p:grpSp>
          <p:nvGrpSpPr>
            <p:cNvPr id="133" name="Group 132"/>
            <p:cNvGrpSpPr/>
            <p:nvPr/>
          </p:nvGrpSpPr>
          <p:grpSpPr>
            <a:xfrm>
              <a:off x="2405674" y="3558028"/>
              <a:ext cx="1254088" cy="883142"/>
              <a:chOff x="1591926" y="4940980"/>
              <a:chExt cx="777869" cy="547784"/>
            </a:xfrm>
          </p:grpSpPr>
          <p:sp>
            <p:nvSpPr>
              <p:cNvPr id="135" name="Oval 134"/>
              <p:cNvSpPr/>
              <p:nvPr/>
            </p:nvSpPr>
            <p:spPr bwMode="auto">
              <a:xfrm>
                <a:off x="1820831" y="4940980"/>
                <a:ext cx="363234" cy="363234"/>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36" name="TextBox 135"/>
              <p:cNvSpPr txBox="1"/>
              <p:nvPr/>
            </p:nvSpPr>
            <p:spPr>
              <a:xfrm>
                <a:off x="1591926" y="5334110"/>
                <a:ext cx="777869"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Content / Nurture Marketing</a:t>
                </a:r>
              </a:p>
            </p:txBody>
          </p:sp>
        </p:grpSp>
        <p:pic>
          <p:nvPicPr>
            <p:cNvPr id="134" name="Picture 133"/>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2861618" y="3662032"/>
              <a:ext cx="441918" cy="365586"/>
            </a:xfrm>
            <a:prstGeom prst="rect">
              <a:avLst/>
            </a:prstGeom>
          </p:spPr>
        </p:pic>
      </p:grpSp>
      <p:grpSp>
        <p:nvGrpSpPr>
          <p:cNvPr id="17" name="Group 16"/>
          <p:cNvGrpSpPr/>
          <p:nvPr/>
        </p:nvGrpSpPr>
        <p:grpSpPr>
          <a:xfrm>
            <a:off x="5945109" y="3544083"/>
            <a:ext cx="990393" cy="598994"/>
            <a:chOff x="3841840" y="4877055"/>
            <a:chExt cx="777869" cy="470459"/>
          </a:xfrm>
        </p:grpSpPr>
        <p:grpSp>
          <p:nvGrpSpPr>
            <p:cNvPr id="129" name="Group 128"/>
            <p:cNvGrpSpPr/>
            <p:nvPr/>
          </p:nvGrpSpPr>
          <p:grpSpPr>
            <a:xfrm>
              <a:off x="3841840" y="4877055"/>
              <a:ext cx="777869" cy="470459"/>
              <a:chOff x="3814945" y="4877055"/>
              <a:chExt cx="777869" cy="470459"/>
            </a:xfrm>
          </p:grpSpPr>
          <p:sp>
            <p:nvSpPr>
              <p:cNvPr id="131" name="Oval 130"/>
              <p:cNvSpPr/>
              <p:nvPr/>
            </p:nvSpPr>
            <p:spPr bwMode="auto">
              <a:xfrm>
                <a:off x="4025921" y="487705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32" name="TextBox 131"/>
              <p:cNvSpPr txBox="1"/>
              <p:nvPr/>
            </p:nvSpPr>
            <p:spPr>
              <a:xfrm>
                <a:off x="3814945" y="5270187"/>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Mobile</a:t>
                </a:r>
              </a:p>
            </p:txBody>
          </p:sp>
        </p:grpSp>
        <p:pic>
          <p:nvPicPr>
            <p:cNvPr id="130" name="Picture 1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black">
            <a:xfrm>
              <a:off x="4166141" y="4947831"/>
              <a:ext cx="135636" cy="224954"/>
            </a:xfrm>
            <a:prstGeom prst="rect">
              <a:avLst/>
            </a:prstGeom>
          </p:spPr>
        </p:pic>
      </p:grpSp>
      <p:grpSp>
        <p:nvGrpSpPr>
          <p:cNvPr id="18" name="Group 17"/>
          <p:cNvGrpSpPr/>
          <p:nvPr/>
        </p:nvGrpSpPr>
        <p:grpSpPr>
          <a:xfrm>
            <a:off x="6671349" y="5362624"/>
            <a:ext cx="990393" cy="598994"/>
            <a:chOff x="7033474" y="5778450"/>
            <a:chExt cx="1254088" cy="758479"/>
          </a:xfrm>
        </p:grpSpPr>
        <p:grpSp>
          <p:nvGrpSpPr>
            <p:cNvPr id="125" name="Group 124"/>
            <p:cNvGrpSpPr/>
            <p:nvPr/>
          </p:nvGrpSpPr>
          <p:grpSpPr>
            <a:xfrm>
              <a:off x="7033474" y="5778450"/>
              <a:ext cx="1254088" cy="758479"/>
              <a:chOff x="1862713" y="6300294"/>
              <a:chExt cx="777869" cy="470459"/>
            </a:xfrm>
          </p:grpSpPr>
          <p:sp>
            <p:nvSpPr>
              <p:cNvPr id="127" name="Oval 126"/>
              <p:cNvSpPr/>
              <p:nvPr/>
            </p:nvSpPr>
            <p:spPr bwMode="auto">
              <a:xfrm>
                <a:off x="2055759" y="630029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28" name="TextBox 127"/>
              <p:cNvSpPr txBox="1"/>
              <p:nvPr/>
            </p:nvSpPr>
            <p:spPr>
              <a:xfrm>
                <a:off x="1862713" y="6693426"/>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Social Marketers</a:t>
                </a:r>
              </a:p>
            </p:txBody>
          </p:sp>
        </p:grpSp>
        <p:sp>
          <p:nvSpPr>
            <p:cNvPr id="126" name="Freeform 35"/>
            <p:cNvSpPr>
              <a:spLocks noEditPoints="1"/>
            </p:cNvSpPr>
            <p:nvPr/>
          </p:nvSpPr>
          <p:spPr bwMode="black">
            <a:xfrm>
              <a:off x="7482456" y="5900899"/>
              <a:ext cx="337700" cy="341953"/>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14225"/>
              <a:endParaRPr lang="en-US" sz="700">
                <a:solidFill>
                  <a:srgbClr val="292929"/>
                </a:solidFill>
              </a:endParaRPr>
            </a:p>
          </p:txBody>
        </p:sp>
      </p:grpSp>
      <p:grpSp>
        <p:nvGrpSpPr>
          <p:cNvPr id="19" name="Group 18"/>
          <p:cNvGrpSpPr/>
          <p:nvPr/>
        </p:nvGrpSpPr>
        <p:grpSpPr>
          <a:xfrm>
            <a:off x="7380603" y="4500440"/>
            <a:ext cx="990393" cy="606945"/>
            <a:chOff x="5034103" y="5654043"/>
            <a:chExt cx="777869" cy="476704"/>
          </a:xfrm>
        </p:grpSpPr>
        <p:grpSp>
          <p:nvGrpSpPr>
            <p:cNvPr id="121" name="Group 120"/>
            <p:cNvGrpSpPr/>
            <p:nvPr/>
          </p:nvGrpSpPr>
          <p:grpSpPr>
            <a:xfrm>
              <a:off x="5034103" y="5654043"/>
              <a:ext cx="777869" cy="476704"/>
              <a:chOff x="5034103" y="5654043"/>
              <a:chExt cx="777869" cy="476704"/>
            </a:xfrm>
          </p:grpSpPr>
          <p:sp>
            <p:nvSpPr>
              <p:cNvPr id="123" name="Oval 122"/>
              <p:cNvSpPr/>
              <p:nvPr/>
            </p:nvSpPr>
            <p:spPr bwMode="auto">
              <a:xfrm>
                <a:off x="5241295" y="5654043"/>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24" name="TextBox 123"/>
              <p:cNvSpPr txBox="1"/>
              <p:nvPr/>
            </p:nvSpPr>
            <p:spPr>
              <a:xfrm>
                <a:off x="5034103" y="6053420"/>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Broadcast</a:t>
                </a:r>
              </a:p>
            </p:txBody>
          </p:sp>
        </p:grpSp>
        <p:sp>
          <p:nvSpPr>
            <p:cNvPr id="122" name="Freeform 61"/>
            <p:cNvSpPr>
              <a:spLocks noEditPoints="1"/>
            </p:cNvSpPr>
            <p:nvPr/>
          </p:nvSpPr>
          <p:spPr bwMode="black">
            <a:xfrm>
              <a:off x="5342681" y="5740386"/>
              <a:ext cx="158101" cy="19809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14225"/>
              <a:endParaRPr lang="en-US" sz="700" dirty="0">
                <a:solidFill>
                  <a:srgbClr val="292929"/>
                </a:solidFill>
              </a:endParaRPr>
            </a:p>
          </p:txBody>
        </p:sp>
      </p:grpSp>
      <p:grpSp>
        <p:nvGrpSpPr>
          <p:cNvPr id="20" name="Group 19"/>
          <p:cNvGrpSpPr/>
          <p:nvPr/>
        </p:nvGrpSpPr>
        <p:grpSpPr>
          <a:xfrm>
            <a:off x="7676433" y="5268294"/>
            <a:ext cx="990393" cy="598994"/>
            <a:chOff x="5293054" y="6270426"/>
            <a:chExt cx="777869" cy="470459"/>
          </a:xfrm>
        </p:grpSpPr>
        <p:grpSp>
          <p:nvGrpSpPr>
            <p:cNvPr id="117" name="Group 116"/>
            <p:cNvGrpSpPr/>
            <p:nvPr/>
          </p:nvGrpSpPr>
          <p:grpSpPr>
            <a:xfrm>
              <a:off x="5293054" y="6270426"/>
              <a:ext cx="777869" cy="470459"/>
              <a:chOff x="5293054" y="6270426"/>
              <a:chExt cx="777869" cy="470459"/>
            </a:xfrm>
          </p:grpSpPr>
          <p:sp>
            <p:nvSpPr>
              <p:cNvPr id="119" name="Oval 118"/>
              <p:cNvSpPr/>
              <p:nvPr/>
            </p:nvSpPr>
            <p:spPr bwMode="auto">
              <a:xfrm>
                <a:off x="5504030" y="6270426"/>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20" name="TextBox 119"/>
              <p:cNvSpPr txBox="1"/>
              <p:nvPr/>
            </p:nvSpPr>
            <p:spPr>
              <a:xfrm>
                <a:off x="5293054" y="6663558"/>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Phone</a:t>
                </a:r>
              </a:p>
            </p:txBody>
          </p:sp>
        </p:grpSp>
        <p:pic>
          <p:nvPicPr>
            <p:cNvPr id="118" name="Picture 6" descr="C:\Users\Kristen\Desktop\gac as of 04.20.13\Assets\icons\white_rotaryphone_100.fw.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53970" y="6341330"/>
              <a:ext cx="275761" cy="21604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1" name="Group 20"/>
          <p:cNvGrpSpPr/>
          <p:nvPr/>
        </p:nvGrpSpPr>
        <p:grpSpPr>
          <a:xfrm>
            <a:off x="6715219" y="3851803"/>
            <a:ext cx="990393" cy="598994"/>
            <a:chOff x="7176185" y="4037975"/>
            <a:chExt cx="1254088" cy="758479"/>
          </a:xfrm>
        </p:grpSpPr>
        <p:grpSp>
          <p:nvGrpSpPr>
            <p:cNvPr id="113" name="Group 112"/>
            <p:cNvGrpSpPr/>
            <p:nvPr/>
          </p:nvGrpSpPr>
          <p:grpSpPr>
            <a:xfrm>
              <a:off x="7176185" y="4037975"/>
              <a:ext cx="1254088" cy="758479"/>
              <a:chOff x="4550916" y="5238667"/>
              <a:chExt cx="777869" cy="470459"/>
            </a:xfrm>
          </p:grpSpPr>
          <p:sp>
            <p:nvSpPr>
              <p:cNvPr id="115" name="Oval 114"/>
              <p:cNvSpPr/>
              <p:nvPr/>
            </p:nvSpPr>
            <p:spPr bwMode="auto">
              <a:xfrm>
                <a:off x="4761892" y="5238667"/>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16" name="TextBox 115"/>
              <p:cNvSpPr txBox="1"/>
              <p:nvPr/>
            </p:nvSpPr>
            <p:spPr>
              <a:xfrm>
                <a:off x="4550916" y="5631799"/>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Print</a:t>
                </a:r>
              </a:p>
            </p:txBody>
          </p:sp>
        </p:grpSp>
        <p:pic>
          <p:nvPicPr>
            <p:cNvPr id="114" name="Picture 7" descr="C:\Users\Kristen\Desktop\gac as of 04.20.13\Prime8\MSCIS\IEB site\images\papers_orange1.png"/>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7609389" y="4072165"/>
              <a:ext cx="445700" cy="4457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Group 21"/>
          <p:cNvGrpSpPr/>
          <p:nvPr/>
        </p:nvGrpSpPr>
        <p:grpSpPr>
          <a:xfrm>
            <a:off x="2628208" y="4221086"/>
            <a:ext cx="990393" cy="598994"/>
            <a:chOff x="1757314" y="4611228"/>
            <a:chExt cx="1254088" cy="758479"/>
          </a:xfrm>
        </p:grpSpPr>
        <p:grpSp>
          <p:nvGrpSpPr>
            <p:cNvPr id="109" name="Group 108"/>
            <p:cNvGrpSpPr/>
            <p:nvPr/>
          </p:nvGrpSpPr>
          <p:grpSpPr>
            <a:xfrm>
              <a:off x="1757314" y="4611228"/>
              <a:ext cx="1254088" cy="758479"/>
              <a:chOff x="1189770" y="5594237"/>
              <a:chExt cx="777869" cy="470459"/>
            </a:xfrm>
          </p:grpSpPr>
          <p:sp>
            <p:nvSpPr>
              <p:cNvPr id="111" name="Oval 110"/>
              <p:cNvSpPr/>
              <p:nvPr/>
            </p:nvSpPr>
            <p:spPr bwMode="auto">
              <a:xfrm>
                <a:off x="1400746" y="5594237"/>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12" name="TextBox 111"/>
              <p:cNvSpPr txBox="1"/>
              <p:nvPr/>
            </p:nvSpPr>
            <p:spPr>
              <a:xfrm>
                <a:off x="1189770" y="5987369"/>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Events</a:t>
                </a:r>
              </a:p>
            </p:txBody>
          </p:sp>
        </p:grpSp>
        <p:pic>
          <p:nvPicPr>
            <p:cNvPr id="110" name="Picture 47" descr="C:\Users\sakuu\Documents\Ballmer MGX 2011\Tile Icons\Calenda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black">
            <a:xfrm>
              <a:off x="2218116" y="4756019"/>
              <a:ext cx="354136" cy="32408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Group 22"/>
          <p:cNvGrpSpPr/>
          <p:nvPr/>
        </p:nvGrpSpPr>
        <p:grpSpPr>
          <a:xfrm>
            <a:off x="7126847" y="2844646"/>
            <a:ext cx="849936" cy="697446"/>
            <a:chOff x="7642980" y="2745134"/>
            <a:chExt cx="1076234" cy="883144"/>
          </a:xfrm>
        </p:grpSpPr>
        <p:grpSp>
          <p:nvGrpSpPr>
            <p:cNvPr id="105" name="Group 104"/>
            <p:cNvGrpSpPr/>
            <p:nvPr/>
          </p:nvGrpSpPr>
          <p:grpSpPr>
            <a:xfrm>
              <a:off x="7642980" y="2745134"/>
              <a:ext cx="1076234" cy="883144"/>
              <a:chOff x="4840453" y="4436769"/>
              <a:chExt cx="667552" cy="547785"/>
            </a:xfrm>
          </p:grpSpPr>
          <p:sp>
            <p:nvSpPr>
              <p:cNvPr id="107" name="Oval 106"/>
              <p:cNvSpPr/>
              <p:nvPr/>
            </p:nvSpPr>
            <p:spPr bwMode="auto">
              <a:xfrm>
                <a:off x="4976971" y="4436769"/>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08" name="TextBox 107"/>
              <p:cNvSpPr txBox="1"/>
              <p:nvPr/>
            </p:nvSpPr>
            <p:spPr>
              <a:xfrm>
                <a:off x="4840453" y="4829900"/>
                <a:ext cx="667552"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Retention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Programs</a:t>
                </a:r>
              </a:p>
            </p:txBody>
          </p:sp>
        </p:grpSp>
        <p:pic>
          <p:nvPicPr>
            <p:cNvPr id="106" name="Picture 10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74961" y="2835871"/>
              <a:ext cx="375717" cy="375717"/>
            </a:xfrm>
            <a:prstGeom prst="rect">
              <a:avLst/>
            </a:prstGeom>
          </p:spPr>
        </p:pic>
      </p:grpSp>
      <p:grpSp>
        <p:nvGrpSpPr>
          <p:cNvPr id="24" name="Group 23"/>
          <p:cNvGrpSpPr/>
          <p:nvPr/>
        </p:nvGrpSpPr>
        <p:grpSpPr>
          <a:xfrm>
            <a:off x="8639108" y="4981198"/>
            <a:ext cx="990393" cy="793185"/>
            <a:chOff x="9587778" y="5573725"/>
            <a:chExt cx="1254088" cy="1004373"/>
          </a:xfrm>
        </p:grpSpPr>
        <p:grpSp>
          <p:nvGrpSpPr>
            <p:cNvPr id="96" name="Group 95"/>
            <p:cNvGrpSpPr/>
            <p:nvPr/>
          </p:nvGrpSpPr>
          <p:grpSpPr>
            <a:xfrm>
              <a:off x="9587778" y="5573725"/>
              <a:ext cx="1254088" cy="1004373"/>
              <a:chOff x="9587778" y="5573725"/>
              <a:chExt cx="1254088" cy="1004373"/>
            </a:xfrm>
          </p:grpSpPr>
          <p:sp>
            <p:nvSpPr>
              <p:cNvPr id="103" name="Oval 102"/>
              <p:cNvSpPr/>
              <p:nvPr/>
            </p:nvSpPr>
            <p:spPr bwMode="auto">
              <a:xfrm>
                <a:off x="9927916" y="5573725"/>
                <a:ext cx="585609" cy="585608"/>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04" name="TextBox 103"/>
              <p:cNvSpPr txBox="1"/>
              <p:nvPr/>
            </p:nvSpPr>
            <p:spPr>
              <a:xfrm>
                <a:off x="9587778" y="6207536"/>
                <a:ext cx="1254088" cy="370562"/>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Cross-channel </a:t>
                </a:r>
                <a:endParaRPr lang="en-US" sz="700" dirty="0" smtClean="0">
                  <a:solidFill>
                    <a:srgbClr val="FFFFFF"/>
                  </a:solidFill>
                  <a:ea typeface="Segoe UI" pitchFamily="34" charset="0"/>
                  <a:cs typeface="Segoe UI" pitchFamily="34" charset="0"/>
                </a:endParaRPr>
              </a:p>
              <a:p>
                <a:pPr algn="ctr" defTabSz="914225">
                  <a:lnSpc>
                    <a:spcPct val="90000"/>
                  </a:lnSpc>
                </a:pPr>
                <a:r>
                  <a:rPr lang="en-US" sz="700" dirty="0" smtClean="0">
                    <a:solidFill>
                      <a:srgbClr val="FFFFFF"/>
                    </a:solidFill>
                    <a:ea typeface="Segoe UI" pitchFamily="34" charset="0"/>
                    <a:cs typeface="Segoe UI" pitchFamily="34" charset="0"/>
                  </a:rPr>
                  <a:t>Experience </a:t>
                </a:r>
                <a:r>
                  <a:rPr lang="en-US" sz="700" dirty="0">
                    <a:solidFill>
                      <a:srgbClr val="FFFFFF"/>
                    </a:solidFill>
                    <a:ea typeface="Segoe UI" pitchFamily="34" charset="0"/>
                    <a:cs typeface="Segoe UI" pitchFamily="34" charset="0"/>
                  </a:rPr>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Consistency</a:t>
                </a:r>
              </a:p>
            </p:txBody>
          </p:sp>
        </p:grpSp>
        <p:grpSp>
          <p:nvGrpSpPr>
            <p:cNvPr id="97" name="Group 96"/>
            <p:cNvGrpSpPr/>
            <p:nvPr/>
          </p:nvGrpSpPr>
          <p:grpSpPr>
            <a:xfrm>
              <a:off x="10018336" y="5667306"/>
              <a:ext cx="355586" cy="407639"/>
              <a:chOff x="10012362" y="2444810"/>
              <a:chExt cx="435320" cy="499047"/>
            </a:xfrm>
          </p:grpSpPr>
          <p:grpSp>
            <p:nvGrpSpPr>
              <p:cNvPr id="98" name="Group 97"/>
              <p:cNvGrpSpPr/>
              <p:nvPr/>
            </p:nvGrpSpPr>
            <p:grpSpPr bwMode="black">
              <a:xfrm>
                <a:off x="10012362" y="2444810"/>
                <a:ext cx="242185" cy="238945"/>
                <a:chOff x="3326549" y="3238730"/>
                <a:chExt cx="930744" cy="918521"/>
              </a:xfrm>
            </p:grpSpPr>
            <p:pic>
              <p:nvPicPr>
                <p:cNvPr id="101" name="Picture 100"/>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3326549" y="3627229"/>
                  <a:ext cx="394560" cy="530022"/>
                </a:xfrm>
                <a:prstGeom prst="rect">
                  <a:avLst/>
                </a:prstGeom>
              </p:spPr>
            </p:pic>
            <p:sp>
              <p:nvSpPr>
                <p:cNvPr id="102" name="Freeform 61"/>
                <p:cNvSpPr>
                  <a:spLocks/>
                </p:cNvSpPr>
                <p:nvPr/>
              </p:nvSpPr>
              <p:spPr bwMode="black">
                <a:xfrm rot="10800000">
                  <a:off x="3690093" y="3238730"/>
                  <a:ext cx="567200" cy="820336"/>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14225">
                    <a:lnSpc>
                      <a:spcPct val="80000"/>
                    </a:lnSpc>
                  </a:pPr>
                  <a:endParaRPr lang="en-US" sz="700" dirty="0">
                    <a:solidFill>
                      <a:srgbClr val="292929">
                        <a:lumMod val="90000"/>
                        <a:lumOff val="10000"/>
                      </a:srgbClr>
                    </a:solidFill>
                  </a:endParaRPr>
                </a:p>
              </p:txBody>
            </p:sp>
          </p:grpSp>
          <p:sp>
            <p:nvSpPr>
              <p:cNvPr id="99" name="Freeform 20"/>
              <p:cNvSpPr>
                <a:spLocks noEditPoints="1"/>
              </p:cNvSpPr>
              <p:nvPr/>
            </p:nvSpPr>
            <p:spPr bwMode="black">
              <a:xfrm>
                <a:off x="10080640" y="2688676"/>
                <a:ext cx="367042" cy="255181"/>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93" tIns="41147" rIns="82293" bIns="41147" numCol="1" anchor="t" anchorCtr="0" compatLnSpc="1">
                <a:prstTxWarp prst="textNoShape">
                  <a:avLst/>
                </a:prstTxWarp>
              </a:bodyPr>
              <a:lstStyle/>
              <a:p>
                <a:pPr defTabSz="914225">
                  <a:lnSpc>
                    <a:spcPct val="80000"/>
                  </a:lnSpc>
                </a:pPr>
                <a:endParaRPr lang="en-US" sz="700" dirty="0">
                  <a:solidFill>
                    <a:srgbClr val="292929">
                      <a:lumMod val="90000"/>
                      <a:lumOff val="10000"/>
                    </a:srgbClr>
                  </a:solidFill>
                </a:endParaRPr>
              </a:p>
            </p:txBody>
          </p:sp>
          <p:pic>
            <p:nvPicPr>
              <p:cNvPr id="100" name="Picture 99"/>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10307716" y="2454775"/>
                <a:ext cx="104382" cy="200495"/>
              </a:xfrm>
              <a:prstGeom prst="rect">
                <a:avLst/>
              </a:prstGeom>
            </p:spPr>
          </p:pic>
        </p:grpSp>
      </p:grpSp>
      <p:grpSp>
        <p:nvGrpSpPr>
          <p:cNvPr id="25" name="Group 24"/>
          <p:cNvGrpSpPr/>
          <p:nvPr/>
        </p:nvGrpSpPr>
        <p:grpSpPr>
          <a:xfrm>
            <a:off x="8425355" y="4150404"/>
            <a:ext cx="859451" cy="697446"/>
            <a:chOff x="9330761" y="4521727"/>
            <a:chExt cx="1088283" cy="883144"/>
          </a:xfrm>
        </p:grpSpPr>
        <p:grpSp>
          <p:nvGrpSpPr>
            <p:cNvPr id="92" name="Group 91"/>
            <p:cNvGrpSpPr/>
            <p:nvPr/>
          </p:nvGrpSpPr>
          <p:grpSpPr>
            <a:xfrm>
              <a:off x="9330761" y="4521727"/>
              <a:ext cx="1088283" cy="883144"/>
              <a:chOff x="5887328" y="5538731"/>
              <a:chExt cx="675026" cy="547785"/>
            </a:xfrm>
          </p:grpSpPr>
          <p:sp>
            <p:nvSpPr>
              <p:cNvPr id="94" name="Oval 93"/>
              <p:cNvSpPr/>
              <p:nvPr/>
            </p:nvSpPr>
            <p:spPr bwMode="auto">
              <a:xfrm>
                <a:off x="6035549" y="5538731"/>
                <a:ext cx="363233"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95" name="TextBox 94"/>
              <p:cNvSpPr txBox="1"/>
              <p:nvPr/>
            </p:nvSpPr>
            <p:spPr>
              <a:xfrm>
                <a:off x="5887328" y="5931862"/>
                <a:ext cx="675026"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Loyalty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Campaigns</a:t>
                </a:r>
              </a:p>
            </p:txBody>
          </p:sp>
        </p:grpSp>
        <p:sp>
          <p:nvSpPr>
            <p:cNvPr id="93" name="Freeform 159"/>
            <p:cNvSpPr>
              <a:spLocks noEditPoints="1"/>
            </p:cNvSpPr>
            <p:nvPr/>
          </p:nvSpPr>
          <p:spPr bwMode="black">
            <a:xfrm>
              <a:off x="9727246" y="4626992"/>
              <a:ext cx="270564" cy="406988"/>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pPr defTabSz="914225">
                <a:lnSpc>
                  <a:spcPct val="80000"/>
                </a:lnSpc>
              </a:pPr>
              <a:endParaRPr lang="en-US" sz="700">
                <a:solidFill>
                  <a:srgbClr val="292929">
                    <a:lumMod val="90000"/>
                    <a:lumOff val="10000"/>
                  </a:srgbClr>
                </a:solidFill>
                <a:ea typeface="Segoe UI" pitchFamily="34" charset="0"/>
                <a:cs typeface="Segoe UI" pitchFamily="34" charset="0"/>
              </a:endParaRPr>
            </a:p>
          </p:txBody>
        </p:sp>
      </p:grpSp>
      <p:grpSp>
        <p:nvGrpSpPr>
          <p:cNvPr id="26" name="Group 25"/>
          <p:cNvGrpSpPr/>
          <p:nvPr/>
        </p:nvGrpSpPr>
        <p:grpSpPr>
          <a:xfrm>
            <a:off x="7950188" y="3389346"/>
            <a:ext cx="779853" cy="678333"/>
            <a:chOff x="8655632" y="3558036"/>
            <a:chExt cx="987491" cy="858942"/>
          </a:xfrm>
        </p:grpSpPr>
        <p:grpSp>
          <p:nvGrpSpPr>
            <p:cNvPr id="88" name="Group 87"/>
            <p:cNvGrpSpPr/>
            <p:nvPr/>
          </p:nvGrpSpPr>
          <p:grpSpPr>
            <a:xfrm>
              <a:off x="8655632" y="3558036"/>
              <a:ext cx="987491" cy="858942"/>
              <a:chOff x="5468569" y="4940978"/>
              <a:chExt cx="612508" cy="532773"/>
            </a:xfrm>
          </p:grpSpPr>
          <p:sp>
            <p:nvSpPr>
              <p:cNvPr id="90" name="Oval 89"/>
              <p:cNvSpPr/>
              <p:nvPr/>
            </p:nvSpPr>
            <p:spPr bwMode="auto">
              <a:xfrm>
                <a:off x="5571956" y="4940978"/>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91" name="TextBox 90"/>
              <p:cNvSpPr txBox="1"/>
              <p:nvPr/>
            </p:nvSpPr>
            <p:spPr>
              <a:xfrm>
                <a:off x="5468569" y="5321782"/>
                <a:ext cx="612508" cy="151969"/>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Cross / up-sell Campaigns</a:t>
                </a:r>
              </a:p>
            </p:txBody>
          </p:sp>
        </p:grpSp>
        <p:pic>
          <p:nvPicPr>
            <p:cNvPr id="89" name="Picture 3" descr="\\MAGNUM\Projects\Microsoft\Cloud Power FY12\Design\Icons\PNGs\Public_Cloud_Productivity.png"/>
            <p:cNvPicPr>
              <a:picLocks noChangeAspect="1" noChangeArrowheads="1"/>
            </p:cNvPicPr>
            <p:nvPr/>
          </p:nvPicPr>
          <p:blipFill rotWithShape="1">
            <a:blip r:embed="rId17" cstate="email">
              <a:lum bright="100000"/>
              <a:extLst>
                <a:ext uri="{28A0092B-C50C-407E-A947-70E740481C1C}">
                  <a14:useLocalDpi xmlns:a14="http://schemas.microsoft.com/office/drawing/2010/main"/>
                </a:ext>
              </a:extLst>
            </a:blip>
            <a:srcRect/>
            <a:stretch/>
          </p:blipFill>
          <p:spPr bwMode="auto">
            <a:xfrm>
              <a:off x="8854452" y="3686309"/>
              <a:ext cx="535154" cy="344792"/>
            </a:xfrm>
            <a:prstGeom prst="rect">
              <a:avLst/>
            </a:prstGeom>
            <a:noFill/>
          </p:spPr>
        </p:pic>
      </p:grpSp>
      <p:grpSp>
        <p:nvGrpSpPr>
          <p:cNvPr id="27" name="Group 26"/>
          <p:cNvGrpSpPr/>
          <p:nvPr/>
        </p:nvGrpSpPr>
        <p:grpSpPr>
          <a:xfrm>
            <a:off x="4561242" y="2486535"/>
            <a:ext cx="1398394" cy="694029"/>
            <a:chOff x="4418493" y="2269923"/>
            <a:chExt cx="1770721" cy="878816"/>
          </a:xfrm>
        </p:grpSpPr>
        <p:grpSp>
          <p:nvGrpSpPr>
            <p:cNvPr id="83" name="Group 82"/>
            <p:cNvGrpSpPr/>
            <p:nvPr/>
          </p:nvGrpSpPr>
          <p:grpSpPr>
            <a:xfrm>
              <a:off x="4418493" y="2269923"/>
              <a:ext cx="1770721" cy="878816"/>
              <a:chOff x="2840412" y="4150977"/>
              <a:chExt cx="1098320" cy="545101"/>
            </a:xfrm>
          </p:grpSpPr>
          <p:sp>
            <p:nvSpPr>
              <p:cNvPr id="86" name="Oval 85"/>
              <p:cNvSpPr/>
              <p:nvPr/>
            </p:nvSpPr>
            <p:spPr bwMode="auto">
              <a:xfrm>
                <a:off x="3236880" y="4150977"/>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87" name="TextBox 86"/>
              <p:cNvSpPr txBox="1"/>
              <p:nvPr/>
            </p:nvSpPr>
            <p:spPr>
              <a:xfrm>
                <a:off x="2840412" y="4544109"/>
                <a:ext cx="1098320" cy="151969"/>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Revenue </a:t>
                </a:r>
                <a:r>
                  <a:rPr lang="en-US" sz="700" dirty="0" smtClean="0">
                    <a:solidFill>
                      <a:srgbClr val="FFFFFF"/>
                    </a:solidFill>
                    <a:ea typeface="Segoe UI" pitchFamily="34" charset="0"/>
                    <a:cs typeface="Segoe UI" pitchFamily="34" charset="0"/>
                  </a:rPr>
                  <a:t>Performance </a:t>
                </a:r>
              </a:p>
              <a:p>
                <a:pPr algn="ctr" defTabSz="914225">
                  <a:lnSpc>
                    <a:spcPct val="90000"/>
                  </a:lnSpc>
                </a:pPr>
                <a:r>
                  <a:rPr lang="en-US" sz="700" dirty="0" smtClean="0">
                    <a:solidFill>
                      <a:srgbClr val="FFFFFF"/>
                    </a:solidFill>
                    <a:ea typeface="Segoe UI" pitchFamily="34" charset="0"/>
                    <a:cs typeface="Segoe UI" pitchFamily="34" charset="0"/>
                  </a:rPr>
                  <a:t>Optimization</a:t>
                </a:r>
                <a:endParaRPr lang="en-US" sz="700" dirty="0">
                  <a:solidFill>
                    <a:srgbClr val="FFFFFF"/>
                  </a:solidFill>
                  <a:ea typeface="Segoe UI" pitchFamily="34" charset="0"/>
                  <a:cs typeface="Segoe UI" pitchFamily="34" charset="0"/>
                </a:endParaRPr>
              </a:p>
            </p:txBody>
          </p:sp>
        </p:grpSp>
        <p:sp>
          <p:nvSpPr>
            <p:cNvPr id="84" name="Freeform 18"/>
            <p:cNvSpPr>
              <a:spLocks noEditPoints="1"/>
            </p:cNvSpPr>
            <p:nvPr/>
          </p:nvSpPr>
          <p:spPr bwMode="black">
            <a:xfrm>
              <a:off x="5230839" y="2397352"/>
              <a:ext cx="280002" cy="34160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14225">
                <a:lnSpc>
                  <a:spcPct val="80000"/>
                </a:lnSpc>
              </a:pPr>
              <a:endParaRPr lang="en-US" sz="700">
                <a:solidFill>
                  <a:srgbClr val="292929">
                    <a:lumMod val="90000"/>
                    <a:lumOff val="10000"/>
                  </a:srgbClr>
                </a:solidFill>
              </a:endParaRPr>
            </a:p>
          </p:txBody>
        </p:sp>
      </p:grpSp>
      <p:grpSp>
        <p:nvGrpSpPr>
          <p:cNvPr id="28" name="Group 27"/>
          <p:cNvGrpSpPr/>
          <p:nvPr/>
        </p:nvGrpSpPr>
        <p:grpSpPr>
          <a:xfrm>
            <a:off x="6155699" y="2486535"/>
            <a:ext cx="990393" cy="697447"/>
            <a:chOff x="6167810" y="2269925"/>
            <a:chExt cx="1254088" cy="883145"/>
          </a:xfrm>
        </p:grpSpPr>
        <p:grpSp>
          <p:nvGrpSpPr>
            <p:cNvPr id="79" name="Group 78"/>
            <p:cNvGrpSpPr/>
            <p:nvPr/>
          </p:nvGrpSpPr>
          <p:grpSpPr>
            <a:xfrm>
              <a:off x="6167810" y="2269925"/>
              <a:ext cx="1254088" cy="883145"/>
              <a:chOff x="3925454" y="4150977"/>
              <a:chExt cx="777869" cy="547786"/>
            </a:xfrm>
          </p:grpSpPr>
          <p:sp>
            <p:nvSpPr>
              <p:cNvPr id="81" name="Oval 80"/>
              <p:cNvSpPr/>
              <p:nvPr/>
            </p:nvSpPr>
            <p:spPr bwMode="auto">
              <a:xfrm>
                <a:off x="4136430" y="4150977"/>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82" name="TextBox 81"/>
              <p:cNvSpPr txBox="1"/>
              <p:nvPr/>
            </p:nvSpPr>
            <p:spPr>
              <a:xfrm>
                <a:off x="3925454" y="4544109"/>
                <a:ext cx="777869"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Conversion Point</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Optimization</a:t>
                </a:r>
              </a:p>
            </p:txBody>
          </p:sp>
        </p:grpSp>
        <p:pic>
          <p:nvPicPr>
            <p:cNvPr id="80" name="Picture 7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02982" y="2353992"/>
              <a:ext cx="294525" cy="464889"/>
            </a:xfrm>
            <a:prstGeom prst="rect">
              <a:avLst/>
            </a:prstGeom>
          </p:spPr>
        </p:pic>
      </p:grpSp>
      <p:grpSp>
        <p:nvGrpSpPr>
          <p:cNvPr id="29" name="Group 28"/>
          <p:cNvGrpSpPr/>
          <p:nvPr/>
        </p:nvGrpSpPr>
        <p:grpSpPr>
          <a:xfrm>
            <a:off x="4114821" y="1745342"/>
            <a:ext cx="990393" cy="598994"/>
            <a:chOff x="3875515" y="1347426"/>
            <a:chExt cx="1254088" cy="758479"/>
          </a:xfrm>
        </p:grpSpPr>
        <p:grpSp>
          <p:nvGrpSpPr>
            <p:cNvPr id="75" name="Group 74"/>
            <p:cNvGrpSpPr/>
            <p:nvPr/>
          </p:nvGrpSpPr>
          <p:grpSpPr>
            <a:xfrm>
              <a:off x="3875515" y="1347426"/>
              <a:ext cx="1254088" cy="758479"/>
              <a:chOff x="2503620" y="3569810"/>
              <a:chExt cx="777869" cy="470459"/>
            </a:xfrm>
          </p:grpSpPr>
          <p:sp>
            <p:nvSpPr>
              <p:cNvPr id="77" name="Oval 76"/>
              <p:cNvSpPr/>
              <p:nvPr/>
            </p:nvSpPr>
            <p:spPr bwMode="auto">
              <a:xfrm>
                <a:off x="2714596" y="3569810"/>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78" name="TextBox 77"/>
              <p:cNvSpPr txBox="1"/>
              <p:nvPr/>
            </p:nvSpPr>
            <p:spPr>
              <a:xfrm>
                <a:off x="2503620" y="3962942"/>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Lead</a:t>
                </a:r>
              </a:p>
            </p:txBody>
          </p:sp>
        </p:grpSp>
        <p:pic>
          <p:nvPicPr>
            <p:cNvPr id="76" name="Picture 7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64074" y="1483665"/>
              <a:ext cx="296745" cy="370931"/>
            </a:xfrm>
            <a:prstGeom prst="rect">
              <a:avLst/>
            </a:prstGeom>
          </p:spPr>
        </p:pic>
      </p:grpSp>
      <p:grpSp>
        <p:nvGrpSpPr>
          <p:cNvPr id="3" name="Group 2"/>
          <p:cNvGrpSpPr/>
          <p:nvPr/>
        </p:nvGrpSpPr>
        <p:grpSpPr>
          <a:xfrm>
            <a:off x="8710457" y="2761640"/>
            <a:ext cx="731092" cy="598993"/>
            <a:chOff x="8710457" y="2761640"/>
            <a:chExt cx="731092" cy="598993"/>
          </a:xfrm>
        </p:grpSpPr>
        <p:grpSp>
          <p:nvGrpSpPr>
            <p:cNvPr id="67" name="Group 66"/>
            <p:cNvGrpSpPr/>
            <p:nvPr/>
          </p:nvGrpSpPr>
          <p:grpSpPr>
            <a:xfrm>
              <a:off x="8710457" y="2761640"/>
              <a:ext cx="731092" cy="598993"/>
              <a:chOff x="5972171" y="4414722"/>
              <a:chExt cx="574210" cy="470458"/>
            </a:xfrm>
          </p:grpSpPr>
          <p:sp>
            <p:nvSpPr>
              <p:cNvPr id="73" name="Oval 72"/>
              <p:cNvSpPr/>
              <p:nvPr/>
            </p:nvSpPr>
            <p:spPr bwMode="auto">
              <a:xfrm>
                <a:off x="6066603" y="4414722"/>
                <a:ext cx="363234" cy="363234"/>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74" name="TextBox 73"/>
              <p:cNvSpPr txBox="1"/>
              <p:nvPr/>
            </p:nvSpPr>
            <p:spPr>
              <a:xfrm>
                <a:off x="5972171" y="4807853"/>
                <a:ext cx="574210"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Existing Customers</a:t>
                </a:r>
              </a:p>
            </p:txBody>
          </p:sp>
        </p:grpSp>
        <p:grpSp>
          <p:nvGrpSpPr>
            <p:cNvPr id="68" name="Group 67"/>
            <p:cNvGrpSpPr/>
            <p:nvPr/>
          </p:nvGrpSpPr>
          <p:grpSpPr bwMode="black">
            <a:xfrm>
              <a:off x="8989187" y="2796751"/>
              <a:ext cx="197112" cy="380288"/>
              <a:chOff x="3360738" y="989012"/>
              <a:chExt cx="746125" cy="1439864"/>
            </a:xfrm>
          </p:grpSpPr>
          <p:sp>
            <p:nvSpPr>
              <p:cNvPr id="69"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70"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71"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72"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grpSp>
      <p:grpSp>
        <p:nvGrpSpPr>
          <p:cNvPr id="31" name="Group 30"/>
          <p:cNvGrpSpPr/>
          <p:nvPr/>
        </p:nvGrpSpPr>
        <p:grpSpPr>
          <a:xfrm>
            <a:off x="9452561" y="4518726"/>
            <a:ext cx="990393" cy="697447"/>
            <a:chOff x="10500624" y="4988115"/>
            <a:chExt cx="1254088" cy="883145"/>
          </a:xfrm>
        </p:grpSpPr>
        <p:grpSp>
          <p:nvGrpSpPr>
            <p:cNvPr id="63" name="Group 62"/>
            <p:cNvGrpSpPr/>
            <p:nvPr/>
          </p:nvGrpSpPr>
          <p:grpSpPr>
            <a:xfrm>
              <a:off x="10500624" y="4988115"/>
              <a:ext cx="1254088" cy="883145"/>
              <a:chOff x="6612955" y="5828016"/>
              <a:chExt cx="777869" cy="547786"/>
            </a:xfrm>
          </p:grpSpPr>
          <p:sp>
            <p:nvSpPr>
              <p:cNvPr id="65" name="Oval 64"/>
              <p:cNvSpPr/>
              <p:nvPr/>
            </p:nvSpPr>
            <p:spPr bwMode="auto">
              <a:xfrm>
                <a:off x="6823931" y="5828016"/>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66" name="TextBox 65"/>
              <p:cNvSpPr txBox="1"/>
              <p:nvPr/>
            </p:nvSpPr>
            <p:spPr>
              <a:xfrm>
                <a:off x="6612955" y="6221148"/>
                <a:ext cx="777869"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Former</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Customers</a:t>
                </a:r>
              </a:p>
            </p:txBody>
          </p:sp>
        </p:grpSp>
        <p:pic>
          <p:nvPicPr>
            <p:cNvPr id="64" name="Picture 8" descr="C:\Users\Kristen\Desktop\gac as of 04.20.13\Assets\icons\icon_white_PeopleRestroomMan_1.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1005475" y="4989541"/>
              <a:ext cx="256183" cy="55041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2" name="Group 31"/>
          <p:cNvGrpSpPr/>
          <p:nvPr/>
        </p:nvGrpSpPr>
        <p:grpSpPr>
          <a:xfrm>
            <a:off x="6711205" y="1729786"/>
            <a:ext cx="990393" cy="598994"/>
            <a:chOff x="7187214" y="1347426"/>
            <a:chExt cx="1254088" cy="758479"/>
          </a:xfrm>
        </p:grpSpPr>
        <p:grpSp>
          <p:nvGrpSpPr>
            <p:cNvPr id="59" name="Group 58"/>
            <p:cNvGrpSpPr/>
            <p:nvPr/>
          </p:nvGrpSpPr>
          <p:grpSpPr>
            <a:xfrm>
              <a:off x="7187214" y="1347426"/>
              <a:ext cx="1254088" cy="758479"/>
              <a:chOff x="4557757" y="3569810"/>
              <a:chExt cx="777869" cy="470459"/>
            </a:xfrm>
          </p:grpSpPr>
          <p:sp>
            <p:nvSpPr>
              <p:cNvPr id="61" name="Oval 60"/>
              <p:cNvSpPr/>
              <p:nvPr/>
            </p:nvSpPr>
            <p:spPr bwMode="auto">
              <a:xfrm>
                <a:off x="4768733" y="3569810"/>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62" name="TextBox 61"/>
              <p:cNvSpPr txBox="1"/>
              <p:nvPr/>
            </p:nvSpPr>
            <p:spPr>
              <a:xfrm>
                <a:off x="4557757" y="3962942"/>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Opportunity</a:t>
                </a:r>
              </a:p>
            </p:txBody>
          </p:sp>
        </p:grpSp>
        <p:pic>
          <p:nvPicPr>
            <p:cNvPr id="60" name="Picture 9" descr="C:\Users\Kristen\Desktop\gac as of 04.20.13\Assets\icons\Login-Door.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652116" y="1451620"/>
              <a:ext cx="402975" cy="40297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3" name="Group 32"/>
          <p:cNvGrpSpPr/>
          <p:nvPr/>
        </p:nvGrpSpPr>
        <p:grpSpPr>
          <a:xfrm>
            <a:off x="1487246" y="4518734"/>
            <a:ext cx="990393" cy="598994"/>
            <a:chOff x="453059" y="4988126"/>
            <a:chExt cx="1254088" cy="758479"/>
          </a:xfrm>
        </p:grpSpPr>
        <p:grpSp>
          <p:nvGrpSpPr>
            <p:cNvPr id="55" name="Group 54"/>
            <p:cNvGrpSpPr/>
            <p:nvPr/>
          </p:nvGrpSpPr>
          <p:grpSpPr>
            <a:xfrm>
              <a:off x="453059" y="4988126"/>
              <a:ext cx="1254088" cy="758479"/>
              <a:chOff x="380784" y="5828014"/>
              <a:chExt cx="777869" cy="470459"/>
            </a:xfrm>
          </p:grpSpPr>
          <p:sp>
            <p:nvSpPr>
              <p:cNvPr id="57" name="Oval 56"/>
              <p:cNvSpPr/>
              <p:nvPr/>
            </p:nvSpPr>
            <p:spPr bwMode="auto">
              <a:xfrm>
                <a:off x="591760" y="582801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58" name="TextBox 57"/>
              <p:cNvSpPr txBox="1"/>
              <p:nvPr/>
            </p:nvSpPr>
            <p:spPr>
              <a:xfrm>
                <a:off x="380784" y="6221146"/>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Awareness</a:t>
                </a:r>
              </a:p>
            </p:txBody>
          </p:sp>
        </p:grpSp>
        <p:sp>
          <p:nvSpPr>
            <p:cNvPr id="56" name="Freeform 115"/>
            <p:cNvSpPr>
              <a:spLocks noEditPoints="1"/>
            </p:cNvSpPr>
            <p:nvPr/>
          </p:nvSpPr>
          <p:spPr bwMode="black">
            <a:xfrm>
              <a:off x="934674" y="5125647"/>
              <a:ext cx="321352" cy="315614"/>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grpSp>
        <p:nvGrpSpPr>
          <p:cNvPr id="34" name="Group 33"/>
          <p:cNvGrpSpPr/>
          <p:nvPr/>
        </p:nvGrpSpPr>
        <p:grpSpPr>
          <a:xfrm>
            <a:off x="2506500" y="2761645"/>
            <a:ext cx="990393" cy="598994"/>
            <a:chOff x="1675414" y="2709599"/>
            <a:chExt cx="1254088" cy="758479"/>
          </a:xfrm>
        </p:grpSpPr>
        <p:grpSp>
          <p:nvGrpSpPr>
            <p:cNvPr id="51" name="Group 50"/>
            <p:cNvGrpSpPr/>
            <p:nvPr/>
          </p:nvGrpSpPr>
          <p:grpSpPr>
            <a:xfrm>
              <a:off x="1675414" y="2709599"/>
              <a:ext cx="1254088" cy="758479"/>
              <a:chOff x="1138970" y="4414720"/>
              <a:chExt cx="777869" cy="470459"/>
            </a:xfrm>
          </p:grpSpPr>
          <p:sp>
            <p:nvSpPr>
              <p:cNvPr id="53" name="Oval 52"/>
              <p:cNvSpPr/>
              <p:nvPr/>
            </p:nvSpPr>
            <p:spPr bwMode="auto">
              <a:xfrm>
                <a:off x="1349946" y="4414720"/>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54" name="TextBox 53"/>
              <p:cNvSpPr txBox="1"/>
              <p:nvPr/>
            </p:nvSpPr>
            <p:spPr>
              <a:xfrm>
                <a:off x="1138970" y="4807852"/>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Suspect</a:t>
                </a:r>
              </a:p>
            </p:txBody>
          </p:sp>
        </p:grpSp>
        <p:sp>
          <p:nvSpPr>
            <p:cNvPr id="52" name="Freeform 9"/>
            <p:cNvSpPr>
              <a:spLocks noEditPoints="1"/>
            </p:cNvSpPr>
            <p:nvPr/>
          </p:nvSpPr>
          <p:spPr bwMode="black">
            <a:xfrm rot="18426915">
              <a:off x="2119769" y="2803024"/>
              <a:ext cx="373588" cy="375105"/>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grpSp>
        <p:nvGrpSpPr>
          <p:cNvPr id="35" name="Group 34"/>
          <p:cNvGrpSpPr/>
          <p:nvPr/>
        </p:nvGrpSpPr>
        <p:grpSpPr>
          <a:xfrm>
            <a:off x="4712189" y="4726377"/>
            <a:ext cx="990393" cy="598994"/>
            <a:chOff x="4445842" y="4967100"/>
            <a:chExt cx="1254088" cy="758479"/>
          </a:xfrm>
        </p:grpSpPr>
        <p:grpSp>
          <p:nvGrpSpPr>
            <p:cNvPr id="47" name="Group 46"/>
            <p:cNvGrpSpPr/>
            <p:nvPr/>
          </p:nvGrpSpPr>
          <p:grpSpPr>
            <a:xfrm>
              <a:off x="4445842" y="4967100"/>
              <a:ext cx="1254088" cy="758479"/>
              <a:chOff x="1756470" y="6343213"/>
              <a:chExt cx="777869" cy="470459"/>
            </a:xfrm>
          </p:grpSpPr>
          <p:sp>
            <p:nvSpPr>
              <p:cNvPr id="49" name="Oval 48"/>
              <p:cNvSpPr/>
              <p:nvPr/>
            </p:nvSpPr>
            <p:spPr bwMode="auto">
              <a:xfrm>
                <a:off x="1967446" y="6343213"/>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50" name="TextBox 49"/>
              <p:cNvSpPr txBox="1"/>
              <p:nvPr/>
            </p:nvSpPr>
            <p:spPr>
              <a:xfrm>
                <a:off x="1756470" y="6736345"/>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Agency Partners</a:t>
                </a:r>
              </a:p>
            </p:txBody>
          </p:sp>
        </p:grpSp>
        <p:pic>
          <p:nvPicPr>
            <p:cNvPr id="48" name="Picture 36" descr="C:\Users\sakuu\Documents\Ballmer WPC\AI\work.png"/>
            <p:cNvPicPr>
              <a:picLocks noChangeAspect="1" noChangeArrowheads="1"/>
            </p:cNvPicPr>
            <p:nvPr/>
          </p:nvPicPr>
          <p:blipFill>
            <a:blip r:embed="rId22" cstate="email">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4926079" y="5035200"/>
              <a:ext cx="283214" cy="45227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6" name="Group 35"/>
          <p:cNvGrpSpPr/>
          <p:nvPr/>
        </p:nvGrpSpPr>
        <p:grpSpPr>
          <a:xfrm>
            <a:off x="5440235" y="4543306"/>
            <a:ext cx="990393" cy="598994"/>
            <a:chOff x="5452345" y="4644705"/>
            <a:chExt cx="1254088" cy="758479"/>
          </a:xfrm>
        </p:grpSpPr>
        <p:grpSp>
          <p:nvGrpSpPr>
            <p:cNvPr id="43" name="Group 42"/>
            <p:cNvGrpSpPr/>
            <p:nvPr/>
          </p:nvGrpSpPr>
          <p:grpSpPr>
            <a:xfrm>
              <a:off x="5452345" y="4644705"/>
              <a:ext cx="1254088" cy="758479"/>
              <a:chOff x="1773925" y="6332722"/>
              <a:chExt cx="777869" cy="470459"/>
            </a:xfrm>
          </p:grpSpPr>
          <p:sp>
            <p:nvSpPr>
              <p:cNvPr id="45" name="Oval 44"/>
              <p:cNvSpPr/>
              <p:nvPr/>
            </p:nvSpPr>
            <p:spPr bwMode="auto">
              <a:xfrm>
                <a:off x="1984901" y="6332722"/>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46" name="TextBox 45"/>
              <p:cNvSpPr txBox="1"/>
              <p:nvPr/>
            </p:nvSpPr>
            <p:spPr>
              <a:xfrm>
                <a:off x="1773925" y="6725854"/>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Campaign Managers</a:t>
                </a:r>
              </a:p>
            </p:txBody>
          </p:sp>
        </p:grpSp>
        <p:pic>
          <p:nvPicPr>
            <p:cNvPr id="44" name="Picture 11" descr="C:\Users\Kristen\Desktop\gac as of 04.20.13\Assets\icons\icon_white_PeopleProfessional_1.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917628" y="4740627"/>
              <a:ext cx="314948" cy="38600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Group 36"/>
          <p:cNvGrpSpPr/>
          <p:nvPr/>
        </p:nvGrpSpPr>
        <p:grpSpPr>
          <a:xfrm>
            <a:off x="6087187" y="4742808"/>
            <a:ext cx="1280583" cy="598994"/>
            <a:chOff x="6160262" y="4967255"/>
            <a:chExt cx="1621544" cy="758479"/>
          </a:xfrm>
        </p:grpSpPr>
        <p:grpSp>
          <p:nvGrpSpPr>
            <p:cNvPr id="39" name="Group 38"/>
            <p:cNvGrpSpPr/>
            <p:nvPr/>
          </p:nvGrpSpPr>
          <p:grpSpPr>
            <a:xfrm>
              <a:off x="6160262" y="4967255"/>
              <a:ext cx="1621544" cy="758479"/>
              <a:chOff x="1713439" y="6343309"/>
              <a:chExt cx="1005790" cy="470459"/>
            </a:xfrm>
          </p:grpSpPr>
          <p:sp>
            <p:nvSpPr>
              <p:cNvPr id="41" name="Oval 40"/>
              <p:cNvSpPr/>
              <p:nvPr/>
            </p:nvSpPr>
            <p:spPr bwMode="auto">
              <a:xfrm>
                <a:off x="2031995" y="6343309"/>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42" name="TextBox 41"/>
              <p:cNvSpPr txBox="1"/>
              <p:nvPr/>
            </p:nvSpPr>
            <p:spPr>
              <a:xfrm>
                <a:off x="1713439" y="6736441"/>
                <a:ext cx="1005790"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Event Marketers</a:t>
                </a:r>
              </a:p>
            </p:txBody>
          </p:sp>
        </p:grpSp>
        <p:sp>
          <p:nvSpPr>
            <p:cNvPr id="40" name="Freeform 135"/>
            <p:cNvSpPr>
              <a:spLocks noEditPoints="1"/>
            </p:cNvSpPr>
            <p:nvPr/>
          </p:nvSpPr>
          <p:spPr bwMode="black">
            <a:xfrm>
              <a:off x="6854565" y="5076163"/>
              <a:ext cx="238992" cy="328837"/>
            </a:xfrm>
            <a:custGeom>
              <a:avLst/>
              <a:gdLst>
                <a:gd name="T0" fmla="*/ 60 w 80"/>
                <a:gd name="T1" fmla="*/ 15 h 111"/>
                <a:gd name="T2" fmla="*/ 71 w 80"/>
                <a:gd name="T3" fmla="*/ 0 h 111"/>
                <a:gd name="T4" fmla="*/ 74 w 80"/>
                <a:gd name="T5" fmla="*/ 2 h 111"/>
                <a:gd name="T6" fmla="*/ 62 w 80"/>
                <a:gd name="T7" fmla="*/ 16 h 111"/>
                <a:gd name="T8" fmla="*/ 60 w 80"/>
                <a:gd name="T9" fmla="*/ 15 h 111"/>
                <a:gd name="T10" fmla="*/ 67 w 80"/>
                <a:gd name="T11" fmla="*/ 111 h 111"/>
                <a:gd name="T12" fmla="*/ 67 w 80"/>
                <a:gd name="T13" fmla="*/ 103 h 111"/>
                <a:gd name="T14" fmla="*/ 46 w 80"/>
                <a:gd name="T15" fmla="*/ 103 h 111"/>
                <a:gd name="T16" fmla="*/ 46 w 80"/>
                <a:gd name="T17" fmla="*/ 68 h 111"/>
                <a:gd name="T18" fmla="*/ 80 w 80"/>
                <a:gd name="T19" fmla="*/ 26 h 111"/>
                <a:gd name="T20" fmla="*/ 0 w 80"/>
                <a:gd name="T21" fmla="*/ 26 h 111"/>
                <a:gd name="T22" fmla="*/ 34 w 80"/>
                <a:gd name="T23" fmla="*/ 68 h 111"/>
                <a:gd name="T24" fmla="*/ 34 w 80"/>
                <a:gd name="T25" fmla="*/ 103 h 111"/>
                <a:gd name="T26" fmla="*/ 13 w 80"/>
                <a:gd name="T27" fmla="*/ 103 h 111"/>
                <a:gd name="T28" fmla="*/ 13 w 80"/>
                <a:gd name="T29" fmla="*/ 111 h 111"/>
                <a:gd name="T30" fmla="*/ 67 w 80"/>
                <a:gd name="T31" fmla="*/ 111 h 111"/>
                <a:gd name="T32" fmla="*/ 62 w 80"/>
                <a:gd name="T33" fmla="*/ 23 h 111"/>
                <a:gd name="T34" fmla="*/ 54 w 80"/>
                <a:gd name="T35" fmla="*/ 17 h 111"/>
                <a:gd name="T36" fmla="*/ 47 w 80"/>
                <a:gd name="T37" fmla="*/ 23 h 111"/>
                <a:gd name="T38" fmla="*/ 62 w 80"/>
                <a:gd name="T3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11">
                  <a:moveTo>
                    <a:pt x="60" y="15"/>
                  </a:moveTo>
                  <a:cubicBezTo>
                    <a:pt x="71" y="0"/>
                    <a:pt x="71" y="0"/>
                    <a:pt x="71" y="0"/>
                  </a:cubicBezTo>
                  <a:cubicBezTo>
                    <a:pt x="74" y="2"/>
                    <a:pt x="74" y="2"/>
                    <a:pt x="74" y="2"/>
                  </a:cubicBezTo>
                  <a:cubicBezTo>
                    <a:pt x="62" y="16"/>
                    <a:pt x="62" y="16"/>
                    <a:pt x="62" y="16"/>
                  </a:cubicBezTo>
                  <a:cubicBezTo>
                    <a:pt x="61" y="16"/>
                    <a:pt x="61" y="15"/>
                    <a:pt x="60" y="15"/>
                  </a:cubicBezTo>
                  <a:close/>
                  <a:moveTo>
                    <a:pt x="67" y="111"/>
                  </a:moveTo>
                  <a:cubicBezTo>
                    <a:pt x="67" y="103"/>
                    <a:pt x="67" y="103"/>
                    <a:pt x="67" y="103"/>
                  </a:cubicBezTo>
                  <a:cubicBezTo>
                    <a:pt x="46" y="103"/>
                    <a:pt x="46" y="103"/>
                    <a:pt x="46" y="103"/>
                  </a:cubicBezTo>
                  <a:cubicBezTo>
                    <a:pt x="46" y="68"/>
                    <a:pt x="46" y="68"/>
                    <a:pt x="46" y="68"/>
                  </a:cubicBezTo>
                  <a:cubicBezTo>
                    <a:pt x="80" y="26"/>
                    <a:pt x="80" y="26"/>
                    <a:pt x="80" y="26"/>
                  </a:cubicBezTo>
                  <a:cubicBezTo>
                    <a:pt x="0" y="26"/>
                    <a:pt x="0" y="26"/>
                    <a:pt x="0" y="26"/>
                  </a:cubicBezTo>
                  <a:cubicBezTo>
                    <a:pt x="34" y="68"/>
                    <a:pt x="34" y="68"/>
                    <a:pt x="34" y="68"/>
                  </a:cubicBezTo>
                  <a:cubicBezTo>
                    <a:pt x="34" y="103"/>
                    <a:pt x="34" y="103"/>
                    <a:pt x="34" y="103"/>
                  </a:cubicBezTo>
                  <a:cubicBezTo>
                    <a:pt x="13" y="103"/>
                    <a:pt x="13" y="103"/>
                    <a:pt x="13" y="103"/>
                  </a:cubicBezTo>
                  <a:cubicBezTo>
                    <a:pt x="13" y="111"/>
                    <a:pt x="13" y="111"/>
                    <a:pt x="13" y="111"/>
                  </a:cubicBezTo>
                  <a:lnTo>
                    <a:pt x="67" y="111"/>
                  </a:lnTo>
                  <a:close/>
                  <a:moveTo>
                    <a:pt x="62" y="23"/>
                  </a:moveTo>
                  <a:cubicBezTo>
                    <a:pt x="61" y="19"/>
                    <a:pt x="58" y="17"/>
                    <a:pt x="54" y="17"/>
                  </a:cubicBezTo>
                  <a:cubicBezTo>
                    <a:pt x="51" y="17"/>
                    <a:pt x="48" y="19"/>
                    <a:pt x="47" y="23"/>
                  </a:cubicBezTo>
                  <a:lnTo>
                    <a:pt x="62" y="23"/>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sp>
        <p:nvSpPr>
          <p:cNvPr id="38" name="TextBox 37"/>
          <p:cNvSpPr txBox="1"/>
          <p:nvPr/>
        </p:nvSpPr>
        <p:spPr>
          <a:xfrm>
            <a:off x="5221694" y="5632464"/>
            <a:ext cx="1442310" cy="335476"/>
          </a:xfrm>
          <a:prstGeom prst="rect">
            <a:avLst/>
          </a:prstGeom>
        </p:spPr>
        <p:txBody>
          <a:bodyPr vert="horz" wrap="square" lIns="0" tIns="0" rIns="0" bIns="0" rtlCol="0" anchor="t">
            <a:spAutoFit/>
          </a:bodyPr>
          <a:lstStyle/>
          <a:p>
            <a:pPr algn="ctr" defTabSz="914225">
              <a:lnSpc>
                <a:spcPct val="90000"/>
              </a:lnSpc>
            </a:pPr>
            <a:r>
              <a:rPr lang="en-US" sz="1200" b="1" dirty="0">
                <a:solidFill>
                  <a:srgbClr val="292929"/>
                </a:solidFill>
                <a:ea typeface="Segoe UI" pitchFamily="34" charset="0"/>
                <a:cs typeface="Segoe UI" pitchFamily="34" charset="0"/>
              </a:rPr>
              <a:t>BRAND</a:t>
            </a:r>
            <a:br>
              <a:rPr lang="en-US" sz="1200" b="1" dirty="0">
                <a:solidFill>
                  <a:srgbClr val="292929"/>
                </a:solidFill>
                <a:ea typeface="Segoe UI" pitchFamily="34" charset="0"/>
                <a:cs typeface="Segoe UI" pitchFamily="34" charset="0"/>
              </a:rPr>
            </a:br>
            <a:r>
              <a:rPr lang="en-US" sz="1200" b="1" dirty="0">
                <a:solidFill>
                  <a:srgbClr val="292929"/>
                </a:solidFill>
                <a:ea typeface="Segoe UI" pitchFamily="34" charset="0"/>
                <a:cs typeface="Segoe UI" pitchFamily="34" charset="0"/>
              </a:rPr>
              <a:t>PROMISE</a:t>
            </a:r>
          </a:p>
        </p:txBody>
      </p:sp>
      <p:sp>
        <p:nvSpPr>
          <p:cNvPr id="178" name="TextBox 177"/>
          <p:cNvSpPr txBox="1"/>
          <p:nvPr/>
        </p:nvSpPr>
        <p:spPr>
          <a:xfrm>
            <a:off x="5644269" y="3276283"/>
            <a:ext cx="657344" cy="141064"/>
          </a:xfrm>
          <a:prstGeom prst="rect">
            <a:avLst/>
          </a:prstGeom>
          <a:solidFill>
            <a:srgbClr val="FFFFFF"/>
          </a:solidFill>
        </p:spPr>
        <p:txBody>
          <a:bodyPr vert="horz" wrap="square" lIns="0" tIns="0" rIns="0" bIns="0" rtlCol="0" anchor="t">
            <a:spAutoFit/>
          </a:bodyPr>
          <a:lstStyle/>
          <a:p>
            <a:pPr algn="ctr" defTabSz="914225">
              <a:lnSpc>
                <a:spcPct val="90000"/>
              </a:lnSpc>
            </a:pPr>
            <a:r>
              <a:rPr lang="en-US" sz="1000" cap="all" dirty="0">
                <a:solidFill>
                  <a:srgbClr val="292929"/>
                </a:solidFill>
                <a:ea typeface="Segoe UI" panose="020B0502040204020203" pitchFamily="34" charset="0"/>
                <a:cs typeface="Segoe UI" panose="020B0502040204020203" pitchFamily="34" charset="0"/>
              </a:rPr>
              <a:t>Channels</a:t>
            </a:r>
          </a:p>
        </p:txBody>
      </p:sp>
      <p:sp>
        <p:nvSpPr>
          <p:cNvPr id="182" name="TextBox 181"/>
          <p:cNvSpPr txBox="1"/>
          <p:nvPr/>
        </p:nvSpPr>
        <p:spPr>
          <a:xfrm>
            <a:off x="5635802" y="4296524"/>
            <a:ext cx="657344" cy="141064"/>
          </a:xfrm>
          <a:prstGeom prst="rect">
            <a:avLst/>
          </a:prstGeom>
          <a:solidFill>
            <a:srgbClr val="FFFFFF"/>
          </a:solidFill>
        </p:spPr>
        <p:txBody>
          <a:bodyPr vert="horz" wrap="square" lIns="0" tIns="0" rIns="0" bIns="0" rtlCol="0" anchor="t">
            <a:spAutoFit/>
          </a:bodyPr>
          <a:lstStyle/>
          <a:p>
            <a:pPr algn="ctr" defTabSz="914225">
              <a:lnSpc>
                <a:spcPct val="90000"/>
              </a:lnSpc>
            </a:pPr>
            <a:r>
              <a:rPr lang="en-US" sz="1000" cap="all" dirty="0" smtClean="0">
                <a:solidFill>
                  <a:srgbClr val="292929"/>
                </a:solidFill>
                <a:ea typeface="Segoe UI" panose="020B0502040204020203" pitchFamily="34" charset="0"/>
                <a:cs typeface="Segoe UI" panose="020B0502040204020203" pitchFamily="34" charset="0"/>
              </a:rPr>
              <a:t>Marketers</a:t>
            </a:r>
            <a:endParaRPr lang="en-US" sz="1000" cap="all" dirty="0">
              <a:solidFill>
                <a:srgbClr val="292929"/>
              </a:solidFill>
              <a:ea typeface="Segoe UI" panose="020B0502040204020203" pitchFamily="34" charset="0"/>
              <a:cs typeface="Segoe UI" panose="020B0502040204020203" pitchFamily="34" charset="0"/>
            </a:endParaRPr>
          </a:p>
        </p:txBody>
      </p:sp>
      <p:sp>
        <p:nvSpPr>
          <p:cNvPr id="183" name="TextBox 182"/>
          <p:cNvSpPr txBox="1"/>
          <p:nvPr/>
        </p:nvSpPr>
        <p:spPr>
          <a:xfrm>
            <a:off x="5635802" y="2283453"/>
            <a:ext cx="657344" cy="141064"/>
          </a:xfrm>
          <a:prstGeom prst="rect">
            <a:avLst/>
          </a:prstGeom>
          <a:solidFill>
            <a:srgbClr val="FFFFFF"/>
          </a:solidFill>
        </p:spPr>
        <p:txBody>
          <a:bodyPr vert="horz" wrap="square" lIns="0" tIns="0" rIns="0" bIns="0" rtlCol="0" anchor="t">
            <a:spAutoFit/>
          </a:bodyPr>
          <a:lstStyle/>
          <a:p>
            <a:pPr algn="ctr" defTabSz="914225">
              <a:lnSpc>
                <a:spcPct val="90000"/>
              </a:lnSpc>
            </a:pPr>
            <a:r>
              <a:rPr lang="en-US" sz="1000" cap="all" dirty="0" smtClean="0">
                <a:solidFill>
                  <a:srgbClr val="292929"/>
                </a:solidFill>
                <a:ea typeface="Segoe UI" panose="020B0502040204020203" pitchFamily="34" charset="0"/>
                <a:cs typeface="Segoe UI" panose="020B0502040204020203" pitchFamily="34" charset="0"/>
              </a:rPr>
              <a:t>Programs</a:t>
            </a:r>
            <a:endParaRPr lang="en-US" sz="1000" cap="all" dirty="0">
              <a:solidFill>
                <a:srgbClr val="292929"/>
              </a:solidFill>
              <a:ea typeface="Segoe UI" panose="020B0502040204020203" pitchFamily="34" charset="0"/>
              <a:cs typeface="Segoe UI" panose="020B0502040204020203" pitchFamily="34" charset="0"/>
            </a:endParaRPr>
          </a:p>
        </p:txBody>
      </p:sp>
      <p:sp>
        <p:nvSpPr>
          <p:cNvPr id="168" name="Arc 167"/>
          <p:cNvSpPr/>
          <p:nvPr/>
        </p:nvSpPr>
        <p:spPr>
          <a:xfrm flipH="1">
            <a:off x="2192866" y="2263022"/>
            <a:ext cx="7515984" cy="7515982"/>
          </a:xfrm>
          <a:prstGeom prst="arc">
            <a:avLst>
              <a:gd name="adj1" fmla="val 10773413"/>
              <a:gd name="adj2" fmla="val 0"/>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69" name="Arc 168"/>
          <p:cNvSpPr/>
          <p:nvPr/>
        </p:nvSpPr>
        <p:spPr>
          <a:xfrm flipH="1">
            <a:off x="3185078" y="3254023"/>
            <a:ext cx="5531560" cy="5531558"/>
          </a:xfrm>
          <a:prstGeom prst="arc">
            <a:avLst>
              <a:gd name="adj1" fmla="val 10773413"/>
              <a:gd name="adj2" fmla="val 0"/>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70" name="Arc 169"/>
          <p:cNvSpPr/>
          <p:nvPr/>
        </p:nvSpPr>
        <p:spPr>
          <a:xfrm flipH="1">
            <a:off x="1326849" y="1405469"/>
            <a:ext cx="9248018" cy="9248018"/>
          </a:xfrm>
          <a:prstGeom prst="arc">
            <a:avLst>
              <a:gd name="adj1" fmla="val 10773413"/>
              <a:gd name="adj2" fmla="val 0"/>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72" name="Arc 171"/>
          <p:cNvSpPr/>
          <p:nvPr/>
        </p:nvSpPr>
        <p:spPr>
          <a:xfrm flipH="1">
            <a:off x="4207933" y="4276874"/>
            <a:ext cx="3485850" cy="3485848"/>
          </a:xfrm>
          <a:prstGeom prst="arc">
            <a:avLst>
              <a:gd name="adj1" fmla="val 10773413"/>
              <a:gd name="adj2" fmla="val 0"/>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2" name="Rectangle 1"/>
          <p:cNvSpPr/>
          <p:nvPr/>
        </p:nvSpPr>
        <p:spPr>
          <a:xfrm>
            <a:off x="5283722" y="1458938"/>
            <a:ext cx="1370888" cy="138499"/>
          </a:xfrm>
          <a:prstGeom prst="rect">
            <a:avLst/>
          </a:prstGeom>
          <a:solidFill>
            <a:srgbClr val="FFFFFF"/>
          </a:solidFill>
        </p:spPr>
        <p:txBody>
          <a:bodyPr vert="horz" wrap="square" lIns="0" tIns="0" rIns="0" bIns="0" rtlCol="0" anchor="t">
            <a:spAutoFit/>
          </a:bodyPr>
          <a:lstStyle/>
          <a:p>
            <a:pPr algn="ctr" defTabSz="914225">
              <a:lnSpc>
                <a:spcPct val="90000"/>
              </a:lnSpc>
            </a:pPr>
            <a:r>
              <a:rPr lang="en-US" sz="1000" cap="all" dirty="0">
                <a:solidFill>
                  <a:srgbClr val="292929"/>
                </a:solidFill>
                <a:ea typeface="Segoe UI" panose="020B0502040204020203" pitchFamily="34" charset="0"/>
                <a:cs typeface="Segoe UI" panose="020B0502040204020203" pitchFamily="34" charset="0"/>
              </a:rPr>
              <a:t>Customer journey</a:t>
            </a:r>
          </a:p>
        </p:txBody>
      </p:sp>
      <p:sp>
        <p:nvSpPr>
          <p:cNvPr id="173" name="Arc 172"/>
          <p:cNvSpPr/>
          <p:nvPr/>
        </p:nvSpPr>
        <p:spPr>
          <a:xfrm rot="5400000" flipH="1">
            <a:off x="-2773434" y="1024675"/>
            <a:ext cx="5076923" cy="5132715"/>
          </a:xfrm>
          <a:prstGeom prst="arc">
            <a:avLst>
              <a:gd name="adj1" fmla="val 10811542"/>
              <a:gd name="adj2" fmla="val 21323215"/>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74" name="Arc 173"/>
          <p:cNvSpPr/>
          <p:nvPr/>
        </p:nvSpPr>
        <p:spPr>
          <a:xfrm rot="5400000" flipH="1">
            <a:off x="-731773" y="2979471"/>
            <a:ext cx="1357084" cy="1271585"/>
          </a:xfrm>
          <a:prstGeom prst="arc">
            <a:avLst>
              <a:gd name="adj1" fmla="val 10773413"/>
              <a:gd name="adj2" fmla="val 0"/>
            </a:avLst>
          </a:prstGeom>
          <a:solidFill>
            <a:srgbClr val="FFFFFF"/>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80" name="Arc 179"/>
          <p:cNvSpPr/>
          <p:nvPr/>
        </p:nvSpPr>
        <p:spPr>
          <a:xfrm rot="5400000" flipH="1">
            <a:off x="-1730873" y="2005364"/>
            <a:ext cx="3109429" cy="3154505"/>
          </a:xfrm>
          <a:prstGeom prst="arc">
            <a:avLst>
              <a:gd name="adj1" fmla="val 11205110"/>
              <a:gd name="adj2" fmla="val 21372524"/>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wrap="square" rtlCol="0" anchor="ctr"/>
          <a:lstStyle/>
          <a:p>
            <a:pPr algn="ctr"/>
            <a:endParaRPr lang="en-US" dirty="0">
              <a:solidFill>
                <a:schemeClr val="bg1"/>
              </a:solidFill>
            </a:endParaRPr>
          </a:p>
        </p:txBody>
      </p:sp>
      <p:sp>
        <p:nvSpPr>
          <p:cNvPr id="185" name="Rectangle 184"/>
          <p:cNvSpPr/>
          <p:nvPr/>
        </p:nvSpPr>
        <p:spPr>
          <a:xfrm>
            <a:off x="1661654" y="1248551"/>
            <a:ext cx="1254810" cy="646331"/>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Dynamics </a:t>
            </a:r>
          </a:p>
          <a:p>
            <a:r>
              <a:rPr lang="en-GB" dirty="0" smtClean="0">
                <a:solidFill>
                  <a:srgbClr val="002153"/>
                </a:solidFill>
                <a:latin typeface="Segoe UI" panose="020B0502040204020203" pitchFamily="34" charset="0"/>
                <a:cs typeface="Segoe UI" panose="020B0502040204020203" pitchFamily="34" charset="0"/>
              </a:rPr>
              <a:t>Marketing</a:t>
            </a:r>
          </a:p>
        </p:txBody>
      </p:sp>
      <p:pic>
        <p:nvPicPr>
          <p:cNvPr id="186" name="Picture 185"/>
          <p:cNvPicPr>
            <a:picLocks noChangeAspect="1"/>
          </p:cNvPicPr>
          <p:nvPr/>
        </p:nvPicPr>
        <p:blipFill rotWithShape="1">
          <a:blip r:embed="rId25" cstate="print">
            <a:extLst>
              <a:ext uri="{28A0092B-C50C-407E-A947-70E740481C1C}">
                <a14:useLocalDpi xmlns:a14="http://schemas.microsoft.com/office/drawing/2010/main" val="0"/>
              </a:ext>
            </a:extLst>
          </a:blip>
          <a:srcRect r="88756"/>
          <a:stretch/>
        </p:blipFill>
        <p:spPr>
          <a:xfrm>
            <a:off x="1402916" y="1289343"/>
            <a:ext cx="316024" cy="323583"/>
          </a:xfrm>
          <a:prstGeom prst="rect">
            <a:avLst/>
          </a:prstGeom>
        </p:spPr>
      </p:pic>
      <p:sp>
        <p:nvSpPr>
          <p:cNvPr id="190" name="Arc 189"/>
          <p:cNvSpPr/>
          <p:nvPr/>
        </p:nvSpPr>
        <p:spPr>
          <a:xfrm flipH="1">
            <a:off x="4618776" y="5531281"/>
            <a:ext cx="2804359" cy="1175523"/>
          </a:xfrm>
          <a:prstGeom prst="arc">
            <a:avLst>
              <a:gd name="adj1" fmla="val 20886868"/>
              <a:gd name="adj2" fmla="val 20886718"/>
            </a:avLst>
          </a:prstGeom>
          <a:solidFill>
            <a:srgbClr val="FFFFFF"/>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91" name="Arc 190"/>
          <p:cNvSpPr/>
          <p:nvPr/>
        </p:nvSpPr>
        <p:spPr>
          <a:xfrm flipH="1">
            <a:off x="2549130" y="3994069"/>
            <a:ext cx="6903430" cy="4791512"/>
          </a:xfrm>
          <a:prstGeom prst="arc">
            <a:avLst>
              <a:gd name="adj1" fmla="val 10773413"/>
              <a:gd name="adj2" fmla="val 21465522"/>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92" name="Arc 191"/>
          <p:cNvSpPr/>
          <p:nvPr/>
        </p:nvSpPr>
        <p:spPr>
          <a:xfrm flipH="1">
            <a:off x="3551373" y="4743232"/>
            <a:ext cx="4911968" cy="3019490"/>
          </a:xfrm>
          <a:prstGeom prst="arc">
            <a:avLst>
              <a:gd name="adj1" fmla="val 21149554"/>
              <a:gd name="adj2" fmla="val 21148427"/>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pic>
        <p:nvPicPr>
          <p:cNvPr id="193" name="Picture 192"/>
          <p:cNvPicPr>
            <a:picLocks noChangeAspect="1"/>
          </p:cNvPicPr>
          <p:nvPr/>
        </p:nvPicPr>
        <p:blipFill rotWithShape="1">
          <a:blip r:embed="rId25" cstate="print">
            <a:extLst>
              <a:ext uri="{28A0092B-C50C-407E-A947-70E740481C1C}">
                <a14:useLocalDpi xmlns:a14="http://schemas.microsoft.com/office/drawing/2010/main" val="0"/>
              </a:ext>
            </a:extLst>
          </a:blip>
          <a:srcRect r="88756"/>
          <a:stretch/>
        </p:blipFill>
        <p:spPr>
          <a:xfrm>
            <a:off x="80532" y="3436607"/>
            <a:ext cx="316024" cy="323583"/>
          </a:xfrm>
          <a:prstGeom prst="rect">
            <a:avLst/>
          </a:prstGeom>
        </p:spPr>
      </p:pic>
      <p:sp>
        <p:nvSpPr>
          <p:cNvPr id="194" name="Rectangle 193"/>
          <p:cNvSpPr/>
          <p:nvPr/>
        </p:nvSpPr>
        <p:spPr>
          <a:xfrm>
            <a:off x="5271714" y="5661444"/>
            <a:ext cx="2289267"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Dynamics CRM</a:t>
            </a:r>
          </a:p>
        </p:txBody>
      </p:sp>
      <p:pic>
        <p:nvPicPr>
          <p:cNvPr id="195" name="Picture 194"/>
          <p:cNvPicPr>
            <a:picLocks noChangeAspect="1"/>
          </p:cNvPicPr>
          <p:nvPr/>
        </p:nvPicPr>
        <p:blipFill rotWithShape="1">
          <a:blip r:embed="rId25" cstate="print">
            <a:extLst>
              <a:ext uri="{28A0092B-C50C-407E-A947-70E740481C1C}">
                <a14:useLocalDpi xmlns:a14="http://schemas.microsoft.com/office/drawing/2010/main" val="0"/>
              </a:ext>
            </a:extLst>
          </a:blip>
          <a:srcRect r="88756"/>
          <a:stretch/>
        </p:blipFill>
        <p:spPr>
          <a:xfrm>
            <a:off x="5012977" y="5702236"/>
            <a:ext cx="316024" cy="323583"/>
          </a:xfrm>
          <a:prstGeom prst="rect">
            <a:avLst/>
          </a:prstGeom>
        </p:spPr>
      </p:pic>
      <p:sp>
        <p:nvSpPr>
          <p:cNvPr id="196" name="TextBox 195"/>
          <p:cNvSpPr txBox="1"/>
          <p:nvPr/>
        </p:nvSpPr>
        <p:spPr>
          <a:xfrm>
            <a:off x="5069095" y="5070991"/>
            <a:ext cx="731092"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Sales</a:t>
            </a:r>
            <a:endParaRPr lang="en-US" sz="1600" dirty="0">
              <a:solidFill>
                <a:srgbClr val="FFFFFF"/>
              </a:solidFill>
              <a:ea typeface="Segoe UI" pitchFamily="34" charset="0"/>
              <a:cs typeface="Segoe UI" pitchFamily="34" charset="0"/>
            </a:endParaRPr>
          </a:p>
        </p:txBody>
      </p:sp>
      <p:sp>
        <p:nvSpPr>
          <p:cNvPr id="197" name="TextBox 196"/>
          <p:cNvSpPr txBox="1"/>
          <p:nvPr/>
        </p:nvSpPr>
        <p:spPr>
          <a:xfrm>
            <a:off x="3912701" y="5438794"/>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Marketing</a:t>
            </a:r>
            <a:endParaRPr lang="en-US" sz="1600" dirty="0">
              <a:solidFill>
                <a:srgbClr val="FFFFFF"/>
              </a:solidFill>
              <a:ea typeface="Segoe UI" pitchFamily="34" charset="0"/>
              <a:cs typeface="Segoe UI" pitchFamily="34" charset="0"/>
            </a:endParaRPr>
          </a:p>
        </p:txBody>
      </p:sp>
      <p:sp>
        <p:nvSpPr>
          <p:cNvPr id="198" name="TextBox 197"/>
          <p:cNvSpPr txBox="1"/>
          <p:nvPr/>
        </p:nvSpPr>
        <p:spPr>
          <a:xfrm>
            <a:off x="7017913" y="5441027"/>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Service</a:t>
            </a:r>
            <a:endParaRPr lang="en-US" sz="1600" dirty="0">
              <a:solidFill>
                <a:srgbClr val="FFFFFF"/>
              </a:solidFill>
              <a:ea typeface="Segoe UI" pitchFamily="34" charset="0"/>
              <a:cs typeface="Segoe UI" pitchFamily="34" charset="0"/>
            </a:endParaRPr>
          </a:p>
        </p:txBody>
      </p:sp>
      <p:sp>
        <p:nvSpPr>
          <p:cNvPr id="199" name="TextBox 198"/>
          <p:cNvSpPr txBox="1"/>
          <p:nvPr/>
        </p:nvSpPr>
        <p:spPr>
          <a:xfrm>
            <a:off x="6245640" y="5061107"/>
            <a:ext cx="731092"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Social</a:t>
            </a:r>
            <a:endParaRPr lang="en-US" sz="1600" dirty="0">
              <a:solidFill>
                <a:srgbClr val="FFFFFF"/>
              </a:solidFill>
              <a:ea typeface="Segoe UI" pitchFamily="34" charset="0"/>
              <a:cs typeface="Segoe UI" pitchFamily="34" charset="0"/>
            </a:endParaRPr>
          </a:p>
        </p:txBody>
      </p:sp>
      <p:grpSp>
        <p:nvGrpSpPr>
          <p:cNvPr id="200" name="Group 199"/>
          <p:cNvGrpSpPr/>
          <p:nvPr/>
        </p:nvGrpSpPr>
        <p:grpSpPr>
          <a:xfrm>
            <a:off x="2868956" y="5179121"/>
            <a:ext cx="779853" cy="678333"/>
            <a:chOff x="8655632" y="3558036"/>
            <a:chExt cx="987491" cy="858942"/>
          </a:xfrm>
        </p:grpSpPr>
        <p:grpSp>
          <p:nvGrpSpPr>
            <p:cNvPr id="201" name="Group 200"/>
            <p:cNvGrpSpPr/>
            <p:nvPr/>
          </p:nvGrpSpPr>
          <p:grpSpPr>
            <a:xfrm>
              <a:off x="8655632" y="3558036"/>
              <a:ext cx="987491" cy="858942"/>
              <a:chOff x="5468569" y="4940978"/>
              <a:chExt cx="612508" cy="532773"/>
            </a:xfrm>
          </p:grpSpPr>
          <p:sp>
            <p:nvSpPr>
              <p:cNvPr id="203" name="Oval 202"/>
              <p:cNvSpPr/>
              <p:nvPr/>
            </p:nvSpPr>
            <p:spPr bwMode="auto">
              <a:xfrm>
                <a:off x="5571956" y="4940978"/>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04" name="TextBox 203"/>
              <p:cNvSpPr txBox="1"/>
              <p:nvPr/>
            </p:nvSpPr>
            <p:spPr>
              <a:xfrm>
                <a:off x="5468569" y="5321782"/>
                <a:ext cx="612508" cy="151969"/>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Cross / up-sell Campaigns</a:t>
                </a:r>
              </a:p>
            </p:txBody>
          </p:sp>
        </p:grpSp>
        <p:pic>
          <p:nvPicPr>
            <p:cNvPr id="202" name="Picture 3" descr="\\MAGNUM\Projects\Microsoft\Cloud Power FY12\Design\Icons\PNGs\Public_Cloud_Productivity.png"/>
            <p:cNvPicPr>
              <a:picLocks noChangeAspect="1" noChangeArrowheads="1"/>
            </p:cNvPicPr>
            <p:nvPr/>
          </p:nvPicPr>
          <p:blipFill rotWithShape="1">
            <a:blip r:embed="rId17" cstate="email">
              <a:lum bright="100000"/>
              <a:extLst>
                <a:ext uri="{28A0092B-C50C-407E-A947-70E740481C1C}">
                  <a14:useLocalDpi xmlns:a14="http://schemas.microsoft.com/office/drawing/2010/main"/>
                </a:ext>
              </a:extLst>
            </a:blip>
            <a:srcRect/>
            <a:stretch/>
          </p:blipFill>
          <p:spPr bwMode="auto">
            <a:xfrm>
              <a:off x="8854452" y="3686309"/>
              <a:ext cx="535154" cy="344792"/>
            </a:xfrm>
            <a:prstGeom prst="rect">
              <a:avLst/>
            </a:prstGeom>
            <a:noFill/>
          </p:spPr>
        </p:pic>
      </p:grpSp>
      <p:grpSp>
        <p:nvGrpSpPr>
          <p:cNvPr id="205" name="Group 204"/>
          <p:cNvGrpSpPr/>
          <p:nvPr/>
        </p:nvGrpSpPr>
        <p:grpSpPr>
          <a:xfrm>
            <a:off x="3849828" y="4369395"/>
            <a:ext cx="990393" cy="598994"/>
            <a:chOff x="3437473" y="2788508"/>
            <a:chExt cx="1254088" cy="758479"/>
          </a:xfrm>
        </p:grpSpPr>
        <p:grpSp>
          <p:nvGrpSpPr>
            <p:cNvPr id="206" name="Group 205"/>
            <p:cNvGrpSpPr/>
            <p:nvPr/>
          </p:nvGrpSpPr>
          <p:grpSpPr>
            <a:xfrm>
              <a:off x="3437473" y="2788508"/>
              <a:ext cx="1254088" cy="758479"/>
              <a:chOff x="2231917" y="4463665"/>
              <a:chExt cx="777869" cy="470459"/>
            </a:xfrm>
          </p:grpSpPr>
          <p:sp>
            <p:nvSpPr>
              <p:cNvPr id="208" name="Oval 207"/>
              <p:cNvSpPr/>
              <p:nvPr/>
            </p:nvSpPr>
            <p:spPr bwMode="auto">
              <a:xfrm>
                <a:off x="2442893" y="446366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09" name="TextBox 208"/>
              <p:cNvSpPr txBox="1"/>
              <p:nvPr/>
            </p:nvSpPr>
            <p:spPr>
              <a:xfrm>
                <a:off x="2231917" y="4856797"/>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Lead Mgmt</a:t>
                </a:r>
              </a:p>
            </p:txBody>
          </p:sp>
        </p:grpSp>
        <p:pic>
          <p:nvPicPr>
            <p:cNvPr id="207" name="Picture 20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5240" y="2936385"/>
              <a:ext cx="309320" cy="309320"/>
            </a:xfrm>
            <a:prstGeom prst="rect">
              <a:avLst/>
            </a:prstGeom>
          </p:spPr>
        </p:pic>
      </p:grpSp>
      <p:grpSp>
        <p:nvGrpSpPr>
          <p:cNvPr id="210" name="Group 209"/>
          <p:cNvGrpSpPr/>
          <p:nvPr/>
        </p:nvGrpSpPr>
        <p:grpSpPr>
          <a:xfrm>
            <a:off x="3223024" y="4752597"/>
            <a:ext cx="990393" cy="598994"/>
            <a:chOff x="1757314" y="4611228"/>
            <a:chExt cx="1254088" cy="758479"/>
          </a:xfrm>
        </p:grpSpPr>
        <p:grpSp>
          <p:nvGrpSpPr>
            <p:cNvPr id="211" name="Group 210"/>
            <p:cNvGrpSpPr/>
            <p:nvPr/>
          </p:nvGrpSpPr>
          <p:grpSpPr>
            <a:xfrm>
              <a:off x="1757314" y="4611228"/>
              <a:ext cx="1254088" cy="758479"/>
              <a:chOff x="1189770" y="5594237"/>
              <a:chExt cx="777869" cy="470459"/>
            </a:xfrm>
          </p:grpSpPr>
          <p:sp>
            <p:nvSpPr>
              <p:cNvPr id="213" name="Oval 212"/>
              <p:cNvSpPr/>
              <p:nvPr/>
            </p:nvSpPr>
            <p:spPr bwMode="auto">
              <a:xfrm>
                <a:off x="1400746" y="5594237"/>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14" name="TextBox 213"/>
              <p:cNvSpPr txBox="1"/>
              <p:nvPr/>
            </p:nvSpPr>
            <p:spPr>
              <a:xfrm>
                <a:off x="1189770" y="5987369"/>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Events</a:t>
                </a:r>
              </a:p>
            </p:txBody>
          </p:sp>
        </p:grpSp>
        <p:pic>
          <p:nvPicPr>
            <p:cNvPr id="212" name="Picture 47" descr="C:\Users\sakuu\Documents\Ballmer MGX 2011\Tile Icons\Calenda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black">
            <a:xfrm>
              <a:off x="2218116" y="4756019"/>
              <a:ext cx="354136" cy="32408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15" name="Group 214"/>
          <p:cNvGrpSpPr/>
          <p:nvPr/>
        </p:nvGrpSpPr>
        <p:grpSpPr>
          <a:xfrm>
            <a:off x="5553549" y="3987949"/>
            <a:ext cx="859451" cy="697446"/>
            <a:chOff x="9330761" y="4521727"/>
            <a:chExt cx="1088283" cy="883144"/>
          </a:xfrm>
        </p:grpSpPr>
        <p:grpSp>
          <p:nvGrpSpPr>
            <p:cNvPr id="216" name="Group 215"/>
            <p:cNvGrpSpPr/>
            <p:nvPr/>
          </p:nvGrpSpPr>
          <p:grpSpPr>
            <a:xfrm>
              <a:off x="9330761" y="4521727"/>
              <a:ext cx="1088283" cy="883144"/>
              <a:chOff x="5887328" y="5538731"/>
              <a:chExt cx="675026" cy="547785"/>
            </a:xfrm>
          </p:grpSpPr>
          <p:sp>
            <p:nvSpPr>
              <p:cNvPr id="218" name="Oval 217"/>
              <p:cNvSpPr/>
              <p:nvPr/>
            </p:nvSpPr>
            <p:spPr bwMode="auto">
              <a:xfrm>
                <a:off x="6035549" y="5538731"/>
                <a:ext cx="363233"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19" name="TextBox 218"/>
              <p:cNvSpPr txBox="1"/>
              <p:nvPr/>
            </p:nvSpPr>
            <p:spPr>
              <a:xfrm>
                <a:off x="5887328" y="5931862"/>
                <a:ext cx="675026"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Loyalty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Campaigns</a:t>
                </a:r>
              </a:p>
            </p:txBody>
          </p:sp>
        </p:grpSp>
        <p:sp>
          <p:nvSpPr>
            <p:cNvPr id="217" name="Freeform 159"/>
            <p:cNvSpPr>
              <a:spLocks noEditPoints="1"/>
            </p:cNvSpPr>
            <p:nvPr/>
          </p:nvSpPr>
          <p:spPr bwMode="black">
            <a:xfrm>
              <a:off x="9727246" y="4626992"/>
              <a:ext cx="270564" cy="406988"/>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pPr defTabSz="914225">
                <a:lnSpc>
                  <a:spcPct val="80000"/>
                </a:lnSpc>
              </a:pPr>
              <a:endParaRPr lang="en-US" sz="700">
                <a:solidFill>
                  <a:srgbClr val="292929">
                    <a:lumMod val="90000"/>
                    <a:lumOff val="10000"/>
                  </a:srgbClr>
                </a:solidFill>
                <a:ea typeface="Segoe UI" pitchFamily="34" charset="0"/>
                <a:cs typeface="Segoe UI" pitchFamily="34" charset="0"/>
              </a:endParaRPr>
            </a:p>
          </p:txBody>
        </p:sp>
      </p:grpSp>
      <p:grpSp>
        <p:nvGrpSpPr>
          <p:cNvPr id="220" name="Group 219"/>
          <p:cNvGrpSpPr/>
          <p:nvPr/>
        </p:nvGrpSpPr>
        <p:grpSpPr>
          <a:xfrm>
            <a:off x="4665181" y="4142249"/>
            <a:ext cx="990393" cy="598994"/>
            <a:chOff x="7187214" y="1347426"/>
            <a:chExt cx="1254088" cy="758479"/>
          </a:xfrm>
        </p:grpSpPr>
        <p:grpSp>
          <p:nvGrpSpPr>
            <p:cNvPr id="221" name="Group 220"/>
            <p:cNvGrpSpPr/>
            <p:nvPr/>
          </p:nvGrpSpPr>
          <p:grpSpPr>
            <a:xfrm>
              <a:off x="7187214" y="1347426"/>
              <a:ext cx="1254088" cy="758479"/>
              <a:chOff x="4557757" y="3569810"/>
              <a:chExt cx="777869" cy="470459"/>
            </a:xfrm>
          </p:grpSpPr>
          <p:sp>
            <p:nvSpPr>
              <p:cNvPr id="223" name="Oval 222"/>
              <p:cNvSpPr/>
              <p:nvPr/>
            </p:nvSpPr>
            <p:spPr bwMode="auto">
              <a:xfrm>
                <a:off x="4768733" y="3569810"/>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24" name="TextBox 223"/>
              <p:cNvSpPr txBox="1"/>
              <p:nvPr/>
            </p:nvSpPr>
            <p:spPr>
              <a:xfrm>
                <a:off x="4557757" y="3962942"/>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Opportunity</a:t>
                </a:r>
              </a:p>
            </p:txBody>
          </p:sp>
        </p:grpSp>
        <p:pic>
          <p:nvPicPr>
            <p:cNvPr id="222" name="Picture 9" descr="C:\Users\Kristen\Desktop\gac as of 04.20.13\Assets\icons\Login-Door.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652116" y="1451620"/>
              <a:ext cx="402975" cy="40297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5" name="Group 224"/>
          <p:cNvGrpSpPr/>
          <p:nvPr/>
        </p:nvGrpSpPr>
        <p:grpSpPr>
          <a:xfrm>
            <a:off x="6307438" y="4092143"/>
            <a:ext cx="858109" cy="598994"/>
            <a:chOff x="3156971" y="4877055"/>
            <a:chExt cx="673972" cy="470459"/>
          </a:xfrm>
        </p:grpSpPr>
        <p:grpSp>
          <p:nvGrpSpPr>
            <p:cNvPr id="226" name="Group 225"/>
            <p:cNvGrpSpPr/>
            <p:nvPr/>
          </p:nvGrpSpPr>
          <p:grpSpPr>
            <a:xfrm>
              <a:off x="3156971" y="4877055"/>
              <a:ext cx="673972" cy="470459"/>
              <a:chOff x="3183866" y="4877055"/>
              <a:chExt cx="673972" cy="470459"/>
            </a:xfrm>
          </p:grpSpPr>
          <p:sp>
            <p:nvSpPr>
              <p:cNvPr id="228" name="Oval 227"/>
              <p:cNvSpPr/>
              <p:nvPr/>
            </p:nvSpPr>
            <p:spPr bwMode="auto">
              <a:xfrm>
                <a:off x="3332086" y="487705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29" name="TextBox 228"/>
              <p:cNvSpPr txBox="1"/>
              <p:nvPr/>
            </p:nvSpPr>
            <p:spPr>
              <a:xfrm>
                <a:off x="3183866" y="5270187"/>
                <a:ext cx="673972"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Social Channels</a:t>
                </a:r>
              </a:p>
            </p:txBody>
          </p:sp>
        </p:grpSp>
        <p:sp>
          <p:nvSpPr>
            <p:cNvPr id="227" name="Freeform 7"/>
            <p:cNvSpPr>
              <a:spLocks/>
            </p:cNvSpPr>
            <p:nvPr/>
          </p:nvSpPr>
          <p:spPr bwMode="black">
            <a:xfrm>
              <a:off x="3455209" y="4989931"/>
              <a:ext cx="82206" cy="155564"/>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1"/>
            </a:solidFill>
            <a:ln>
              <a:noFill/>
              <a:headEnd type="none" w="med" len="med"/>
              <a:tailEnd type="none" w="med" len="med"/>
            </a:ln>
            <a:extLst>
              <a:ext uri="{91240B29-F687-4f45-9708-019B960494DF}">
                <a14:hiddenLine xmlns:a14="http://schemas.microsoft.com/office/drawing/2010/main" xmlns=""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24586" fontAlgn="base">
                <a:spcBef>
                  <a:spcPct val="0"/>
                </a:spcBef>
                <a:spcAft>
                  <a:spcPct val="0"/>
                </a:spcAft>
              </a:pPr>
              <a:endParaRPr lang="en-US" sz="700">
                <a:solidFill>
                  <a:srgbClr val="292929">
                    <a:lumMod val="75000"/>
                  </a:srgbClr>
                </a:solidFill>
                <a:ea typeface="Segoe UI" pitchFamily="34" charset="0"/>
                <a:cs typeface="Segoe UI" pitchFamily="34" charset="0"/>
              </a:endParaRPr>
            </a:p>
          </p:txBody>
        </p:sp>
      </p:grpSp>
      <p:grpSp>
        <p:nvGrpSpPr>
          <p:cNvPr id="230" name="Group 229"/>
          <p:cNvGrpSpPr/>
          <p:nvPr/>
        </p:nvGrpSpPr>
        <p:grpSpPr>
          <a:xfrm>
            <a:off x="6998167" y="4272252"/>
            <a:ext cx="849936" cy="697446"/>
            <a:chOff x="7642980" y="2745134"/>
            <a:chExt cx="1076234" cy="883144"/>
          </a:xfrm>
        </p:grpSpPr>
        <p:grpSp>
          <p:nvGrpSpPr>
            <p:cNvPr id="231" name="Group 230"/>
            <p:cNvGrpSpPr/>
            <p:nvPr/>
          </p:nvGrpSpPr>
          <p:grpSpPr>
            <a:xfrm>
              <a:off x="7642980" y="2745134"/>
              <a:ext cx="1076234" cy="883144"/>
              <a:chOff x="4840453" y="4436769"/>
              <a:chExt cx="667552" cy="547785"/>
            </a:xfrm>
          </p:grpSpPr>
          <p:sp>
            <p:nvSpPr>
              <p:cNvPr id="233" name="Oval 232"/>
              <p:cNvSpPr/>
              <p:nvPr/>
            </p:nvSpPr>
            <p:spPr bwMode="auto">
              <a:xfrm>
                <a:off x="4976971" y="4436769"/>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34" name="TextBox 233"/>
              <p:cNvSpPr txBox="1"/>
              <p:nvPr/>
            </p:nvSpPr>
            <p:spPr>
              <a:xfrm>
                <a:off x="4840453" y="4829900"/>
                <a:ext cx="667552"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Retention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Programs</a:t>
                </a:r>
              </a:p>
            </p:txBody>
          </p:sp>
        </p:grpSp>
        <p:pic>
          <p:nvPicPr>
            <p:cNvPr id="232" name="Picture 2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74961" y="2835871"/>
              <a:ext cx="375717" cy="375717"/>
            </a:xfrm>
            <a:prstGeom prst="rect">
              <a:avLst/>
            </a:prstGeom>
          </p:spPr>
        </p:pic>
      </p:grpSp>
      <p:grpSp>
        <p:nvGrpSpPr>
          <p:cNvPr id="235" name="Group 234"/>
          <p:cNvGrpSpPr/>
          <p:nvPr/>
        </p:nvGrpSpPr>
        <p:grpSpPr>
          <a:xfrm>
            <a:off x="7738164" y="4591439"/>
            <a:ext cx="731092" cy="598993"/>
            <a:chOff x="8710457" y="2761640"/>
            <a:chExt cx="731092" cy="598993"/>
          </a:xfrm>
        </p:grpSpPr>
        <p:grpSp>
          <p:nvGrpSpPr>
            <p:cNvPr id="236" name="Group 235"/>
            <p:cNvGrpSpPr/>
            <p:nvPr/>
          </p:nvGrpSpPr>
          <p:grpSpPr>
            <a:xfrm>
              <a:off x="8710457" y="2761640"/>
              <a:ext cx="731092" cy="598993"/>
              <a:chOff x="5972171" y="4414722"/>
              <a:chExt cx="574210" cy="470458"/>
            </a:xfrm>
          </p:grpSpPr>
          <p:sp>
            <p:nvSpPr>
              <p:cNvPr id="242" name="Oval 241"/>
              <p:cNvSpPr/>
              <p:nvPr/>
            </p:nvSpPr>
            <p:spPr bwMode="auto">
              <a:xfrm>
                <a:off x="6066603" y="4414722"/>
                <a:ext cx="363234" cy="363234"/>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43" name="TextBox 242"/>
              <p:cNvSpPr txBox="1"/>
              <p:nvPr/>
            </p:nvSpPr>
            <p:spPr>
              <a:xfrm>
                <a:off x="5972171" y="4807853"/>
                <a:ext cx="574210"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Existing Customers</a:t>
                </a:r>
              </a:p>
            </p:txBody>
          </p:sp>
        </p:grpSp>
        <p:grpSp>
          <p:nvGrpSpPr>
            <p:cNvPr id="237" name="Group 236"/>
            <p:cNvGrpSpPr/>
            <p:nvPr/>
          </p:nvGrpSpPr>
          <p:grpSpPr bwMode="black">
            <a:xfrm>
              <a:off x="8989187" y="2796751"/>
              <a:ext cx="197112" cy="380288"/>
              <a:chOff x="3360738" y="989012"/>
              <a:chExt cx="746125" cy="1439864"/>
            </a:xfrm>
          </p:grpSpPr>
          <p:sp>
            <p:nvSpPr>
              <p:cNvPr id="238"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239"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240"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241"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grpSp>
      <p:grpSp>
        <p:nvGrpSpPr>
          <p:cNvPr id="244" name="Group 243"/>
          <p:cNvGrpSpPr/>
          <p:nvPr/>
        </p:nvGrpSpPr>
        <p:grpSpPr>
          <a:xfrm>
            <a:off x="8219919" y="5093097"/>
            <a:ext cx="990393" cy="793185"/>
            <a:chOff x="9587778" y="5573725"/>
            <a:chExt cx="1254088" cy="1004373"/>
          </a:xfrm>
        </p:grpSpPr>
        <p:grpSp>
          <p:nvGrpSpPr>
            <p:cNvPr id="245" name="Group 244"/>
            <p:cNvGrpSpPr/>
            <p:nvPr/>
          </p:nvGrpSpPr>
          <p:grpSpPr>
            <a:xfrm>
              <a:off x="9587778" y="5573725"/>
              <a:ext cx="1254088" cy="1004373"/>
              <a:chOff x="9587778" y="5573725"/>
              <a:chExt cx="1254088" cy="1004373"/>
            </a:xfrm>
          </p:grpSpPr>
          <p:sp>
            <p:nvSpPr>
              <p:cNvPr id="252" name="Oval 251"/>
              <p:cNvSpPr/>
              <p:nvPr/>
            </p:nvSpPr>
            <p:spPr bwMode="auto">
              <a:xfrm>
                <a:off x="9927916" y="5573725"/>
                <a:ext cx="585609" cy="585608"/>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53" name="TextBox 252"/>
              <p:cNvSpPr txBox="1"/>
              <p:nvPr/>
            </p:nvSpPr>
            <p:spPr>
              <a:xfrm>
                <a:off x="9587778" y="6207536"/>
                <a:ext cx="1254088" cy="370562"/>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Cross-channel </a:t>
                </a:r>
                <a:endParaRPr lang="en-US" sz="700" dirty="0" smtClean="0">
                  <a:solidFill>
                    <a:srgbClr val="FFFFFF"/>
                  </a:solidFill>
                  <a:ea typeface="Segoe UI" pitchFamily="34" charset="0"/>
                  <a:cs typeface="Segoe UI" pitchFamily="34" charset="0"/>
                </a:endParaRPr>
              </a:p>
              <a:p>
                <a:pPr algn="ctr" defTabSz="914225">
                  <a:lnSpc>
                    <a:spcPct val="90000"/>
                  </a:lnSpc>
                </a:pPr>
                <a:r>
                  <a:rPr lang="en-US" sz="700" dirty="0" smtClean="0">
                    <a:solidFill>
                      <a:srgbClr val="FFFFFF"/>
                    </a:solidFill>
                    <a:ea typeface="Segoe UI" pitchFamily="34" charset="0"/>
                    <a:cs typeface="Segoe UI" pitchFamily="34" charset="0"/>
                  </a:rPr>
                  <a:t>Experience </a:t>
                </a:r>
                <a:r>
                  <a:rPr lang="en-US" sz="700" dirty="0">
                    <a:solidFill>
                      <a:srgbClr val="FFFFFF"/>
                    </a:solidFill>
                    <a:ea typeface="Segoe UI" pitchFamily="34" charset="0"/>
                    <a:cs typeface="Segoe UI" pitchFamily="34" charset="0"/>
                  </a:rPr>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Consistency</a:t>
                </a:r>
              </a:p>
            </p:txBody>
          </p:sp>
        </p:grpSp>
        <p:grpSp>
          <p:nvGrpSpPr>
            <p:cNvPr id="246" name="Group 245"/>
            <p:cNvGrpSpPr/>
            <p:nvPr/>
          </p:nvGrpSpPr>
          <p:grpSpPr>
            <a:xfrm>
              <a:off x="10018336" y="5667306"/>
              <a:ext cx="355586" cy="407639"/>
              <a:chOff x="10012362" y="2444810"/>
              <a:chExt cx="435320" cy="499047"/>
            </a:xfrm>
          </p:grpSpPr>
          <p:grpSp>
            <p:nvGrpSpPr>
              <p:cNvPr id="247" name="Group 246"/>
              <p:cNvGrpSpPr/>
              <p:nvPr/>
            </p:nvGrpSpPr>
            <p:grpSpPr bwMode="black">
              <a:xfrm>
                <a:off x="10012362" y="2444810"/>
                <a:ext cx="242185" cy="238945"/>
                <a:chOff x="3326549" y="3238730"/>
                <a:chExt cx="930744" cy="918521"/>
              </a:xfrm>
            </p:grpSpPr>
            <p:pic>
              <p:nvPicPr>
                <p:cNvPr id="250" name="Picture 249"/>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3326549" y="3627229"/>
                  <a:ext cx="394560" cy="530022"/>
                </a:xfrm>
                <a:prstGeom prst="rect">
                  <a:avLst/>
                </a:prstGeom>
              </p:spPr>
            </p:pic>
            <p:sp>
              <p:nvSpPr>
                <p:cNvPr id="251" name="Freeform 61"/>
                <p:cNvSpPr>
                  <a:spLocks/>
                </p:cNvSpPr>
                <p:nvPr/>
              </p:nvSpPr>
              <p:spPr bwMode="black">
                <a:xfrm rot="10800000">
                  <a:off x="3690093" y="3238730"/>
                  <a:ext cx="567200" cy="820336"/>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14225">
                    <a:lnSpc>
                      <a:spcPct val="80000"/>
                    </a:lnSpc>
                  </a:pPr>
                  <a:endParaRPr lang="en-US" sz="700" dirty="0">
                    <a:solidFill>
                      <a:srgbClr val="292929">
                        <a:lumMod val="90000"/>
                        <a:lumOff val="10000"/>
                      </a:srgbClr>
                    </a:solidFill>
                  </a:endParaRPr>
                </a:p>
              </p:txBody>
            </p:sp>
          </p:grpSp>
          <p:sp>
            <p:nvSpPr>
              <p:cNvPr id="248" name="Freeform 20"/>
              <p:cNvSpPr>
                <a:spLocks noEditPoints="1"/>
              </p:cNvSpPr>
              <p:nvPr/>
            </p:nvSpPr>
            <p:spPr bwMode="black">
              <a:xfrm>
                <a:off x="10080640" y="2688676"/>
                <a:ext cx="367042" cy="255181"/>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93" tIns="41147" rIns="82293" bIns="41147" numCol="1" anchor="t" anchorCtr="0" compatLnSpc="1">
                <a:prstTxWarp prst="textNoShape">
                  <a:avLst/>
                </a:prstTxWarp>
              </a:bodyPr>
              <a:lstStyle/>
              <a:p>
                <a:pPr defTabSz="914225">
                  <a:lnSpc>
                    <a:spcPct val="80000"/>
                  </a:lnSpc>
                </a:pPr>
                <a:endParaRPr lang="en-US" sz="700" dirty="0">
                  <a:solidFill>
                    <a:srgbClr val="292929">
                      <a:lumMod val="90000"/>
                      <a:lumOff val="10000"/>
                    </a:srgbClr>
                  </a:solidFill>
                </a:endParaRPr>
              </a:p>
            </p:txBody>
          </p:sp>
          <p:pic>
            <p:nvPicPr>
              <p:cNvPr id="249" name="Picture 248"/>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10307716" y="2454775"/>
                <a:ext cx="104382" cy="200495"/>
              </a:xfrm>
              <a:prstGeom prst="rect">
                <a:avLst/>
              </a:prstGeom>
            </p:spPr>
          </p:pic>
        </p:grpSp>
      </p:grpSp>
      <p:sp>
        <p:nvSpPr>
          <p:cNvPr id="260" name="Arc 259"/>
          <p:cNvSpPr/>
          <p:nvPr/>
        </p:nvSpPr>
        <p:spPr>
          <a:xfrm rot="16200000">
            <a:off x="9593359" y="1000559"/>
            <a:ext cx="5028690" cy="5132715"/>
          </a:xfrm>
          <a:prstGeom prst="arc">
            <a:avLst>
              <a:gd name="adj1" fmla="val 10811542"/>
              <a:gd name="adj2" fmla="val 0"/>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261" name="Arc 260"/>
          <p:cNvSpPr/>
          <p:nvPr/>
        </p:nvSpPr>
        <p:spPr>
          <a:xfrm rot="16200000">
            <a:off x="11610902" y="2931239"/>
            <a:ext cx="1357084" cy="1271585"/>
          </a:xfrm>
          <a:prstGeom prst="arc">
            <a:avLst>
              <a:gd name="adj1" fmla="val 10773413"/>
              <a:gd name="adj2" fmla="val 0"/>
            </a:avLst>
          </a:prstGeom>
          <a:solidFill>
            <a:srgbClr val="FFFFFF"/>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262" name="Arc 261"/>
          <p:cNvSpPr/>
          <p:nvPr/>
        </p:nvSpPr>
        <p:spPr>
          <a:xfrm rot="16200000">
            <a:off x="10611802" y="1957132"/>
            <a:ext cx="3109429" cy="3154505"/>
          </a:xfrm>
          <a:prstGeom prst="arc">
            <a:avLst>
              <a:gd name="adj1" fmla="val 10396989"/>
              <a:gd name="adj2" fmla="val 305767"/>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263" name="TextBox 262"/>
          <p:cNvSpPr txBox="1"/>
          <p:nvPr/>
        </p:nvSpPr>
        <p:spPr>
          <a:xfrm>
            <a:off x="10891249" y="2789490"/>
            <a:ext cx="731092" cy="443198"/>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Self</a:t>
            </a:r>
          </a:p>
          <a:p>
            <a:pPr algn="ctr" defTabSz="914225">
              <a:lnSpc>
                <a:spcPct val="90000"/>
              </a:lnSpc>
            </a:pPr>
            <a:r>
              <a:rPr lang="en-US" sz="1600" dirty="0" smtClean="0">
                <a:solidFill>
                  <a:srgbClr val="FFFFFF"/>
                </a:solidFill>
                <a:ea typeface="Segoe UI" pitchFamily="34" charset="0"/>
                <a:cs typeface="Segoe UI" pitchFamily="34" charset="0"/>
              </a:rPr>
              <a:t>Service</a:t>
            </a:r>
            <a:endParaRPr lang="en-US" sz="1600" dirty="0">
              <a:solidFill>
                <a:srgbClr val="FFFFFF"/>
              </a:solidFill>
              <a:ea typeface="Segoe UI" pitchFamily="34" charset="0"/>
              <a:cs typeface="Segoe UI" pitchFamily="34" charset="0"/>
            </a:endParaRPr>
          </a:p>
        </p:txBody>
      </p:sp>
      <p:sp>
        <p:nvSpPr>
          <p:cNvPr id="264" name="TextBox 263"/>
          <p:cNvSpPr txBox="1"/>
          <p:nvPr/>
        </p:nvSpPr>
        <p:spPr>
          <a:xfrm>
            <a:off x="10759920" y="3417065"/>
            <a:ext cx="731092"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FAQs</a:t>
            </a:r>
            <a:endParaRPr lang="en-US" sz="1600" dirty="0">
              <a:solidFill>
                <a:srgbClr val="FFFFFF"/>
              </a:solidFill>
              <a:ea typeface="Segoe UI" pitchFamily="34" charset="0"/>
              <a:cs typeface="Segoe UI" pitchFamily="34" charset="0"/>
            </a:endParaRPr>
          </a:p>
        </p:txBody>
      </p:sp>
      <p:sp>
        <p:nvSpPr>
          <p:cNvPr id="265" name="TextBox 264"/>
          <p:cNvSpPr txBox="1"/>
          <p:nvPr/>
        </p:nvSpPr>
        <p:spPr>
          <a:xfrm>
            <a:off x="11126015" y="2319263"/>
            <a:ext cx="1086539" cy="443198"/>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Knowledge</a:t>
            </a:r>
          </a:p>
          <a:p>
            <a:pPr algn="ctr" defTabSz="914225">
              <a:lnSpc>
                <a:spcPct val="90000"/>
              </a:lnSpc>
            </a:pPr>
            <a:r>
              <a:rPr lang="en-US" sz="1600" dirty="0" smtClean="0">
                <a:solidFill>
                  <a:srgbClr val="FFFFFF"/>
                </a:solidFill>
                <a:ea typeface="Segoe UI" pitchFamily="34" charset="0"/>
                <a:cs typeface="Segoe UI" pitchFamily="34" charset="0"/>
              </a:rPr>
              <a:t>Base</a:t>
            </a:r>
            <a:endParaRPr lang="en-US" sz="1600" dirty="0">
              <a:solidFill>
                <a:srgbClr val="FFFFFF"/>
              </a:solidFill>
              <a:ea typeface="Segoe UI" pitchFamily="34" charset="0"/>
              <a:cs typeface="Segoe UI" pitchFamily="34" charset="0"/>
            </a:endParaRPr>
          </a:p>
        </p:txBody>
      </p:sp>
      <p:sp>
        <p:nvSpPr>
          <p:cNvPr id="266" name="TextBox 265"/>
          <p:cNvSpPr txBox="1"/>
          <p:nvPr/>
        </p:nvSpPr>
        <p:spPr>
          <a:xfrm>
            <a:off x="11021211" y="4053915"/>
            <a:ext cx="731092" cy="443198"/>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Web Portal</a:t>
            </a:r>
            <a:endParaRPr lang="en-US" sz="1600" dirty="0">
              <a:solidFill>
                <a:srgbClr val="FFFFFF"/>
              </a:solidFill>
              <a:ea typeface="Segoe UI" pitchFamily="34" charset="0"/>
              <a:cs typeface="Segoe UI" pitchFamily="34" charset="0"/>
            </a:endParaRPr>
          </a:p>
        </p:txBody>
      </p:sp>
      <p:sp>
        <p:nvSpPr>
          <p:cNvPr id="267" name="TextBox 266"/>
          <p:cNvSpPr txBox="1"/>
          <p:nvPr/>
        </p:nvSpPr>
        <p:spPr>
          <a:xfrm>
            <a:off x="11482403" y="4465290"/>
            <a:ext cx="731092" cy="443198"/>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Web</a:t>
            </a:r>
          </a:p>
          <a:p>
            <a:pPr algn="ctr" defTabSz="914225">
              <a:lnSpc>
                <a:spcPct val="90000"/>
              </a:lnSpc>
            </a:pPr>
            <a:r>
              <a:rPr lang="en-US" sz="1600" dirty="0" smtClean="0">
                <a:solidFill>
                  <a:srgbClr val="FFFFFF"/>
                </a:solidFill>
                <a:ea typeface="Segoe UI" pitchFamily="34" charset="0"/>
                <a:cs typeface="Segoe UI" pitchFamily="34" charset="0"/>
              </a:rPr>
              <a:t>Chat</a:t>
            </a:r>
            <a:endParaRPr lang="en-US" sz="1600" dirty="0">
              <a:solidFill>
                <a:srgbClr val="FFFFFF"/>
              </a:solidFill>
              <a:ea typeface="Segoe UI" pitchFamily="34" charset="0"/>
              <a:cs typeface="Segoe UI" pitchFamily="34" charset="0"/>
            </a:endParaRPr>
          </a:p>
        </p:txBody>
      </p:sp>
      <p:grpSp>
        <p:nvGrpSpPr>
          <p:cNvPr id="268" name="Group 267"/>
          <p:cNvGrpSpPr/>
          <p:nvPr/>
        </p:nvGrpSpPr>
        <p:grpSpPr>
          <a:xfrm>
            <a:off x="9664505" y="3228855"/>
            <a:ext cx="858109" cy="598994"/>
            <a:chOff x="3156971" y="4877055"/>
            <a:chExt cx="673972" cy="470459"/>
          </a:xfrm>
        </p:grpSpPr>
        <p:grpSp>
          <p:nvGrpSpPr>
            <p:cNvPr id="269" name="Group 268"/>
            <p:cNvGrpSpPr/>
            <p:nvPr/>
          </p:nvGrpSpPr>
          <p:grpSpPr>
            <a:xfrm>
              <a:off x="3156971" y="4877055"/>
              <a:ext cx="673972" cy="470459"/>
              <a:chOff x="3183866" y="4877055"/>
              <a:chExt cx="673972" cy="470459"/>
            </a:xfrm>
          </p:grpSpPr>
          <p:sp>
            <p:nvSpPr>
              <p:cNvPr id="271" name="Oval 270"/>
              <p:cNvSpPr/>
              <p:nvPr/>
            </p:nvSpPr>
            <p:spPr bwMode="auto">
              <a:xfrm>
                <a:off x="3332086" y="487705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72" name="TextBox 271"/>
              <p:cNvSpPr txBox="1"/>
              <p:nvPr/>
            </p:nvSpPr>
            <p:spPr>
              <a:xfrm>
                <a:off x="3183866" y="5270187"/>
                <a:ext cx="673972"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Social Channels</a:t>
                </a:r>
              </a:p>
            </p:txBody>
          </p:sp>
        </p:grpSp>
        <p:sp>
          <p:nvSpPr>
            <p:cNvPr id="270" name="Freeform 7"/>
            <p:cNvSpPr>
              <a:spLocks/>
            </p:cNvSpPr>
            <p:nvPr/>
          </p:nvSpPr>
          <p:spPr bwMode="black">
            <a:xfrm>
              <a:off x="3455209" y="4989931"/>
              <a:ext cx="82206" cy="155564"/>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1"/>
            </a:solidFill>
            <a:ln>
              <a:noFill/>
              <a:headEnd type="none" w="med" len="med"/>
              <a:tailEnd type="none" w="med" len="med"/>
            </a:ln>
            <a:extLst>
              <a:ext uri="{91240B29-F687-4f45-9708-019B960494DF}">
                <a14:hiddenLine xmlns:a14="http://schemas.microsoft.com/office/drawing/2010/main" xmlns=""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24586" fontAlgn="base">
                <a:spcBef>
                  <a:spcPct val="0"/>
                </a:spcBef>
                <a:spcAft>
                  <a:spcPct val="0"/>
                </a:spcAft>
              </a:pPr>
              <a:endParaRPr lang="en-US" sz="700">
                <a:solidFill>
                  <a:srgbClr val="292929">
                    <a:lumMod val="75000"/>
                  </a:srgbClr>
                </a:solidFill>
                <a:ea typeface="Segoe UI" pitchFamily="34" charset="0"/>
                <a:cs typeface="Segoe UI" pitchFamily="34" charset="0"/>
              </a:endParaRPr>
            </a:p>
          </p:txBody>
        </p:sp>
      </p:grpSp>
      <p:grpSp>
        <p:nvGrpSpPr>
          <p:cNvPr id="273" name="Group 272"/>
          <p:cNvGrpSpPr/>
          <p:nvPr/>
        </p:nvGrpSpPr>
        <p:grpSpPr>
          <a:xfrm>
            <a:off x="10662170" y="1475308"/>
            <a:ext cx="731092" cy="598993"/>
            <a:chOff x="8710457" y="2761640"/>
            <a:chExt cx="731092" cy="598993"/>
          </a:xfrm>
        </p:grpSpPr>
        <p:grpSp>
          <p:nvGrpSpPr>
            <p:cNvPr id="274" name="Group 273"/>
            <p:cNvGrpSpPr/>
            <p:nvPr/>
          </p:nvGrpSpPr>
          <p:grpSpPr>
            <a:xfrm>
              <a:off x="8710457" y="2761640"/>
              <a:ext cx="731092" cy="598993"/>
              <a:chOff x="5972171" y="4414722"/>
              <a:chExt cx="574210" cy="470458"/>
            </a:xfrm>
          </p:grpSpPr>
          <p:sp>
            <p:nvSpPr>
              <p:cNvPr id="280" name="Oval 279"/>
              <p:cNvSpPr/>
              <p:nvPr/>
            </p:nvSpPr>
            <p:spPr bwMode="auto">
              <a:xfrm>
                <a:off x="6066603" y="4414722"/>
                <a:ext cx="363234" cy="363234"/>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81" name="TextBox 280"/>
              <p:cNvSpPr txBox="1"/>
              <p:nvPr/>
            </p:nvSpPr>
            <p:spPr>
              <a:xfrm>
                <a:off x="5972171" y="4807853"/>
                <a:ext cx="574210"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Existing Customers</a:t>
                </a:r>
              </a:p>
            </p:txBody>
          </p:sp>
        </p:grpSp>
        <p:grpSp>
          <p:nvGrpSpPr>
            <p:cNvPr id="275" name="Group 274"/>
            <p:cNvGrpSpPr/>
            <p:nvPr/>
          </p:nvGrpSpPr>
          <p:grpSpPr bwMode="black">
            <a:xfrm>
              <a:off x="8989187" y="2796751"/>
              <a:ext cx="197112" cy="380288"/>
              <a:chOff x="3360738" y="989012"/>
              <a:chExt cx="746125" cy="1439864"/>
            </a:xfrm>
          </p:grpSpPr>
          <p:sp>
            <p:nvSpPr>
              <p:cNvPr id="276"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277"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278"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279"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grpSp>
      <p:grpSp>
        <p:nvGrpSpPr>
          <p:cNvPr id="282" name="Group 281"/>
          <p:cNvGrpSpPr/>
          <p:nvPr/>
        </p:nvGrpSpPr>
        <p:grpSpPr>
          <a:xfrm>
            <a:off x="9819913" y="2306112"/>
            <a:ext cx="990393" cy="598994"/>
            <a:chOff x="2407505" y="5200604"/>
            <a:chExt cx="777869" cy="470459"/>
          </a:xfrm>
        </p:grpSpPr>
        <p:grpSp>
          <p:nvGrpSpPr>
            <p:cNvPr id="283" name="Group 282"/>
            <p:cNvGrpSpPr/>
            <p:nvPr/>
          </p:nvGrpSpPr>
          <p:grpSpPr>
            <a:xfrm>
              <a:off x="2407505" y="5200604"/>
              <a:ext cx="777869" cy="470459"/>
              <a:chOff x="2407505" y="5200604"/>
              <a:chExt cx="777869" cy="470459"/>
            </a:xfrm>
          </p:grpSpPr>
          <p:sp>
            <p:nvSpPr>
              <p:cNvPr id="285" name="Oval 284"/>
              <p:cNvSpPr/>
              <p:nvPr/>
            </p:nvSpPr>
            <p:spPr bwMode="auto">
              <a:xfrm>
                <a:off x="2618481" y="520060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86" name="TextBox 285"/>
              <p:cNvSpPr txBox="1"/>
              <p:nvPr/>
            </p:nvSpPr>
            <p:spPr>
              <a:xfrm>
                <a:off x="2407505" y="5593736"/>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Web</a:t>
                </a:r>
              </a:p>
            </p:txBody>
          </p:sp>
        </p:grpSp>
        <p:sp>
          <p:nvSpPr>
            <p:cNvPr id="284" name="Freeform 20"/>
            <p:cNvSpPr>
              <a:spLocks noEditPoints="1"/>
            </p:cNvSpPr>
            <p:nvPr/>
          </p:nvSpPr>
          <p:spPr bwMode="black">
            <a:xfrm>
              <a:off x="2668899" y="5287996"/>
              <a:ext cx="262398" cy="168810"/>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8298" tIns="29149" rIns="58298" bIns="29149" numCol="1" rtlCol="0" anchor="ctr" anchorCtr="0" compatLnSpc="1">
              <a:prstTxWarp prst="textNoShape">
                <a:avLst/>
              </a:prstTxWarp>
            </a:bodyPr>
            <a:lstStyle/>
            <a:p>
              <a:pPr defTabSz="472279"/>
              <a:endParaRPr lang="en-US" sz="700" spc="-78">
                <a:solidFill>
                  <a:srgbClr val="292929">
                    <a:lumMod val="75000"/>
                  </a:srgbClr>
                </a:solidFill>
                <a:ea typeface="Segoe UI" pitchFamily="34" charset="0"/>
                <a:cs typeface="Segoe UI" pitchFamily="34" charset="0"/>
              </a:endParaRPr>
            </a:p>
          </p:txBody>
        </p:sp>
      </p:grpSp>
      <p:grpSp>
        <p:nvGrpSpPr>
          <p:cNvPr id="287" name="Group 286"/>
          <p:cNvGrpSpPr/>
          <p:nvPr/>
        </p:nvGrpSpPr>
        <p:grpSpPr>
          <a:xfrm>
            <a:off x="9904576" y="4103276"/>
            <a:ext cx="849936" cy="697446"/>
            <a:chOff x="7642980" y="2745134"/>
            <a:chExt cx="1076234" cy="883144"/>
          </a:xfrm>
        </p:grpSpPr>
        <p:grpSp>
          <p:nvGrpSpPr>
            <p:cNvPr id="288" name="Group 287"/>
            <p:cNvGrpSpPr/>
            <p:nvPr/>
          </p:nvGrpSpPr>
          <p:grpSpPr>
            <a:xfrm>
              <a:off x="7642980" y="2745134"/>
              <a:ext cx="1076234" cy="883144"/>
              <a:chOff x="4840453" y="4436769"/>
              <a:chExt cx="667552" cy="547785"/>
            </a:xfrm>
          </p:grpSpPr>
          <p:sp>
            <p:nvSpPr>
              <p:cNvPr id="290" name="Oval 289"/>
              <p:cNvSpPr/>
              <p:nvPr/>
            </p:nvSpPr>
            <p:spPr bwMode="auto">
              <a:xfrm>
                <a:off x="4976971" y="4436769"/>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291" name="TextBox 290"/>
              <p:cNvSpPr txBox="1"/>
              <p:nvPr/>
            </p:nvSpPr>
            <p:spPr>
              <a:xfrm>
                <a:off x="4840453" y="4829900"/>
                <a:ext cx="667552"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Retention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Programs</a:t>
                </a:r>
              </a:p>
            </p:txBody>
          </p:sp>
        </p:grpSp>
        <p:pic>
          <p:nvPicPr>
            <p:cNvPr id="289" name="Picture 28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74961" y="2835871"/>
              <a:ext cx="375717" cy="375717"/>
            </a:xfrm>
            <a:prstGeom prst="rect">
              <a:avLst/>
            </a:prstGeom>
          </p:spPr>
        </p:pic>
      </p:grpSp>
      <p:grpSp>
        <p:nvGrpSpPr>
          <p:cNvPr id="292" name="Group 291"/>
          <p:cNvGrpSpPr/>
          <p:nvPr/>
        </p:nvGrpSpPr>
        <p:grpSpPr>
          <a:xfrm>
            <a:off x="10541014" y="4862583"/>
            <a:ext cx="990393" cy="793185"/>
            <a:chOff x="9587778" y="5573725"/>
            <a:chExt cx="1254088" cy="1004373"/>
          </a:xfrm>
        </p:grpSpPr>
        <p:grpSp>
          <p:nvGrpSpPr>
            <p:cNvPr id="293" name="Group 292"/>
            <p:cNvGrpSpPr/>
            <p:nvPr/>
          </p:nvGrpSpPr>
          <p:grpSpPr>
            <a:xfrm>
              <a:off x="9587778" y="5573725"/>
              <a:ext cx="1254088" cy="1004373"/>
              <a:chOff x="9587778" y="5573725"/>
              <a:chExt cx="1254088" cy="1004373"/>
            </a:xfrm>
          </p:grpSpPr>
          <p:sp>
            <p:nvSpPr>
              <p:cNvPr id="300" name="Oval 299"/>
              <p:cNvSpPr/>
              <p:nvPr/>
            </p:nvSpPr>
            <p:spPr bwMode="auto">
              <a:xfrm>
                <a:off x="9927916" y="5573725"/>
                <a:ext cx="585609" cy="585608"/>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301" name="TextBox 300"/>
              <p:cNvSpPr txBox="1"/>
              <p:nvPr/>
            </p:nvSpPr>
            <p:spPr>
              <a:xfrm>
                <a:off x="9587778" y="6207536"/>
                <a:ext cx="1254088" cy="370562"/>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Cross-channel </a:t>
                </a:r>
                <a:endParaRPr lang="en-US" sz="700" dirty="0" smtClean="0">
                  <a:solidFill>
                    <a:srgbClr val="FFFFFF"/>
                  </a:solidFill>
                  <a:ea typeface="Segoe UI" pitchFamily="34" charset="0"/>
                  <a:cs typeface="Segoe UI" pitchFamily="34" charset="0"/>
                </a:endParaRPr>
              </a:p>
              <a:p>
                <a:pPr algn="ctr" defTabSz="914225">
                  <a:lnSpc>
                    <a:spcPct val="90000"/>
                  </a:lnSpc>
                </a:pPr>
                <a:r>
                  <a:rPr lang="en-US" sz="700" dirty="0" smtClean="0">
                    <a:solidFill>
                      <a:srgbClr val="FFFFFF"/>
                    </a:solidFill>
                    <a:ea typeface="Segoe UI" pitchFamily="34" charset="0"/>
                    <a:cs typeface="Segoe UI" pitchFamily="34" charset="0"/>
                  </a:rPr>
                  <a:t>Experience </a:t>
                </a:r>
                <a:r>
                  <a:rPr lang="en-US" sz="700" dirty="0">
                    <a:solidFill>
                      <a:srgbClr val="FFFFFF"/>
                    </a:solidFill>
                    <a:ea typeface="Segoe UI" pitchFamily="34" charset="0"/>
                    <a:cs typeface="Segoe UI" pitchFamily="34" charset="0"/>
                  </a:rPr>
                  <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Consistency</a:t>
                </a:r>
              </a:p>
            </p:txBody>
          </p:sp>
        </p:grpSp>
        <p:grpSp>
          <p:nvGrpSpPr>
            <p:cNvPr id="294" name="Group 293"/>
            <p:cNvGrpSpPr/>
            <p:nvPr/>
          </p:nvGrpSpPr>
          <p:grpSpPr>
            <a:xfrm>
              <a:off x="10018336" y="5667306"/>
              <a:ext cx="355586" cy="407639"/>
              <a:chOff x="10012362" y="2444810"/>
              <a:chExt cx="435320" cy="499047"/>
            </a:xfrm>
          </p:grpSpPr>
          <p:grpSp>
            <p:nvGrpSpPr>
              <p:cNvPr id="295" name="Group 294"/>
              <p:cNvGrpSpPr/>
              <p:nvPr/>
            </p:nvGrpSpPr>
            <p:grpSpPr bwMode="black">
              <a:xfrm>
                <a:off x="10012362" y="2444810"/>
                <a:ext cx="242185" cy="238945"/>
                <a:chOff x="3326549" y="3238730"/>
                <a:chExt cx="930744" cy="918521"/>
              </a:xfrm>
            </p:grpSpPr>
            <p:pic>
              <p:nvPicPr>
                <p:cNvPr id="298" name="Picture 297"/>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3326549" y="3627229"/>
                  <a:ext cx="394560" cy="530022"/>
                </a:xfrm>
                <a:prstGeom prst="rect">
                  <a:avLst/>
                </a:prstGeom>
              </p:spPr>
            </p:pic>
            <p:sp>
              <p:nvSpPr>
                <p:cNvPr id="299" name="Freeform 61"/>
                <p:cNvSpPr>
                  <a:spLocks/>
                </p:cNvSpPr>
                <p:nvPr/>
              </p:nvSpPr>
              <p:spPr bwMode="black">
                <a:xfrm rot="10800000">
                  <a:off x="3690093" y="3238730"/>
                  <a:ext cx="567200" cy="820336"/>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14225">
                    <a:lnSpc>
                      <a:spcPct val="80000"/>
                    </a:lnSpc>
                  </a:pPr>
                  <a:endParaRPr lang="en-US" sz="700" dirty="0">
                    <a:solidFill>
                      <a:srgbClr val="292929">
                        <a:lumMod val="90000"/>
                        <a:lumOff val="10000"/>
                      </a:srgbClr>
                    </a:solidFill>
                  </a:endParaRPr>
                </a:p>
              </p:txBody>
            </p:sp>
          </p:grpSp>
          <p:sp>
            <p:nvSpPr>
              <p:cNvPr id="296" name="Freeform 20"/>
              <p:cNvSpPr>
                <a:spLocks noEditPoints="1"/>
              </p:cNvSpPr>
              <p:nvPr/>
            </p:nvSpPr>
            <p:spPr bwMode="black">
              <a:xfrm>
                <a:off x="10080640" y="2688676"/>
                <a:ext cx="367042" cy="255181"/>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93" tIns="41147" rIns="82293" bIns="41147" numCol="1" anchor="t" anchorCtr="0" compatLnSpc="1">
                <a:prstTxWarp prst="textNoShape">
                  <a:avLst/>
                </a:prstTxWarp>
              </a:bodyPr>
              <a:lstStyle/>
              <a:p>
                <a:pPr defTabSz="914225">
                  <a:lnSpc>
                    <a:spcPct val="80000"/>
                  </a:lnSpc>
                </a:pPr>
                <a:endParaRPr lang="en-US" sz="700" dirty="0">
                  <a:solidFill>
                    <a:srgbClr val="292929">
                      <a:lumMod val="90000"/>
                      <a:lumOff val="10000"/>
                    </a:srgbClr>
                  </a:solidFill>
                </a:endParaRPr>
              </a:p>
            </p:txBody>
          </p:sp>
          <p:pic>
            <p:nvPicPr>
              <p:cNvPr id="297" name="Picture 296"/>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10307716" y="2454775"/>
                <a:ext cx="104382" cy="200495"/>
              </a:xfrm>
              <a:prstGeom prst="rect">
                <a:avLst/>
              </a:prstGeom>
            </p:spPr>
          </p:pic>
        </p:grpSp>
      </p:grpSp>
      <p:sp>
        <p:nvSpPr>
          <p:cNvPr id="303" name="Rectangle 302"/>
          <p:cNvSpPr/>
          <p:nvPr/>
        </p:nvSpPr>
        <p:spPr>
          <a:xfrm>
            <a:off x="4816640" y="6046447"/>
            <a:ext cx="2858615"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Dynamics Social Listening</a:t>
            </a:r>
          </a:p>
        </p:txBody>
      </p:sp>
      <p:pic>
        <p:nvPicPr>
          <p:cNvPr id="304" name="Picture 303"/>
          <p:cNvPicPr>
            <a:picLocks noChangeAspect="1"/>
          </p:cNvPicPr>
          <p:nvPr/>
        </p:nvPicPr>
        <p:blipFill rotWithShape="1">
          <a:blip r:embed="rId25" cstate="print">
            <a:extLst>
              <a:ext uri="{28A0092B-C50C-407E-A947-70E740481C1C}">
                <a14:useLocalDpi xmlns:a14="http://schemas.microsoft.com/office/drawing/2010/main" val="0"/>
              </a:ext>
            </a:extLst>
          </a:blip>
          <a:srcRect r="88756"/>
          <a:stretch/>
        </p:blipFill>
        <p:spPr>
          <a:xfrm>
            <a:off x="4557903" y="6087239"/>
            <a:ext cx="316024" cy="323583"/>
          </a:xfrm>
          <a:prstGeom prst="rect">
            <a:avLst/>
          </a:prstGeom>
        </p:spPr>
      </p:pic>
      <p:pic>
        <p:nvPicPr>
          <p:cNvPr id="312" name="Picture 311"/>
          <p:cNvPicPr>
            <a:picLocks noChangeAspect="1"/>
          </p:cNvPicPr>
          <p:nvPr/>
        </p:nvPicPr>
        <p:blipFill rotWithShape="1">
          <a:blip r:embed="rId26"/>
          <a:srcRect l="77854" b="26934"/>
          <a:stretch/>
        </p:blipFill>
        <p:spPr>
          <a:xfrm>
            <a:off x="11790807" y="3371592"/>
            <a:ext cx="348061" cy="403652"/>
          </a:xfrm>
          <a:prstGeom prst="rect">
            <a:avLst/>
          </a:prstGeom>
        </p:spPr>
      </p:pic>
      <p:sp>
        <p:nvSpPr>
          <p:cNvPr id="313" name="Rectangle 312"/>
          <p:cNvSpPr/>
          <p:nvPr/>
        </p:nvSpPr>
        <p:spPr>
          <a:xfrm>
            <a:off x="-8060" y="6028721"/>
            <a:ext cx="4226923"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The complete customer facing solution</a:t>
            </a:r>
          </a:p>
        </p:txBody>
      </p:sp>
      <p:sp>
        <p:nvSpPr>
          <p:cNvPr id="259" name="Rectangle 258"/>
          <p:cNvSpPr/>
          <p:nvPr/>
        </p:nvSpPr>
        <p:spPr>
          <a:xfrm rot="5400000">
            <a:off x="-2121438" y="1610671"/>
            <a:ext cx="3154416" cy="4040957"/>
          </a:xfrm>
          <a:prstGeom prst="rect">
            <a:avLst/>
          </a:prstGeom>
          <a:noFill/>
        </p:spPr>
        <p:txBody>
          <a:bodyPr wrap="none" lIns="91440" tIns="45720" rIns="91440" bIns="45720">
            <a:prstTxWarp prst="textArchUp">
              <a:avLst>
                <a:gd name="adj" fmla="val 10295766"/>
              </a:avLst>
            </a:prstTxWarp>
            <a:spAutoFit/>
          </a:bodyPr>
          <a:lstStyle/>
          <a:p>
            <a:pPr algn="ctr"/>
            <a:r>
              <a:rPr lang="en-US" sz="1600" dirty="0" smtClean="0">
                <a:solidFill>
                  <a:schemeClr val="bg1"/>
                </a:solidFill>
              </a:rPr>
              <a:t>Marketers</a:t>
            </a:r>
            <a:endParaRPr lang="en-US" sz="1600" dirty="0">
              <a:solidFill>
                <a:schemeClr val="bg1"/>
              </a:solidFill>
            </a:endParaRPr>
          </a:p>
        </p:txBody>
      </p:sp>
      <p:sp>
        <p:nvSpPr>
          <p:cNvPr id="314" name="Rectangle 313"/>
          <p:cNvSpPr/>
          <p:nvPr/>
        </p:nvSpPr>
        <p:spPr>
          <a:xfrm rot="5400000">
            <a:off x="-1201867" y="2058008"/>
            <a:ext cx="4120718" cy="3153891"/>
          </a:xfrm>
          <a:prstGeom prst="rect">
            <a:avLst/>
          </a:prstGeom>
          <a:noFill/>
        </p:spPr>
        <p:txBody>
          <a:bodyPr wrap="none" lIns="91440" tIns="45720" rIns="91440" bIns="45720">
            <a:prstTxWarp prst="textArchUp">
              <a:avLst>
                <a:gd name="adj" fmla="val 10295766"/>
              </a:avLst>
            </a:prstTxWarp>
            <a:spAutoFit/>
          </a:bodyPr>
          <a:lstStyle/>
          <a:p>
            <a:pPr algn="ctr"/>
            <a:r>
              <a:rPr lang="en-US" sz="1600" dirty="0" smtClean="0">
                <a:solidFill>
                  <a:schemeClr val="bg1"/>
                </a:solidFill>
              </a:rPr>
              <a:t>Marketing Activities</a:t>
            </a:r>
            <a:endParaRPr lang="en-US" sz="1600" dirty="0">
              <a:solidFill>
                <a:schemeClr val="bg1"/>
              </a:solidFill>
            </a:endParaRPr>
          </a:p>
        </p:txBody>
      </p:sp>
      <p:sp>
        <p:nvSpPr>
          <p:cNvPr id="315" name="Rectangle 314"/>
          <p:cNvSpPr/>
          <p:nvPr/>
        </p:nvSpPr>
        <p:spPr>
          <a:xfrm rot="16200000">
            <a:off x="10722117" y="1530241"/>
            <a:ext cx="3636887" cy="4040957"/>
          </a:xfrm>
          <a:prstGeom prst="rect">
            <a:avLst/>
          </a:prstGeom>
          <a:noFill/>
        </p:spPr>
        <p:txBody>
          <a:bodyPr wrap="none" lIns="91440" tIns="45720" rIns="91440" bIns="45720">
            <a:prstTxWarp prst="textArchUp">
              <a:avLst>
                <a:gd name="adj" fmla="val 10295766"/>
              </a:avLst>
            </a:prstTxWarp>
            <a:spAutoFit/>
          </a:bodyPr>
          <a:lstStyle/>
          <a:p>
            <a:pPr algn="ctr"/>
            <a:r>
              <a:rPr lang="en-US" sz="1600" dirty="0" smtClean="0">
                <a:solidFill>
                  <a:schemeClr val="bg1"/>
                </a:solidFill>
              </a:rPr>
              <a:t>Customer Service &amp; Self-Service</a:t>
            </a:r>
            <a:endParaRPr lang="en-US" sz="1600" dirty="0">
              <a:solidFill>
                <a:schemeClr val="bg1"/>
              </a:solidFill>
            </a:endParaRPr>
          </a:p>
        </p:txBody>
      </p:sp>
      <p:sp>
        <p:nvSpPr>
          <p:cNvPr id="316" name="Rectangle 315"/>
          <p:cNvSpPr/>
          <p:nvPr/>
        </p:nvSpPr>
        <p:spPr>
          <a:xfrm>
            <a:off x="4017387" y="-827714"/>
            <a:ext cx="3835789" cy="3947938"/>
          </a:xfrm>
          <a:prstGeom prst="rect">
            <a:avLst/>
          </a:prstGeom>
          <a:noFill/>
        </p:spPr>
        <p:txBody>
          <a:bodyPr wrap="none" lIns="91440" tIns="45720" rIns="91440" bIns="45720">
            <a:prstTxWarp prst="textArchDown">
              <a:avLst>
                <a:gd name="adj" fmla="val 580647"/>
              </a:avLst>
            </a:prstTxWarp>
            <a:spAutoFit/>
          </a:bodyPr>
          <a:lstStyle/>
          <a:p>
            <a:pPr algn="ctr"/>
            <a:r>
              <a:rPr lang="en-US" sz="1600" dirty="0" smtClean="0">
                <a:solidFill>
                  <a:schemeClr val="bg1"/>
                </a:solidFill>
              </a:rPr>
              <a:t>Customer Touch-points</a:t>
            </a:r>
            <a:endParaRPr lang="en-US" sz="1600" dirty="0">
              <a:solidFill>
                <a:schemeClr val="bg1"/>
              </a:solidFill>
            </a:endParaRPr>
          </a:p>
        </p:txBody>
      </p:sp>
      <p:sp>
        <p:nvSpPr>
          <p:cNvPr id="317" name="Rectangle 316"/>
          <p:cNvSpPr/>
          <p:nvPr/>
        </p:nvSpPr>
        <p:spPr>
          <a:xfrm>
            <a:off x="3226802" y="-814956"/>
            <a:ext cx="5195417" cy="4661591"/>
          </a:xfrm>
          <a:prstGeom prst="rect">
            <a:avLst/>
          </a:prstGeom>
          <a:noFill/>
        </p:spPr>
        <p:txBody>
          <a:bodyPr wrap="none" lIns="91440" tIns="45720" rIns="91440" bIns="45720">
            <a:prstTxWarp prst="textArchDown">
              <a:avLst>
                <a:gd name="adj" fmla="val 21554949"/>
              </a:avLst>
            </a:prstTxWarp>
            <a:spAutoFit/>
          </a:bodyPr>
          <a:lstStyle/>
          <a:p>
            <a:pPr algn="ctr"/>
            <a:r>
              <a:rPr lang="en-US" sz="1600" dirty="0" smtClean="0">
                <a:solidFill>
                  <a:schemeClr val="bg1"/>
                </a:solidFill>
              </a:rPr>
              <a:t>Interaction Channels                                                                                      </a:t>
            </a:r>
            <a:endParaRPr lang="en-US" sz="1600" dirty="0">
              <a:solidFill>
                <a:schemeClr val="bg1"/>
              </a:solidFill>
            </a:endParaRPr>
          </a:p>
        </p:txBody>
      </p:sp>
      <p:sp>
        <p:nvSpPr>
          <p:cNvPr id="318" name="Rectangle 317"/>
          <p:cNvSpPr/>
          <p:nvPr/>
        </p:nvSpPr>
        <p:spPr>
          <a:xfrm>
            <a:off x="-299504" y="2834508"/>
            <a:ext cx="12800658" cy="1075794"/>
          </a:xfrm>
          <a:prstGeom prst="rect">
            <a:avLst/>
          </a:prstGeom>
          <a:noFill/>
        </p:spPr>
        <p:txBody>
          <a:bodyPr wrap="none" lIns="91440" tIns="45720" rIns="91440" bIns="45720">
            <a:prstTxWarp prst="textArchDown">
              <a:avLst>
                <a:gd name="adj" fmla="val 580647"/>
              </a:avLst>
            </a:prstTxWarp>
            <a:spAutoFit/>
          </a:bodyPr>
          <a:lstStyle/>
          <a:p>
            <a:pPr algn="ctr"/>
            <a:r>
              <a:rPr lang="en-US" sz="1600" dirty="0" smtClean="0">
                <a:solidFill>
                  <a:schemeClr val="bg1"/>
                </a:solidFill>
              </a:rPr>
              <a:t>Monitoring                     Insight                           Engagement</a:t>
            </a:r>
            <a:endParaRPr lang="en-US" sz="1600" dirty="0">
              <a:solidFill>
                <a:schemeClr val="bg1"/>
              </a:solidFill>
            </a:endParaRPr>
          </a:p>
        </p:txBody>
      </p:sp>
      <p:sp>
        <p:nvSpPr>
          <p:cNvPr id="302" name="Rectangle 301"/>
          <p:cNvSpPr/>
          <p:nvPr/>
        </p:nvSpPr>
        <p:spPr>
          <a:xfrm>
            <a:off x="9267804" y="1253905"/>
            <a:ext cx="1254810" cy="646331"/>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Dynamics </a:t>
            </a:r>
          </a:p>
          <a:p>
            <a:r>
              <a:rPr lang="en-GB" dirty="0" smtClean="0">
                <a:solidFill>
                  <a:srgbClr val="002153"/>
                </a:solidFill>
                <a:latin typeface="Segoe UI" panose="020B0502040204020203" pitchFamily="34" charset="0"/>
                <a:cs typeface="Segoe UI" panose="020B0502040204020203" pitchFamily="34" charset="0"/>
              </a:rPr>
              <a:t>Service</a:t>
            </a:r>
          </a:p>
        </p:txBody>
      </p:sp>
      <p:sp>
        <p:nvSpPr>
          <p:cNvPr id="306" name="TextBox 305"/>
          <p:cNvSpPr txBox="1"/>
          <p:nvPr/>
        </p:nvSpPr>
        <p:spPr>
          <a:xfrm>
            <a:off x="91265" y="2751346"/>
            <a:ext cx="1086539"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Campaigns</a:t>
            </a:r>
            <a:endParaRPr lang="en-US" sz="1600" dirty="0">
              <a:solidFill>
                <a:srgbClr val="FFFFFF"/>
              </a:solidFill>
              <a:ea typeface="Segoe UI" pitchFamily="34" charset="0"/>
              <a:cs typeface="Segoe UI" pitchFamily="34" charset="0"/>
            </a:endParaRPr>
          </a:p>
        </p:txBody>
      </p:sp>
      <p:sp>
        <p:nvSpPr>
          <p:cNvPr id="307" name="TextBox 306"/>
          <p:cNvSpPr txBox="1"/>
          <p:nvPr/>
        </p:nvSpPr>
        <p:spPr>
          <a:xfrm>
            <a:off x="375593" y="3074216"/>
            <a:ext cx="1086539"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Lead</a:t>
            </a:r>
            <a:r>
              <a:rPr lang="en-US" sz="1600" dirty="0">
                <a:solidFill>
                  <a:srgbClr val="FFFFFF"/>
                </a:solidFill>
                <a:ea typeface="Segoe UI" pitchFamily="34" charset="0"/>
                <a:cs typeface="Segoe UI" pitchFamily="34" charset="0"/>
              </a:rPr>
              <a:t>s</a:t>
            </a:r>
            <a:endParaRPr lang="en-US" sz="1600" dirty="0" smtClean="0">
              <a:solidFill>
                <a:srgbClr val="FFFFFF"/>
              </a:solidFill>
              <a:ea typeface="Segoe UI" pitchFamily="34" charset="0"/>
              <a:cs typeface="Segoe UI" pitchFamily="34" charset="0"/>
            </a:endParaRPr>
          </a:p>
        </p:txBody>
      </p:sp>
      <p:sp>
        <p:nvSpPr>
          <p:cNvPr id="308" name="TextBox 307"/>
          <p:cNvSpPr txBox="1"/>
          <p:nvPr/>
        </p:nvSpPr>
        <p:spPr>
          <a:xfrm>
            <a:off x="-164037" y="2440629"/>
            <a:ext cx="1086539"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Events</a:t>
            </a:r>
            <a:endParaRPr lang="en-US" sz="1600" dirty="0">
              <a:solidFill>
                <a:srgbClr val="FFFFFF"/>
              </a:solidFill>
              <a:ea typeface="Segoe UI" pitchFamily="34" charset="0"/>
              <a:cs typeface="Segoe UI" pitchFamily="34" charset="0"/>
            </a:endParaRPr>
          </a:p>
        </p:txBody>
      </p:sp>
      <p:sp>
        <p:nvSpPr>
          <p:cNvPr id="319" name="TextBox 318"/>
          <p:cNvSpPr txBox="1"/>
          <p:nvPr/>
        </p:nvSpPr>
        <p:spPr>
          <a:xfrm>
            <a:off x="477543" y="3447067"/>
            <a:ext cx="1086539" cy="443198"/>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Landing</a:t>
            </a:r>
          </a:p>
          <a:p>
            <a:pPr algn="ctr" defTabSz="914225">
              <a:lnSpc>
                <a:spcPct val="90000"/>
              </a:lnSpc>
            </a:pPr>
            <a:r>
              <a:rPr lang="en-US" sz="1600" dirty="0" smtClean="0">
                <a:solidFill>
                  <a:srgbClr val="FFFFFF"/>
                </a:solidFill>
                <a:ea typeface="Segoe UI" pitchFamily="34" charset="0"/>
                <a:cs typeface="Segoe UI" pitchFamily="34" charset="0"/>
              </a:rPr>
              <a:t>Pages</a:t>
            </a:r>
            <a:endParaRPr lang="en-US" sz="1600" dirty="0">
              <a:solidFill>
                <a:srgbClr val="FFFFFF"/>
              </a:solidFill>
              <a:ea typeface="Segoe UI" pitchFamily="34" charset="0"/>
              <a:cs typeface="Segoe UI" pitchFamily="34" charset="0"/>
            </a:endParaRPr>
          </a:p>
        </p:txBody>
      </p:sp>
      <p:sp>
        <p:nvSpPr>
          <p:cNvPr id="320" name="TextBox 319"/>
          <p:cNvSpPr txBox="1"/>
          <p:nvPr/>
        </p:nvSpPr>
        <p:spPr>
          <a:xfrm>
            <a:off x="51937" y="4330051"/>
            <a:ext cx="1086539" cy="443198"/>
          </a:xfrm>
          <a:prstGeom prst="rect">
            <a:avLst/>
          </a:prstGeom>
          <a:noFill/>
        </p:spPr>
        <p:txBody>
          <a:bodyPr wrap="square" lIns="0" tIns="0" rIns="0" bIns="0" rtlCol="0">
            <a:spAutoFit/>
          </a:bodyPr>
          <a:lstStyle/>
          <a:p>
            <a:pPr defTabSz="914225">
              <a:lnSpc>
                <a:spcPct val="90000"/>
              </a:lnSpc>
            </a:pPr>
            <a:r>
              <a:rPr lang="en-US" sz="1600" dirty="0" smtClean="0">
                <a:solidFill>
                  <a:srgbClr val="FFFFFF"/>
                </a:solidFill>
                <a:ea typeface="Segoe UI" pitchFamily="34" charset="0"/>
                <a:cs typeface="Segoe UI" pitchFamily="34" charset="0"/>
              </a:rPr>
              <a:t>Planning &amp;</a:t>
            </a:r>
          </a:p>
          <a:p>
            <a:pPr defTabSz="914225">
              <a:lnSpc>
                <a:spcPct val="90000"/>
              </a:lnSpc>
            </a:pPr>
            <a:r>
              <a:rPr lang="en-US" sz="1600" dirty="0" smtClean="0">
                <a:solidFill>
                  <a:srgbClr val="FFFFFF"/>
                </a:solidFill>
                <a:ea typeface="Segoe UI" pitchFamily="34" charset="0"/>
                <a:cs typeface="Segoe UI" pitchFamily="34" charset="0"/>
              </a:rPr>
              <a:t>Execution</a:t>
            </a:r>
            <a:endParaRPr lang="en-US" sz="1600" dirty="0">
              <a:solidFill>
                <a:srgbClr val="FFFFFF"/>
              </a:solidFill>
              <a:ea typeface="Segoe UI" pitchFamily="34" charset="0"/>
              <a:cs typeface="Segoe UI" pitchFamily="34" charset="0"/>
            </a:endParaRPr>
          </a:p>
        </p:txBody>
      </p:sp>
      <p:sp>
        <p:nvSpPr>
          <p:cNvPr id="321" name="TextBox 320"/>
          <p:cNvSpPr txBox="1"/>
          <p:nvPr/>
        </p:nvSpPr>
        <p:spPr>
          <a:xfrm>
            <a:off x="293654" y="4012607"/>
            <a:ext cx="1086539"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Social</a:t>
            </a:r>
            <a:endParaRPr lang="en-US" sz="1600" dirty="0">
              <a:solidFill>
                <a:srgbClr val="FFFFFF"/>
              </a:solidFill>
              <a:ea typeface="Segoe UI" pitchFamily="34" charset="0"/>
              <a:cs typeface="Segoe UI" pitchFamily="34" charset="0"/>
            </a:endParaRPr>
          </a:p>
        </p:txBody>
      </p:sp>
      <p:sp>
        <p:nvSpPr>
          <p:cNvPr id="322" name="TextBox 321"/>
          <p:cNvSpPr txBox="1"/>
          <p:nvPr/>
        </p:nvSpPr>
        <p:spPr>
          <a:xfrm>
            <a:off x="10815759" y="3759801"/>
            <a:ext cx="731092"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Social</a:t>
            </a:r>
            <a:endParaRPr lang="en-US" sz="1600" dirty="0">
              <a:solidFill>
                <a:srgbClr val="FFFFFF"/>
              </a:solidFill>
              <a:ea typeface="Segoe UI" pitchFamily="34" charset="0"/>
              <a:cs typeface="Segoe UI" pitchFamily="34" charset="0"/>
            </a:endParaRPr>
          </a:p>
        </p:txBody>
      </p:sp>
      <p:sp>
        <p:nvSpPr>
          <p:cNvPr id="327" name="Arc 326"/>
          <p:cNvSpPr/>
          <p:nvPr/>
        </p:nvSpPr>
        <p:spPr>
          <a:xfrm flipH="1">
            <a:off x="4622623" y="5530257"/>
            <a:ext cx="2807855" cy="1176547"/>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323" name="Rectangle 322"/>
          <p:cNvSpPr/>
          <p:nvPr/>
        </p:nvSpPr>
        <p:spPr>
          <a:xfrm>
            <a:off x="5559093" y="5881551"/>
            <a:ext cx="2289267"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Dynamics</a:t>
            </a:r>
          </a:p>
        </p:txBody>
      </p:sp>
      <p:pic>
        <p:nvPicPr>
          <p:cNvPr id="330" name="Picture 329"/>
          <p:cNvPicPr>
            <a:picLocks noChangeAspect="1"/>
          </p:cNvPicPr>
          <p:nvPr/>
        </p:nvPicPr>
        <p:blipFill rotWithShape="1">
          <a:blip r:embed="rId25" cstate="print">
            <a:extLst>
              <a:ext uri="{28A0092B-C50C-407E-A947-70E740481C1C}">
                <a14:useLocalDpi xmlns:a14="http://schemas.microsoft.com/office/drawing/2010/main" val="0"/>
              </a:ext>
            </a:extLst>
          </a:blip>
          <a:srcRect r="88756"/>
          <a:stretch/>
        </p:blipFill>
        <p:spPr>
          <a:xfrm>
            <a:off x="5285268" y="5931857"/>
            <a:ext cx="316024" cy="323583"/>
          </a:xfrm>
          <a:prstGeom prst="rect">
            <a:avLst/>
          </a:prstGeom>
        </p:spPr>
      </p:pic>
    </p:spTree>
    <p:extLst>
      <p:ext uri="{BB962C8B-B14F-4D97-AF65-F5344CB8AC3E}">
        <p14:creationId xmlns:p14="http://schemas.microsoft.com/office/powerpoint/2010/main" val="39412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0"/>
                                        </p:tgtEl>
                                      </p:cBhvr>
                                    </p:animEffect>
                                    <p:set>
                                      <p:cBhvr>
                                        <p:cTn id="7" dur="1" fill="hold">
                                          <p:stCondLst>
                                            <p:cond delay="499"/>
                                          </p:stCondLst>
                                        </p:cTn>
                                        <p:tgtEl>
                                          <p:spTgt spid="17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8"/>
                                        </p:tgtEl>
                                      </p:cBhvr>
                                    </p:animEffect>
                                    <p:set>
                                      <p:cBhvr>
                                        <p:cTn id="13" dur="1" fill="hold">
                                          <p:stCondLst>
                                            <p:cond delay="499"/>
                                          </p:stCondLst>
                                        </p:cTn>
                                        <p:tgtEl>
                                          <p:spTgt spid="16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83"/>
                                        </p:tgtEl>
                                      </p:cBhvr>
                                    </p:animEffect>
                                    <p:set>
                                      <p:cBhvr>
                                        <p:cTn id="16" dur="1" fill="hold">
                                          <p:stCondLst>
                                            <p:cond delay="499"/>
                                          </p:stCondLst>
                                        </p:cTn>
                                        <p:tgtEl>
                                          <p:spTgt spid="18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69"/>
                                        </p:tgtEl>
                                      </p:cBhvr>
                                    </p:animEffect>
                                    <p:set>
                                      <p:cBhvr>
                                        <p:cTn id="19" dur="1" fill="hold">
                                          <p:stCondLst>
                                            <p:cond delay="499"/>
                                          </p:stCondLst>
                                        </p:cTn>
                                        <p:tgtEl>
                                          <p:spTgt spid="16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78"/>
                                        </p:tgtEl>
                                      </p:cBhvr>
                                    </p:animEffect>
                                    <p:set>
                                      <p:cBhvr>
                                        <p:cTn id="22" dur="1" fill="hold">
                                          <p:stCondLst>
                                            <p:cond delay="499"/>
                                          </p:stCondLst>
                                        </p:cTn>
                                        <p:tgtEl>
                                          <p:spTgt spid="17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82"/>
                                        </p:tgtEl>
                                      </p:cBhvr>
                                    </p:animEffect>
                                    <p:set>
                                      <p:cBhvr>
                                        <p:cTn id="25" dur="1" fill="hold">
                                          <p:stCondLst>
                                            <p:cond delay="499"/>
                                          </p:stCondLst>
                                        </p:cTn>
                                        <p:tgtEl>
                                          <p:spTgt spid="18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77"/>
                                        </p:tgtEl>
                                      </p:cBhvr>
                                    </p:animEffect>
                                    <p:set>
                                      <p:cBhvr>
                                        <p:cTn id="28" dur="1" fill="hold">
                                          <p:stCondLst>
                                            <p:cond delay="499"/>
                                          </p:stCondLst>
                                        </p:cTn>
                                        <p:tgtEl>
                                          <p:spTgt spid="17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500"/>
                                        <p:tgtEl>
                                          <p:spTgt spid="17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0"/>
                                        </p:tgtEl>
                                        <p:attrNameLst>
                                          <p:attrName>style.visibility</p:attrName>
                                        </p:attrNameLst>
                                      </p:cBhvr>
                                      <p:to>
                                        <p:strVal val="visible"/>
                                      </p:to>
                                    </p:set>
                                    <p:animEffect transition="in" filter="fade">
                                      <p:cBhvr>
                                        <p:cTn id="39" dur="500"/>
                                        <p:tgtEl>
                                          <p:spTgt spid="1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500"/>
                                        <p:tgtEl>
                                          <p:spTgt spid="17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fade">
                                      <p:cBhvr>
                                        <p:cTn id="45" dur="500"/>
                                        <p:tgtEl>
                                          <p:spTgt spid="185"/>
                                        </p:tgtEl>
                                      </p:cBhvr>
                                    </p:animEffect>
                                  </p:childTnLst>
                                </p:cTn>
                              </p:par>
                              <p:par>
                                <p:cTn id="46" presetID="10" presetClass="entr" presetSubtype="0" fill="hold" nodeType="with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fade">
                                      <p:cBhvr>
                                        <p:cTn id="48" dur="500"/>
                                        <p:tgtEl>
                                          <p:spTgt spid="186"/>
                                        </p:tgtEl>
                                      </p:cBhvr>
                                    </p:animEffect>
                                  </p:childTnLst>
                                </p:cTn>
                              </p:par>
                              <p:par>
                                <p:cTn id="49" presetID="10" presetClass="entr" presetSubtype="0" fill="hold" nodeType="withEffect">
                                  <p:stCondLst>
                                    <p:cond delay="0"/>
                                  </p:stCondLst>
                                  <p:childTnLst>
                                    <p:set>
                                      <p:cBhvr>
                                        <p:cTn id="50" dur="1" fill="hold">
                                          <p:stCondLst>
                                            <p:cond delay="0"/>
                                          </p:stCondLst>
                                        </p:cTn>
                                        <p:tgtEl>
                                          <p:spTgt spid="193"/>
                                        </p:tgtEl>
                                        <p:attrNameLst>
                                          <p:attrName>style.visibility</p:attrName>
                                        </p:attrNameLst>
                                      </p:cBhvr>
                                      <p:to>
                                        <p:strVal val="visible"/>
                                      </p:to>
                                    </p:set>
                                    <p:animEffect transition="in" filter="fade">
                                      <p:cBhvr>
                                        <p:cTn id="51" dur="500"/>
                                        <p:tgtEl>
                                          <p:spTgt spid="19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8.33333E-7 1.11111E-6 L -0.37422 -0.4581 " pathEditMode="relative" rAng="0" ptsTypes="AA">
                                      <p:cBhvr>
                                        <p:cTn id="55" dur="2000" fill="hold"/>
                                        <p:tgtEl>
                                          <p:spTgt spid="9"/>
                                        </p:tgtEl>
                                        <p:attrNameLst>
                                          <p:attrName>ppt_x</p:attrName>
                                          <p:attrName>ppt_y</p:attrName>
                                        </p:attrNameLst>
                                      </p:cBhvr>
                                      <p:rCtr x="-18711" y="-22917"/>
                                    </p:animMotion>
                                  </p:childTnLst>
                                </p:cTn>
                              </p:par>
                              <p:par>
                                <p:cTn id="56" presetID="42" presetClass="path" presetSubtype="0" accel="50000" decel="50000" fill="hold" nodeType="withEffect">
                                  <p:stCondLst>
                                    <p:cond delay="0"/>
                                  </p:stCondLst>
                                  <p:childTnLst>
                                    <p:animMotion origin="layout" path="M -3.33333E-6 -3.7037E-7 L -0.3595 -0.31065 " pathEditMode="relative" rAng="0" ptsTypes="AA">
                                      <p:cBhvr>
                                        <p:cTn id="57" dur="2000" fill="hold"/>
                                        <p:tgtEl>
                                          <p:spTgt spid="35"/>
                                        </p:tgtEl>
                                        <p:attrNameLst>
                                          <p:attrName>ppt_x</p:attrName>
                                          <p:attrName>ppt_y</p:attrName>
                                        </p:attrNameLst>
                                      </p:cBhvr>
                                      <p:rCtr x="-17982" y="-15532"/>
                                    </p:animMotion>
                                  </p:childTnLst>
                                </p:cTn>
                              </p:par>
                              <p:par>
                                <p:cTn id="58" presetID="42" presetClass="path" presetSubtype="0" accel="50000" decel="50000" fill="hold" nodeType="withEffect">
                                  <p:stCondLst>
                                    <p:cond delay="0"/>
                                  </p:stCondLst>
                                  <p:childTnLst>
                                    <p:animMotion origin="layout" path="M 1.04167E-6 1.48148E-6 L -0.4082 -0.18704 " pathEditMode="relative" rAng="0" ptsTypes="AA">
                                      <p:cBhvr>
                                        <p:cTn id="59" dur="2000" fill="hold"/>
                                        <p:tgtEl>
                                          <p:spTgt spid="36"/>
                                        </p:tgtEl>
                                        <p:attrNameLst>
                                          <p:attrName>ppt_x</p:attrName>
                                          <p:attrName>ppt_y</p:attrName>
                                        </p:attrNameLst>
                                      </p:cBhvr>
                                      <p:rCtr x="-20417" y="-9352"/>
                                    </p:animMotion>
                                  </p:childTnLst>
                                </p:cTn>
                              </p:par>
                              <p:par>
                                <p:cTn id="60" presetID="42" presetClass="path" presetSubtype="0" accel="50000" decel="50000" fill="hold" nodeType="withEffect">
                                  <p:stCondLst>
                                    <p:cond delay="0"/>
                                  </p:stCondLst>
                                  <p:childTnLst>
                                    <p:animMotion origin="layout" path="M -2.70833E-6 4.81481E-6 L -0.48828 -0.13195 " pathEditMode="relative" rAng="0" ptsTypes="AA">
                                      <p:cBhvr>
                                        <p:cTn id="61" dur="2000" fill="hold"/>
                                        <p:tgtEl>
                                          <p:spTgt spid="37"/>
                                        </p:tgtEl>
                                        <p:attrNameLst>
                                          <p:attrName>ppt_x</p:attrName>
                                          <p:attrName>ppt_y</p:attrName>
                                        </p:attrNameLst>
                                      </p:cBhvr>
                                      <p:rCtr x="-24414" y="-6597"/>
                                    </p:animMotion>
                                  </p:childTnLst>
                                </p:cTn>
                              </p:par>
                              <p:par>
                                <p:cTn id="62" presetID="42" presetClass="path" presetSubtype="0" accel="50000" decel="50000" fill="hold" nodeType="withEffect">
                                  <p:stCondLst>
                                    <p:cond delay="0"/>
                                  </p:stCondLst>
                                  <p:childTnLst>
                                    <p:animMotion origin="layout" path="M -4.16667E-7 -2.96296E-6 L -0.56055 -0.15301 " pathEditMode="relative" rAng="0" ptsTypes="AA">
                                      <p:cBhvr>
                                        <p:cTn id="63" dur="2000" fill="hold"/>
                                        <p:tgtEl>
                                          <p:spTgt spid="18"/>
                                        </p:tgtEl>
                                        <p:attrNameLst>
                                          <p:attrName>ppt_x</p:attrName>
                                          <p:attrName>ppt_y</p:attrName>
                                        </p:attrNameLst>
                                      </p:cBhvr>
                                      <p:rCtr x="-28034" y="-7662"/>
                                    </p:animMotion>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259"/>
                                        </p:tgtEl>
                                        <p:attrNameLst>
                                          <p:attrName>style.visibility</p:attrName>
                                        </p:attrNameLst>
                                      </p:cBhvr>
                                      <p:to>
                                        <p:strVal val="visible"/>
                                      </p:to>
                                    </p:set>
                                    <p:animEffect transition="in" filter="fade">
                                      <p:cBhvr>
                                        <p:cTn id="67" dur="500"/>
                                        <p:tgtEl>
                                          <p:spTgt spid="25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1.875E-6 -4.81481E-6 L -0.20938 -0.54259 " pathEditMode="relative" rAng="0" ptsTypes="AA">
                                      <p:cBhvr>
                                        <p:cTn id="71" dur="2000" fill="hold"/>
                                        <p:tgtEl>
                                          <p:spTgt spid="10"/>
                                        </p:tgtEl>
                                        <p:attrNameLst>
                                          <p:attrName>ppt_x</p:attrName>
                                          <p:attrName>ppt_y</p:attrName>
                                        </p:attrNameLst>
                                      </p:cBhvr>
                                      <p:rCtr x="-10469" y="-27130"/>
                                    </p:animMotion>
                                  </p:childTnLst>
                                </p:cTn>
                              </p:par>
                              <p:par>
                                <p:cTn id="72" presetID="42" presetClass="path" presetSubtype="0" accel="50000" decel="50000" fill="hold" nodeType="withEffect">
                                  <p:stCondLst>
                                    <p:cond delay="0"/>
                                  </p:stCondLst>
                                  <p:childTnLst>
                                    <p:animMotion origin="layout" path="M 2.08333E-7 2.22222E-6 L -0.10052 -0.16065 " pathEditMode="relative" rAng="0" ptsTypes="AA">
                                      <p:cBhvr>
                                        <p:cTn id="73" dur="2000" fill="hold"/>
                                        <p:tgtEl>
                                          <p:spTgt spid="22"/>
                                        </p:tgtEl>
                                        <p:attrNameLst>
                                          <p:attrName>ppt_x</p:attrName>
                                          <p:attrName>ppt_y</p:attrName>
                                        </p:attrNameLst>
                                      </p:cBhvr>
                                      <p:rCtr x="-5026" y="-8032"/>
                                    </p:animMotion>
                                  </p:childTnLst>
                                </p:cTn>
                              </p:par>
                              <p:par>
                                <p:cTn id="74" presetID="42" presetClass="path" presetSubtype="0" accel="50000" decel="50000" fill="hold" nodeType="withEffect">
                                  <p:stCondLst>
                                    <p:cond delay="0"/>
                                  </p:stCondLst>
                                  <p:childTnLst>
                                    <p:animMotion origin="layout" path="M 3.75E-6 2.59259E-6 L -0.18607 -0.22593 " pathEditMode="relative" rAng="0" ptsTypes="AA">
                                      <p:cBhvr>
                                        <p:cTn id="75" dur="2000" fill="hold"/>
                                        <p:tgtEl>
                                          <p:spTgt spid="16"/>
                                        </p:tgtEl>
                                        <p:attrNameLst>
                                          <p:attrName>ppt_x</p:attrName>
                                          <p:attrName>ppt_y</p:attrName>
                                        </p:attrNameLst>
                                      </p:cBhvr>
                                      <p:rCtr x="-9310" y="-11296"/>
                                    </p:animMotion>
                                  </p:childTnLst>
                                </p:cTn>
                              </p:par>
                              <p:par>
                                <p:cTn id="76" presetID="42" presetClass="path" presetSubtype="0" accel="50000" decel="50000" fill="hold" nodeType="withEffect">
                                  <p:stCondLst>
                                    <p:cond delay="0"/>
                                  </p:stCondLst>
                                  <p:childTnLst>
                                    <p:animMotion origin="layout" path="M 4.79167E-6 1.48148E-6 L -0.21172 0.14745 " pathEditMode="relative" rAng="0" ptsTypes="AA">
                                      <p:cBhvr>
                                        <p:cTn id="77" dur="2000" fill="hold"/>
                                        <p:tgtEl>
                                          <p:spTgt spid="15"/>
                                        </p:tgtEl>
                                        <p:attrNameLst>
                                          <p:attrName>ppt_x</p:attrName>
                                          <p:attrName>ppt_y</p:attrName>
                                        </p:attrNameLst>
                                      </p:cBhvr>
                                      <p:rCtr x="-10586" y="7361"/>
                                    </p:animMotion>
                                  </p:childTnLst>
                                </p:cTn>
                              </p:par>
                              <p:par>
                                <p:cTn id="78" presetID="42" presetClass="path" presetSubtype="0" accel="50000" decel="50000" fill="hold" nodeType="withEffect">
                                  <p:stCondLst>
                                    <p:cond delay="0"/>
                                  </p:stCondLst>
                                  <p:childTnLst>
                                    <p:animMotion origin="layout" path="M -2.08333E-7 -4.44444E-6 L -0.36797 -0.14328 " pathEditMode="relative" rAng="0" ptsTypes="AA">
                                      <p:cBhvr>
                                        <p:cTn id="79" dur="2000" fill="hold"/>
                                        <p:tgtEl>
                                          <p:spTgt spid="27"/>
                                        </p:tgtEl>
                                        <p:attrNameLst>
                                          <p:attrName>ppt_x</p:attrName>
                                          <p:attrName>ppt_y</p:attrName>
                                        </p:attrNameLst>
                                      </p:cBhvr>
                                      <p:rCtr x="-18398" y="-7176"/>
                                    </p:animMotion>
                                  </p:childTnLst>
                                </p:cTn>
                              </p:par>
                              <p:par>
                                <p:cTn id="80" presetID="42" presetClass="path" presetSubtype="0" accel="50000" decel="50000" fill="hold" nodeType="withEffect">
                                  <p:stCondLst>
                                    <p:cond delay="0"/>
                                  </p:stCondLst>
                                  <p:childTnLst>
                                    <p:animMotion origin="layout" path="M -2.70833E-6 4.07407E-6 L -0.40143 -0.00463 " pathEditMode="relative" rAng="0" ptsTypes="AA">
                                      <p:cBhvr>
                                        <p:cTn id="81" dur="2000" fill="hold"/>
                                        <p:tgtEl>
                                          <p:spTgt spid="28"/>
                                        </p:tgtEl>
                                        <p:attrNameLst>
                                          <p:attrName>ppt_x</p:attrName>
                                          <p:attrName>ppt_y</p:attrName>
                                        </p:attrNameLst>
                                      </p:cBhvr>
                                      <p:rCtr x="-20078" y="-231"/>
                                    </p:animMotion>
                                  </p:childTnLst>
                                </p:cTn>
                              </p:par>
                              <p:par>
                                <p:cTn id="82" presetID="42" presetClass="path" presetSubtype="0" accel="50000" decel="50000" fill="hold" nodeType="withEffect">
                                  <p:stCondLst>
                                    <p:cond delay="0"/>
                                  </p:stCondLst>
                                  <p:childTnLst>
                                    <p:animMotion origin="layout" path="M -4.375E-6 1.48148E-6 L -0.56171 0.15879 " pathEditMode="relative" rAng="0" ptsTypes="AA">
                                      <p:cBhvr>
                                        <p:cTn id="83" dur="2000" fill="hold"/>
                                        <p:tgtEl>
                                          <p:spTgt spid="26"/>
                                        </p:tgtEl>
                                        <p:attrNameLst>
                                          <p:attrName>ppt_x</p:attrName>
                                          <p:attrName>ppt_y</p:attrName>
                                        </p:attrNameLst>
                                      </p:cBhvr>
                                      <p:rCtr x="-28086" y="7940"/>
                                    </p:animMotion>
                                  </p:childTnLst>
                                </p:cTn>
                              </p:par>
                              <p:par>
                                <p:cTn id="84" presetID="42" presetClass="path" presetSubtype="0" accel="50000" decel="50000" fill="hold" nodeType="withEffect">
                                  <p:stCondLst>
                                    <p:cond delay="0"/>
                                  </p:stCondLst>
                                  <p:childTnLst>
                                    <p:animMotion origin="layout" path="M -2.08333E-6 1.48148E-6 L -0.64557 0.11921 " pathEditMode="relative" rAng="0" ptsTypes="AA">
                                      <p:cBhvr>
                                        <p:cTn id="85" dur="2000" fill="hold"/>
                                        <p:tgtEl>
                                          <p:spTgt spid="25"/>
                                        </p:tgtEl>
                                        <p:attrNameLst>
                                          <p:attrName>ppt_x</p:attrName>
                                          <p:attrName>ppt_y</p:attrName>
                                        </p:attrNameLst>
                                      </p:cBhvr>
                                      <p:rCtr x="-32279" y="5949"/>
                                    </p:animMotion>
                                  </p:childTnLst>
                                </p:cTn>
                              </p:par>
                              <p:par>
                                <p:cTn id="86" presetID="42" presetClass="path" presetSubtype="0" accel="50000" decel="50000" fill="hold" nodeType="withEffect">
                                  <p:stCondLst>
                                    <p:cond delay="0"/>
                                  </p:stCondLst>
                                  <p:childTnLst>
                                    <p:animMotion origin="layout" path="M 1.25E-6 2.22222E-6 L -0.72201 0.03055 " pathEditMode="relative" rAng="0" ptsTypes="AA">
                                      <p:cBhvr>
                                        <p:cTn id="87" dur="2000" fill="hold"/>
                                        <p:tgtEl>
                                          <p:spTgt spid="24"/>
                                        </p:tgtEl>
                                        <p:attrNameLst>
                                          <p:attrName>ppt_x</p:attrName>
                                          <p:attrName>ppt_y</p:attrName>
                                        </p:attrNameLst>
                                      </p:cBhvr>
                                      <p:rCtr x="-36107" y="1528"/>
                                    </p:animMotion>
                                  </p:childTnLst>
                                </p:cTn>
                              </p:par>
                              <p:par>
                                <p:cTn id="88" presetID="10" presetClass="exit" presetSubtype="0" fill="hold" nodeType="with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314"/>
                                        </p:tgtEl>
                                        <p:attrNameLst>
                                          <p:attrName>style.visibility</p:attrName>
                                        </p:attrNameLst>
                                      </p:cBhvr>
                                      <p:to>
                                        <p:strVal val="visible"/>
                                      </p:to>
                                    </p:set>
                                    <p:animEffect transition="in" filter="fade">
                                      <p:cBhvr>
                                        <p:cTn id="94" dur="500"/>
                                        <p:tgtEl>
                                          <p:spTgt spid="314"/>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8.33333E-7 2.22222E-6 L -0.00052 -0.44769 " pathEditMode="relative" rAng="0" ptsTypes="AA">
                                      <p:cBhvr>
                                        <p:cTn id="98" dur="2000" fill="hold"/>
                                        <p:tgtEl>
                                          <p:spTgt spid="172"/>
                                        </p:tgtEl>
                                        <p:attrNameLst>
                                          <p:attrName>ppt_x</p:attrName>
                                          <p:attrName>ppt_y</p:attrName>
                                        </p:attrNameLst>
                                      </p:cBhvr>
                                      <p:rCtr x="-26" y="-22384"/>
                                    </p:animMotion>
                                  </p:childTnLst>
                                </p:cTn>
                              </p:par>
                              <p:par>
                                <p:cTn id="99" presetID="8" presetClass="emph" presetSubtype="0" accel="50000" decel="50000" fill="hold" grpId="1" nodeType="withEffect">
                                  <p:stCondLst>
                                    <p:cond delay="0"/>
                                  </p:stCondLst>
                                  <p:childTnLst>
                                    <p:animRot by="10800000">
                                      <p:cBhvr>
                                        <p:cTn id="100" dur="2000" fill="hold"/>
                                        <p:tgtEl>
                                          <p:spTgt spid="172"/>
                                        </p:tgtEl>
                                        <p:attrNameLst>
                                          <p:attrName>r</p:attrName>
                                        </p:attrNameLst>
                                      </p:cBhvr>
                                    </p:animRot>
                                  </p:childTnLst>
                                </p:cTn>
                              </p:par>
                              <p:par>
                                <p:cTn id="101" presetID="42" presetClass="path" presetSubtype="0" accel="50000" decel="50000" fill="hold" nodeType="withEffect">
                                  <p:stCondLst>
                                    <p:cond delay="0"/>
                                  </p:stCondLst>
                                  <p:childTnLst>
                                    <p:animMotion origin="layout" path="M 4.375E-6 -3.33333E-6 L -0.07657 0.07061 " pathEditMode="relative" rAng="0" ptsTypes="AA">
                                      <p:cBhvr>
                                        <p:cTn id="102" dur="2000" fill="hold"/>
                                        <p:tgtEl>
                                          <p:spTgt spid="32"/>
                                        </p:tgtEl>
                                        <p:attrNameLst>
                                          <p:attrName>ppt_x</p:attrName>
                                          <p:attrName>ppt_y</p:attrName>
                                        </p:attrNameLst>
                                      </p:cBhvr>
                                      <p:rCtr x="-3828" y="3519"/>
                                    </p:animMotion>
                                  </p:childTnLst>
                                </p:cTn>
                              </p:par>
                              <p:par>
                                <p:cTn id="103" presetID="42" presetClass="path" presetSubtype="0" accel="50000" decel="50000" fill="hold" nodeType="withEffect">
                                  <p:stCondLst>
                                    <p:cond delay="0"/>
                                  </p:stCondLst>
                                  <p:childTnLst>
                                    <p:animMotion origin="layout" path="M 4.58333E-6 -2.22222E-6 L -0.22188 -0.47546 " pathEditMode="relative" rAng="0" ptsTypes="AA">
                                      <p:cBhvr>
                                        <p:cTn id="104" dur="2000" fill="hold"/>
                                        <p:tgtEl>
                                          <p:spTgt spid="31"/>
                                        </p:tgtEl>
                                        <p:attrNameLst>
                                          <p:attrName>ppt_x</p:attrName>
                                          <p:attrName>ppt_y</p:attrName>
                                        </p:attrNameLst>
                                      </p:cBhvr>
                                      <p:rCtr x="-11094" y="-23773"/>
                                    </p:animMotion>
                                  </p:childTnLst>
                                </p:cTn>
                              </p:par>
                              <p:par>
                                <p:cTn id="105" presetID="42" presetClass="path" presetSubtype="0" accel="50000" decel="50000" fill="hold" nodeType="withEffect">
                                  <p:stCondLst>
                                    <p:cond delay="0"/>
                                  </p:stCondLst>
                                  <p:childTnLst>
                                    <p:animMotion origin="layout" path="M 5E-6 1.85185E-6 L 0.08477 0.06805 " pathEditMode="relative" rAng="0" ptsTypes="AA">
                                      <p:cBhvr>
                                        <p:cTn id="106" dur="2000" fill="hold"/>
                                        <p:tgtEl>
                                          <p:spTgt spid="29"/>
                                        </p:tgtEl>
                                        <p:attrNameLst>
                                          <p:attrName>ppt_x</p:attrName>
                                          <p:attrName>ppt_y</p:attrName>
                                        </p:attrNameLst>
                                      </p:cBhvr>
                                      <p:rCtr x="4232" y="3403"/>
                                    </p:animMotion>
                                  </p:childTnLst>
                                </p:cTn>
                              </p:par>
                              <p:par>
                                <p:cTn id="107" presetID="42" presetClass="path" presetSubtype="0" accel="50000" decel="50000" fill="hold" nodeType="withEffect">
                                  <p:stCondLst>
                                    <p:cond delay="0"/>
                                  </p:stCondLst>
                                  <p:childTnLst>
                                    <p:animMotion origin="layout" path="M -2.08333E-7 3.7037E-6 L 0.2181 -0.46968 " pathEditMode="relative" rAng="0" ptsTypes="AA">
                                      <p:cBhvr>
                                        <p:cTn id="108" dur="2000" fill="hold"/>
                                        <p:tgtEl>
                                          <p:spTgt spid="33"/>
                                        </p:tgtEl>
                                        <p:attrNameLst>
                                          <p:attrName>ppt_x</p:attrName>
                                          <p:attrName>ppt_y</p:attrName>
                                        </p:attrNameLst>
                                      </p:cBhvr>
                                      <p:rCtr x="10898" y="-23495"/>
                                    </p:animMotion>
                                  </p:childTnLst>
                                </p:cTn>
                              </p:par>
                              <p:par>
                                <p:cTn id="109" presetID="42" presetClass="path" presetSubtype="0" accel="50000" decel="50000" fill="hold" nodeType="withEffect">
                                  <p:stCondLst>
                                    <p:cond delay="0"/>
                                  </p:stCondLst>
                                  <p:childTnLst>
                                    <p:animMotion origin="layout" path="M -3.95833E-6 3.7037E-6 L 0.16667 -0.12963 " pathEditMode="relative" rAng="0" ptsTypes="AA">
                                      <p:cBhvr>
                                        <p:cTn id="110" dur="2000" fill="hold"/>
                                        <p:tgtEl>
                                          <p:spTgt spid="34"/>
                                        </p:tgtEl>
                                        <p:attrNameLst>
                                          <p:attrName>ppt_x</p:attrName>
                                          <p:attrName>ppt_y</p:attrName>
                                        </p:attrNameLst>
                                      </p:cBhvr>
                                      <p:rCtr x="8333" y="-6481"/>
                                    </p:animMotion>
                                  </p:childTnLst>
                                </p:cTn>
                              </p:par>
                              <p:par>
                                <p:cTn id="111" presetID="42" presetClass="path" presetSubtype="0" accel="50000" decel="50000" fill="hold" nodeType="withEffect">
                                  <p:stCondLst>
                                    <p:cond delay="0"/>
                                  </p:stCondLst>
                                  <p:childTnLst>
                                    <p:animMotion origin="layout" path="M -1.04167E-6 3.7037E-6 L -0.18581 -0.14213 " pathEditMode="relative" rAng="0" ptsTypes="AA">
                                      <p:cBhvr>
                                        <p:cTn id="112" dur="2000" fill="hold"/>
                                        <p:tgtEl>
                                          <p:spTgt spid="3"/>
                                        </p:tgtEl>
                                        <p:attrNameLst>
                                          <p:attrName>ppt_x</p:attrName>
                                          <p:attrName>ppt_y</p:attrName>
                                        </p:attrNameLst>
                                      </p:cBhvr>
                                      <p:rCtr x="-9297" y="-7106"/>
                                    </p:animMotion>
                                  </p:childTnLst>
                                </p:cTn>
                              </p:par>
                            </p:childTnLst>
                          </p:cTn>
                        </p:par>
                        <p:par>
                          <p:cTn id="113" fill="hold">
                            <p:stCondLst>
                              <p:cond delay="2000"/>
                            </p:stCondLst>
                            <p:childTnLst>
                              <p:par>
                                <p:cTn id="114" presetID="10" presetClass="entr" presetSubtype="0" fill="hold" grpId="0" nodeType="afterEffect">
                                  <p:stCondLst>
                                    <p:cond delay="0"/>
                                  </p:stCondLst>
                                  <p:childTnLst>
                                    <p:set>
                                      <p:cBhvr>
                                        <p:cTn id="115" dur="1" fill="hold">
                                          <p:stCondLst>
                                            <p:cond delay="0"/>
                                          </p:stCondLst>
                                        </p:cTn>
                                        <p:tgtEl>
                                          <p:spTgt spid="316"/>
                                        </p:tgtEl>
                                        <p:attrNameLst>
                                          <p:attrName>style.visibility</p:attrName>
                                        </p:attrNameLst>
                                      </p:cBhvr>
                                      <p:to>
                                        <p:strVal val="visible"/>
                                      </p:to>
                                    </p:set>
                                    <p:animEffect transition="in" filter="fade">
                                      <p:cBhvr>
                                        <p:cTn id="116" dur="500"/>
                                        <p:tgtEl>
                                          <p:spTgt spid="316"/>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nodeType="clickEffect">
                                  <p:stCondLst>
                                    <p:cond delay="0"/>
                                  </p:stCondLst>
                                  <p:childTnLst>
                                    <p:animMotion origin="layout" path="M -3.54167E-6 -2.96296E-6 L -0.30507 -0.34537 " pathEditMode="relative" rAng="0" ptsTypes="AA">
                                      <p:cBhvr>
                                        <p:cTn id="120" dur="2000" fill="hold"/>
                                        <p:tgtEl>
                                          <p:spTgt spid="19"/>
                                        </p:tgtEl>
                                        <p:attrNameLst>
                                          <p:attrName>ppt_x</p:attrName>
                                          <p:attrName>ppt_y</p:attrName>
                                        </p:attrNameLst>
                                      </p:cBhvr>
                                      <p:rCtr x="-15260" y="-17269"/>
                                    </p:animMotion>
                                  </p:childTnLst>
                                </p:cTn>
                              </p:par>
                              <p:par>
                                <p:cTn id="121" presetID="42" presetClass="path" presetSubtype="0" accel="50000" decel="50000" fill="hold" nodeType="withEffect">
                                  <p:stCondLst>
                                    <p:cond delay="0"/>
                                  </p:stCondLst>
                                  <p:childTnLst>
                                    <p:animMotion origin="layout" path="M 3.75E-6 -4.07407E-6 L -0.19857 -0.13912 " pathEditMode="relative" rAng="0" ptsTypes="AA">
                                      <p:cBhvr>
                                        <p:cTn id="122" dur="2000" fill="hold"/>
                                        <p:tgtEl>
                                          <p:spTgt spid="21"/>
                                        </p:tgtEl>
                                        <p:attrNameLst>
                                          <p:attrName>ppt_x</p:attrName>
                                          <p:attrName>ppt_y</p:attrName>
                                        </p:attrNameLst>
                                      </p:cBhvr>
                                      <p:rCtr x="-9935" y="-6968"/>
                                    </p:animMotion>
                                  </p:childTnLst>
                                </p:cTn>
                              </p:par>
                              <p:par>
                                <p:cTn id="123" presetID="42" presetClass="path" presetSubtype="0" accel="50000" decel="50000" fill="hold" nodeType="withEffect">
                                  <p:stCondLst>
                                    <p:cond delay="0"/>
                                  </p:stCondLst>
                                  <p:childTnLst>
                                    <p:animMotion origin="layout" path="M -2.70833E-6 -7.40741E-7 L 0.01315 -0.05694 " pathEditMode="relative" rAng="0" ptsTypes="AA">
                                      <p:cBhvr>
                                        <p:cTn id="124" dur="2000" fill="hold"/>
                                        <p:tgtEl>
                                          <p:spTgt spid="13"/>
                                        </p:tgtEl>
                                        <p:attrNameLst>
                                          <p:attrName>ppt_x</p:attrName>
                                          <p:attrName>ppt_y</p:attrName>
                                        </p:attrNameLst>
                                      </p:cBhvr>
                                      <p:rCtr x="651" y="-2847"/>
                                    </p:animMotion>
                                  </p:childTnLst>
                                </p:cTn>
                              </p:par>
                              <p:par>
                                <p:cTn id="125" presetID="42" presetClass="path" presetSubtype="0" accel="50000" decel="50000" fill="hold" nodeType="withEffect">
                                  <p:stCondLst>
                                    <p:cond delay="0"/>
                                  </p:stCondLst>
                                  <p:childTnLst>
                                    <p:animMotion origin="layout" path="M 1.45833E-6 -2.96296E-6 L 0.1457 -0.10764 " pathEditMode="relative" rAng="0" ptsTypes="AA">
                                      <p:cBhvr>
                                        <p:cTn id="126" dur="2000" fill="hold"/>
                                        <p:tgtEl>
                                          <p:spTgt spid="12"/>
                                        </p:tgtEl>
                                        <p:attrNameLst>
                                          <p:attrName>ppt_x</p:attrName>
                                          <p:attrName>ppt_y</p:attrName>
                                        </p:attrNameLst>
                                      </p:cBhvr>
                                      <p:rCtr x="7279" y="-5394"/>
                                    </p:animMotion>
                                  </p:childTnLst>
                                </p:cTn>
                              </p:par>
                              <p:par>
                                <p:cTn id="127" presetID="42" presetClass="path" presetSubtype="0" accel="50000" decel="50000" fill="hold" nodeType="withEffect">
                                  <p:stCondLst>
                                    <p:cond delay="0"/>
                                  </p:stCondLst>
                                  <p:childTnLst>
                                    <p:animMotion origin="layout" path="M -4.375E-6 -2.96296E-6 L 0.24987 -0.24166 " pathEditMode="relative" rAng="0" ptsTypes="AA">
                                      <p:cBhvr>
                                        <p:cTn id="128" dur="2000" fill="hold"/>
                                        <p:tgtEl>
                                          <p:spTgt spid="14"/>
                                        </p:tgtEl>
                                        <p:attrNameLst>
                                          <p:attrName>ppt_x</p:attrName>
                                          <p:attrName>ppt_y</p:attrName>
                                        </p:attrNameLst>
                                      </p:cBhvr>
                                      <p:rCtr x="12487" y="-12083"/>
                                    </p:animMotion>
                                  </p:childTnLst>
                                </p:cTn>
                              </p:par>
                              <p:par>
                                <p:cTn id="129" presetID="42" presetClass="path" presetSubtype="0" accel="50000" decel="50000" fill="hold" nodeType="withEffect">
                                  <p:stCondLst>
                                    <p:cond delay="0"/>
                                  </p:stCondLst>
                                  <p:childTnLst>
                                    <p:animMotion origin="layout" path="M 4.79167E-6 3.33333E-6 L 0.10937 -0.20602 " pathEditMode="relative" rAng="0" ptsTypes="AA">
                                      <p:cBhvr>
                                        <p:cTn id="130" dur="2000" fill="hold"/>
                                        <p:tgtEl>
                                          <p:spTgt spid="17"/>
                                        </p:tgtEl>
                                        <p:attrNameLst>
                                          <p:attrName>ppt_x</p:attrName>
                                          <p:attrName>ppt_y</p:attrName>
                                        </p:attrNameLst>
                                      </p:cBhvr>
                                      <p:rCtr x="5469" y="-10301"/>
                                    </p:animMotion>
                                  </p:childTnLst>
                                </p:cTn>
                              </p:par>
                              <p:par>
                                <p:cTn id="131" presetID="42" presetClass="path" presetSubtype="0" accel="50000" decel="50000" fill="hold" nodeType="withEffect">
                                  <p:stCondLst>
                                    <p:cond delay="0"/>
                                  </p:stCondLst>
                                  <p:childTnLst>
                                    <p:animMotion origin="layout" path="M -2.29167E-6 4.44444E-6 L -0.00781 -0.56158 " pathEditMode="relative" rAng="0" ptsTypes="AA">
                                      <p:cBhvr>
                                        <p:cTn id="132" dur="2000" fill="hold"/>
                                        <p:tgtEl>
                                          <p:spTgt spid="20"/>
                                        </p:tgtEl>
                                        <p:attrNameLst>
                                          <p:attrName>ppt_x</p:attrName>
                                          <p:attrName>ppt_y</p:attrName>
                                        </p:attrNameLst>
                                      </p:cBhvr>
                                      <p:rCtr x="-391" y="-28079"/>
                                    </p:animMotion>
                                  </p:childTnLst>
                                </p:cTn>
                              </p:par>
                              <p:par>
                                <p:cTn id="133" presetID="42" presetClass="path" presetSubtype="0" accel="50000" decel="50000" fill="hold" nodeType="withEffect">
                                  <p:stCondLst>
                                    <p:cond delay="0"/>
                                  </p:stCondLst>
                                  <p:childTnLst>
                                    <p:animMotion origin="layout" path="M 1.66667E-6 -1.11111E-6 L -0.00013 -0.56088 " pathEditMode="relative" rAng="0" ptsTypes="AA">
                                      <p:cBhvr>
                                        <p:cTn id="134" dur="2000" fill="hold"/>
                                        <p:tgtEl>
                                          <p:spTgt spid="11"/>
                                        </p:tgtEl>
                                        <p:attrNameLst>
                                          <p:attrName>ppt_x</p:attrName>
                                          <p:attrName>ppt_y</p:attrName>
                                        </p:attrNameLst>
                                      </p:cBhvr>
                                      <p:rCtr x="-13" y="-28056"/>
                                    </p:animMotion>
                                  </p:childTnLst>
                                </p:cTn>
                              </p:par>
                            </p:childTnLst>
                          </p:cTn>
                        </p:par>
                        <p:par>
                          <p:cTn id="135" fill="hold">
                            <p:stCondLst>
                              <p:cond delay="2000"/>
                            </p:stCondLst>
                            <p:childTnLst>
                              <p:par>
                                <p:cTn id="136" presetID="10" presetClass="entr" presetSubtype="0" fill="hold" grpId="0" nodeType="afterEffect">
                                  <p:stCondLst>
                                    <p:cond delay="0"/>
                                  </p:stCondLst>
                                  <p:childTnLst>
                                    <p:set>
                                      <p:cBhvr>
                                        <p:cTn id="137" dur="1" fill="hold">
                                          <p:stCondLst>
                                            <p:cond delay="0"/>
                                          </p:stCondLst>
                                        </p:cTn>
                                        <p:tgtEl>
                                          <p:spTgt spid="317"/>
                                        </p:tgtEl>
                                        <p:attrNameLst>
                                          <p:attrName>style.visibility</p:attrName>
                                        </p:attrNameLst>
                                      </p:cBhvr>
                                      <p:to>
                                        <p:strVal val="visible"/>
                                      </p:to>
                                    </p:set>
                                    <p:animEffect transition="in" filter="fade">
                                      <p:cBhvr>
                                        <p:cTn id="138" dur="500"/>
                                        <p:tgtEl>
                                          <p:spTgt spid="31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91"/>
                                        </p:tgtEl>
                                        <p:attrNameLst>
                                          <p:attrName>style.visibility</p:attrName>
                                        </p:attrNameLst>
                                      </p:cBhvr>
                                      <p:to>
                                        <p:strVal val="visible"/>
                                      </p:to>
                                    </p:set>
                                    <p:animEffect transition="in" filter="fade">
                                      <p:cBhvr>
                                        <p:cTn id="143" dur="500"/>
                                        <p:tgtEl>
                                          <p:spTgt spid="19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92"/>
                                        </p:tgtEl>
                                        <p:attrNameLst>
                                          <p:attrName>style.visibility</p:attrName>
                                        </p:attrNameLst>
                                      </p:cBhvr>
                                      <p:to>
                                        <p:strVal val="visible"/>
                                      </p:to>
                                    </p:set>
                                    <p:animEffect transition="in" filter="fade">
                                      <p:cBhvr>
                                        <p:cTn id="146" dur="500"/>
                                        <p:tgtEl>
                                          <p:spTgt spid="19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90"/>
                                        </p:tgtEl>
                                        <p:attrNameLst>
                                          <p:attrName>style.visibility</p:attrName>
                                        </p:attrNameLst>
                                      </p:cBhvr>
                                      <p:to>
                                        <p:strVal val="visible"/>
                                      </p:to>
                                    </p:set>
                                    <p:animEffect transition="in" filter="fade">
                                      <p:cBhvr>
                                        <p:cTn id="149" dur="500"/>
                                        <p:tgtEl>
                                          <p:spTgt spid="19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94"/>
                                        </p:tgtEl>
                                        <p:attrNameLst>
                                          <p:attrName>style.visibility</p:attrName>
                                        </p:attrNameLst>
                                      </p:cBhvr>
                                      <p:to>
                                        <p:strVal val="visible"/>
                                      </p:to>
                                    </p:set>
                                    <p:animEffect transition="in" filter="fade">
                                      <p:cBhvr>
                                        <p:cTn id="152" dur="500"/>
                                        <p:tgtEl>
                                          <p:spTgt spid="194"/>
                                        </p:tgtEl>
                                      </p:cBhvr>
                                    </p:animEffect>
                                  </p:childTnLst>
                                </p:cTn>
                              </p:par>
                              <p:par>
                                <p:cTn id="153" presetID="10" presetClass="entr" presetSubtype="0" fill="hold" nodeType="withEffect">
                                  <p:stCondLst>
                                    <p:cond delay="0"/>
                                  </p:stCondLst>
                                  <p:childTnLst>
                                    <p:set>
                                      <p:cBhvr>
                                        <p:cTn id="154" dur="1" fill="hold">
                                          <p:stCondLst>
                                            <p:cond delay="0"/>
                                          </p:stCondLst>
                                        </p:cTn>
                                        <p:tgtEl>
                                          <p:spTgt spid="195"/>
                                        </p:tgtEl>
                                        <p:attrNameLst>
                                          <p:attrName>style.visibility</p:attrName>
                                        </p:attrNameLst>
                                      </p:cBhvr>
                                      <p:to>
                                        <p:strVal val="visible"/>
                                      </p:to>
                                    </p:set>
                                    <p:animEffect transition="in" filter="fade">
                                      <p:cBhvr>
                                        <p:cTn id="155" dur="500"/>
                                        <p:tgtEl>
                                          <p:spTgt spid="195"/>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97"/>
                                        </p:tgtEl>
                                        <p:attrNameLst>
                                          <p:attrName>style.visibility</p:attrName>
                                        </p:attrNameLst>
                                      </p:cBhvr>
                                      <p:to>
                                        <p:strVal val="visible"/>
                                      </p:to>
                                    </p:set>
                                    <p:animEffect transition="in" filter="fade">
                                      <p:cBhvr>
                                        <p:cTn id="160" dur="500"/>
                                        <p:tgtEl>
                                          <p:spTgt spid="19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Effect transition="in" filter="fade">
                                      <p:cBhvr>
                                        <p:cTn id="163" dur="500"/>
                                        <p:tgtEl>
                                          <p:spTgt spid="19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6"/>
                                        </p:tgtEl>
                                        <p:attrNameLst>
                                          <p:attrName>style.visibility</p:attrName>
                                        </p:attrNameLst>
                                      </p:cBhvr>
                                      <p:to>
                                        <p:strVal val="visible"/>
                                      </p:to>
                                    </p:set>
                                    <p:animEffect transition="in" filter="fade">
                                      <p:cBhvr>
                                        <p:cTn id="166" dur="500"/>
                                        <p:tgtEl>
                                          <p:spTgt spid="19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8"/>
                                        </p:tgtEl>
                                        <p:attrNameLst>
                                          <p:attrName>style.visibility</p:attrName>
                                        </p:attrNameLst>
                                      </p:cBhvr>
                                      <p:to>
                                        <p:strVal val="visible"/>
                                      </p:to>
                                    </p:set>
                                    <p:animEffect transition="in" filter="fade">
                                      <p:cBhvr>
                                        <p:cTn id="169" dur="500"/>
                                        <p:tgtEl>
                                          <p:spTgt spid="198"/>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220"/>
                                        </p:tgtEl>
                                        <p:attrNameLst>
                                          <p:attrName>style.visibility</p:attrName>
                                        </p:attrNameLst>
                                      </p:cBhvr>
                                      <p:to>
                                        <p:strVal val="visible"/>
                                      </p:to>
                                    </p:set>
                                    <p:animEffect transition="in" filter="fade">
                                      <p:cBhvr>
                                        <p:cTn id="174" dur="500"/>
                                        <p:tgtEl>
                                          <p:spTgt spid="220"/>
                                        </p:tgtEl>
                                      </p:cBhvr>
                                    </p:animEffect>
                                  </p:childTnLst>
                                </p:cTn>
                              </p:par>
                              <p:par>
                                <p:cTn id="175" presetID="10" presetClass="entr" presetSubtype="0" fill="hold" nodeType="withEffect">
                                  <p:stCondLst>
                                    <p:cond delay="0"/>
                                  </p:stCondLst>
                                  <p:childTnLst>
                                    <p:set>
                                      <p:cBhvr>
                                        <p:cTn id="176" dur="1" fill="hold">
                                          <p:stCondLst>
                                            <p:cond delay="0"/>
                                          </p:stCondLst>
                                        </p:cTn>
                                        <p:tgtEl>
                                          <p:spTgt spid="210"/>
                                        </p:tgtEl>
                                        <p:attrNameLst>
                                          <p:attrName>style.visibility</p:attrName>
                                        </p:attrNameLst>
                                      </p:cBhvr>
                                      <p:to>
                                        <p:strVal val="visible"/>
                                      </p:to>
                                    </p:set>
                                    <p:animEffect transition="in" filter="fade">
                                      <p:cBhvr>
                                        <p:cTn id="177" dur="500"/>
                                        <p:tgtEl>
                                          <p:spTgt spid="210"/>
                                        </p:tgtEl>
                                      </p:cBhvr>
                                    </p:animEffect>
                                  </p:childTnLst>
                                </p:cTn>
                              </p:par>
                              <p:par>
                                <p:cTn id="178" presetID="10" presetClass="entr" presetSubtype="0" fill="hold" nodeType="withEffect">
                                  <p:stCondLst>
                                    <p:cond delay="0"/>
                                  </p:stCondLst>
                                  <p:childTnLst>
                                    <p:set>
                                      <p:cBhvr>
                                        <p:cTn id="179" dur="1" fill="hold">
                                          <p:stCondLst>
                                            <p:cond delay="0"/>
                                          </p:stCondLst>
                                        </p:cTn>
                                        <p:tgtEl>
                                          <p:spTgt spid="215"/>
                                        </p:tgtEl>
                                        <p:attrNameLst>
                                          <p:attrName>style.visibility</p:attrName>
                                        </p:attrNameLst>
                                      </p:cBhvr>
                                      <p:to>
                                        <p:strVal val="visible"/>
                                      </p:to>
                                    </p:set>
                                    <p:animEffect transition="in" filter="fade">
                                      <p:cBhvr>
                                        <p:cTn id="180" dur="500"/>
                                        <p:tgtEl>
                                          <p:spTgt spid="215"/>
                                        </p:tgtEl>
                                      </p:cBhvr>
                                    </p:animEffect>
                                  </p:childTnLst>
                                </p:cTn>
                              </p:par>
                              <p:par>
                                <p:cTn id="181" presetID="10" presetClass="entr" presetSubtype="0" fill="hold" nodeType="withEffect">
                                  <p:stCondLst>
                                    <p:cond delay="0"/>
                                  </p:stCondLst>
                                  <p:childTnLst>
                                    <p:set>
                                      <p:cBhvr>
                                        <p:cTn id="182" dur="1" fill="hold">
                                          <p:stCondLst>
                                            <p:cond delay="0"/>
                                          </p:stCondLst>
                                        </p:cTn>
                                        <p:tgtEl>
                                          <p:spTgt spid="200"/>
                                        </p:tgtEl>
                                        <p:attrNameLst>
                                          <p:attrName>style.visibility</p:attrName>
                                        </p:attrNameLst>
                                      </p:cBhvr>
                                      <p:to>
                                        <p:strVal val="visible"/>
                                      </p:to>
                                    </p:set>
                                    <p:animEffect transition="in" filter="fade">
                                      <p:cBhvr>
                                        <p:cTn id="183" dur="500"/>
                                        <p:tgtEl>
                                          <p:spTgt spid="200"/>
                                        </p:tgtEl>
                                      </p:cBhvr>
                                    </p:animEffect>
                                  </p:childTnLst>
                                </p:cTn>
                              </p:par>
                              <p:par>
                                <p:cTn id="184" presetID="10" presetClass="entr" presetSubtype="0" fill="hold" nodeType="withEffect">
                                  <p:stCondLst>
                                    <p:cond delay="0"/>
                                  </p:stCondLst>
                                  <p:childTnLst>
                                    <p:set>
                                      <p:cBhvr>
                                        <p:cTn id="185" dur="1" fill="hold">
                                          <p:stCondLst>
                                            <p:cond delay="0"/>
                                          </p:stCondLst>
                                        </p:cTn>
                                        <p:tgtEl>
                                          <p:spTgt spid="230"/>
                                        </p:tgtEl>
                                        <p:attrNameLst>
                                          <p:attrName>style.visibility</p:attrName>
                                        </p:attrNameLst>
                                      </p:cBhvr>
                                      <p:to>
                                        <p:strVal val="visible"/>
                                      </p:to>
                                    </p:set>
                                    <p:animEffect transition="in" filter="fade">
                                      <p:cBhvr>
                                        <p:cTn id="186" dur="500"/>
                                        <p:tgtEl>
                                          <p:spTgt spid="230"/>
                                        </p:tgtEl>
                                      </p:cBhvr>
                                    </p:animEffect>
                                  </p:childTnLst>
                                </p:cTn>
                              </p:par>
                              <p:par>
                                <p:cTn id="187" presetID="10" presetClass="entr" presetSubtype="0" fill="hold" nodeType="withEffect">
                                  <p:stCondLst>
                                    <p:cond delay="0"/>
                                  </p:stCondLst>
                                  <p:childTnLst>
                                    <p:set>
                                      <p:cBhvr>
                                        <p:cTn id="188" dur="1" fill="hold">
                                          <p:stCondLst>
                                            <p:cond delay="0"/>
                                          </p:stCondLst>
                                        </p:cTn>
                                        <p:tgtEl>
                                          <p:spTgt spid="235"/>
                                        </p:tgtEl>
                                        <p:attrNameLst>
                                          <p:attrName>style.visibility</p:attrName>
                                        </p:attrNameLst>
                                      </p:cBhvr>
                                      <p:to>
                                        <p:strVal val="visible"/>
                                      </p:to>
                                    </p:set>
                                    <p:animEffect transition="in" filter="fade">
                                      <p:cBhvr>
                                        <p:cTn id="189" dur="500"/>
                                        <p:tgtEl>
                                          <p:spTgt spid="235"/>
                                        </p:tgtEl>
                                      </p:cBhvr>
                                    </p:animEffect>
                                  </p:childTnLst>
                                </p:cTn>
                              </p:par>
                              <p:par>
                                <p:cTn id="190" presetID="10" presetClass="entr" presetSubtype="0" fill="hold" nodeType="withEffect">
                                  <p:stCondLst>
                                    <p:cond delay="0"/>
                                  </p:stCondLst>
                                  <p:childTnLst>
                                    <p:set>
                                      <p:cBhvr>
                                        <p:cTn id="191" dur="1" fill="hold">
                                          <p:stCondLst>
                                            <p:cond delay="0"/>
                                          </p:stCondLst>
                                        </p:cTn>
                                        <p:tgtEl>
                                          <p:spTgt spid="225"/>
                                        </p:tgtEl>
                                        <p:attrNameLst>
                                          <p:attrName>style.visibility</p:attrName>
                                        </p:attrNameLst>
                                      </p:cBhvr>
                                      <p:to>
                                        <p:strVal val="visible"/>
                                      </p:to>
                                    </p:set>
                                    <p:animEffect transition="in" filter="fade">
                                      <p:cBhvr>
                                        <p:cTn id="192" dur="500"/>
                                        <p:tgtEl>
                                          <p:spTgt spid="225"/>
                                        </p:tgtEl>
                                      </p:cBhvr>
                                    </p:animEffect>
                                  </p:childTnLst>
                                </p:cTn>
                              </p:par>
                              <p:par>
                                <p:cTn id="193" presetID="10" presetClass="entr" presetSubtype="0" fill="hold" nodeType="withEffect">
                                  <p:stCondLst>
                                    <p:cond delay="0"/>
                                  </p:stCondLst>
                                  <p:childTnLst>
                                    <p:set>
                                      <p:cBhvr>
                                        <p:cTn id="194" dur="1" fill="hold">
                                          <p:stCondLst>
                                            <p:cond delay="0"/>
                                          </p:stCondLst>
                                        </p:cTn>
                                        <p:tgtEl>
                                          <p:spTgt spid="244"/>
                                        </p:tgtEl>
                                        <p:attrNameLst>
                                          <p:attrName>style.visibility</p:attrName>
                                        </p:attrNameLst>
                                      </p:cBhvr>
                                      <p:to>
                                        <p:strVal val="visible"/>
                                      </p:to>
                                    </p:set>
                                    <p:animEffect transition="in" filter="fade">
                                      <p:cBhvr>
                                        <p:cTn id="195" dur="500"/>
                                        <p:tgtEl>
                                          <p:spTgt spid="244"/>
                                        </p:tgtEl>
                                      </p:cBhvr>
                                    </p:animEffect>
                                  </p:childTnLst>
                                </p:cTn>
                              </p:par>
                              <p:par>
                                <p:cTn id="196" presetID="10" presetClass="entr" presetSubtype="0" fill="hold" nodeType="withEffect">
                                  <p:stCondLst>
                                    <p:cond delay="0"/>
                                  </p:stCondLst>
                                  <p:childTnLst>
                                    <p:set>
                                      <p:cBhvr>
                                        <p:cTn id="197" dur="1" fill="hold">
                                          <p:stCondLst>
                                            <p:cond delay="0"/>
                                          </p:stCondLst>
                                        </p:cTn>
                                        <p:tgtEl>
                                          <p:spTgt spid="205"/>
                                        </p:tgtEl>
                                        <p:attrNameLst>
                                          <p:attrName>style.visibility</p:attrName>
                                        </p:attrNameLst>
                                      </p:cBhvr>
                                      <p:to>
                                        <p:strVal val="visible"/>
                                      </p:to>
                                    </p:set>
                                    <p:animEffect transition="in" filter="fade">
                                      <p:cBhvr>
                                        <p:cTn id="198" dur="500"/>
                                        <p:tgtEl>
                                          <p:spTgt spid="205"/>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311"/>
                                        </p:tgtEl>
                                        <p:attrNameLst>
                                          <p:attrName>style.visibility</p:attrName>
                                        </p:attrNameLst>
                                      </p:cBhvr>
                                      <p:to>
                                        <p:strVal val="visible"/>
                                      </p:to>
                                    </p:set>
                                    <p:animEffect transition="in" filter="fade">
                                      <p:cBhvr>
                                        <p:cTn id="206" dur="500"/>
                                        <p:tgtEl>
                                          <p:spTgt spid="31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254"/>
                                        </p:tgtEl>
                                        <p:attrNameLst>
                                          <p:attrName>style.visibility</p:attrName>
                                        </p:attrNameLst>
                                      </p:cBhvr>
                                      <p:to>
                                        <p:strVal val="visible"/>
                                      </p:to>
                                    </p:set>
                                    <p:animEffect transition="in" filter="fade">
                                      <p:cBhvr>
                                        <p:cTn id="209" dur="500"/>
                                        <p:tgtEl>
                                          <p:spTgt spid="254"/>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261"/>
                                        </p:tgtEl>
                                        <p:attrNameLst>
                                          <p:attrName>style.visibility</p:attrName>
                                        </p:attrNameLst>
                                      </p:cBhvr>
                                      <p:to>
                                        <p:strVal val="visible"/>
                                      </p:to>
                                    </p:set>
                                    <p:animEffect transition="in" filter="fade">
                                      <p:cBhvr>
                                        <p:cTn id="214" dur="500"/>
                                        <p:tgtEl>
                                          <p:spTgt spid="26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62"/>
                                        </p:tgtEl>
                                        <p:attrNameLst>
                                          <p:attrName>style.visibility</p:attrName>
                                        </p:attrNameLst>
                                      </p:cBhvr>
                                      <p:to>
                                        <p:strVal val="visible"/>
                                      </p:to>
                                    </p:set>
                                    <p:animEffect transition="in" filter="fade">
                                      <p:cBhvr>
                                        <p:cTn id="217" dur="500"/>
                                        <p:tgtEl>
                                          <p:spTgt spid="262"/>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60"/>
                                        </p:tgtEl>
                                        <p:attrNameLst>
                                          <p:attrName>style.visibility</p:attrName>
                                        </p:attrNameLst>
                                      </p:cBhvr>
                                      <p:to>
                                        <p:strVal val="visible"/>
                                      </p:to>
                                    </p:set>
                                    <p:animEffect transition="in" filter="fade">
                                      <p:cBhvr>
                                        <p:cTn id="220" dur="500"/>
                                        <p:tgtEl>
                                          <p:spTgt spid="260"/>
                                        </p:tgtEl>
                                      </p:cBhvr>
                                    </p:animEffect>
                                  </p:childTnLst>
                                </p:cTn>
                              </p:par>
                              <p:par>
                                <p:cTn id="221" presetID="10" presetClass="entr" presetSubtype="0" fill="hold" nodeType="withEffect">
                                  <p:stCondLst>
                                    <p:cond delay="0"/>
                                  </p:stCondLst>
                                  <p:childTnLst>
                                    <p:set>
                                      <p:cBhvr>
                                        <p:cTn id="222" dur="1" fill="hold">
                                          <p:stCondLst>
                                            <p:cond delay="0"/>
                                          </p:stCondLst>
                                        </p:cTn>
                                        <p:tgtEl>
                                          <p:spTgt spid="312"/>
                                        </p:tgtEl>
                                        <p:attrNameLst>
                                          <p:attrName>style.visibility</p:attrName>
                                        </p:attrNameLst>
                                      </p:cBhvr>
                                      <p:to>
                                        <p:strVal val="visible"/>
                                      </p:to>
                                    </p:set>
                                    <p:animEffect transition="in" filter="fade">
                                      <p:cBhvr>
                                        <p:cTn id="223" dur="500"/>
                                        <p:tgtEl>
                                          <p:spTgt spid="31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302"/>
                                        </p:tgtEl>
                                        <p:attrNameLst>
                                          <p:attrName>style.visibility</p:attrName>
                                        </p:attrNameLst>
                                      </p:cBhvr>
                                      <p:to>
                                        <p:strVal val="visible"/>
                                      </p:to>
                                    </p:set>
                                    <p:animEffect transition="in" filter="fade">
                                      <p:cBhvr>
                                        <p:cTn id="226" dur="500"/>
                                        <p:tgtEl>
                                          <p:spTgt spid="302"/>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263"/>
                                        </p:tgtEl>
                                        <p:attrNameLst>
                                          <p:attrName>style.visibility</p:attrName>
                                        </p:attrNameLst>
                                      </p:cBhvr>
                                      <p:to>
                                        <p:strVal val="visible"/>
                                      </p:to>
                                    </p:set>
                                    <p:animEffect transition="in" filter="fade">
                                      <p:cBhvr>
                                        <p:cTn id="231" dur="500"/>
                                        <p:tgtEl>
                                          <p:spTgt spid="263"/>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64"/>
                                        </p:tgtEl>
                                        <p:attrNameLst>
                                          <p:attrName>style.visibility</p:attrName>
                                        </p:attrNameLst>
                                      </p:cBhvr>
                                      <p:to>
                                        <p:strVal val="visible"/>
                                      </p:to>
                                    </p:set>
                                    <p:animEffect transition="in" filter="fade">
                                      <p:cBhvr>
                                        <p:cTn id="234" dur="500"/>
                                        <p:tgtEl>
                                          <p:spTgt spid="264"/>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65"/>
                                        </p:tgtEl>
                                        <p:attrNameLst>
                                          <p:attrName>style.visibility</p:attrName>
                                        </p:attrNameLst>
                                      </p:cBhvr>
                                      <p:to>
                                        <p:strVal val="visible"/>
                                      </p:to>
                                    </p:set>
                                    <p:animEffect transition="in" filter="fade">
                                      <p:cBhvr>
                                        <p:cTn id="237" dur="500"/>
                                        <p:tgtEl>
                                          <p:spTgt spid="265"/>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66"/>
                                        </p:tgtEl>
                                        <p:attrNameLst>
                                          <p:attrName>style.visibility</p:attrName>
                                        </p:attrNameLst>
                                      </p:cBhvr>
                                      <p:to>
                                        <p:strVal val="visible"/>
                                      </p:to>
                                    </p:set>
                                    <p:animEffect transition="in" filter="fade">
                                      <p:cBhvr>
                                        <p:cTn id="240" dur="500"/>
                                        <p:tgtEl>
                                          <p:spTgt spid="266"/>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67"/>
                                        </p:tgtEl>
                                        <p:attrNameLst>
                                          <p:attrName>style.visibility</p:attrName>
                                        </p:attrNameLst>
                                      </p:cBhvr>
                                      <p:to>
                                        <p:strVal val="visible"/>
                                      </p:to>
                                    </p:set>
                                    <p:animEffect transition="in" filter="fade">
                                      <p:cBhvr>
                                        <p:cTn id="243" dur="500"/>
                                        <p:tgtEl>
                                          <p:spTgt spid="267"/>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322"/>
                                        </p:tgtEl>
                                        <p:attrNameLst>
                                          <p:attrName>style.visibility</p:attrName>
                                        </p:attrNameLst>
                                      </p:cBhvr>
                                      <p:to>
                                        <p:strVal val="visible"/>
                                      </p:to>
                                    </p:set>
                                    <p:animEffect transition="in" filter="fade">
                                      <p:cBhvr>
                                        <p:cTn id="246" dur="500"/>
                                        <p:tgtEl>
                                          <p:spTgt spid="322"/>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268"/>
                                        </p:tgtEl>
                                        <p:attrNameLst>
                                          <p:attrName>style.visibility</p:attrName>
                                        </p:attrNameLst>
                                      </p:cBhvr>
                                      <p:to>
                                        <p:strVal val="visible"/>
                                      </p:to>
                                    </p:set>
                                    <p:animEffect transition="in" filter="fade">
                                      <p:cBhvr>
                                        <p:cTn id="251" dur="500"/>
                                        <p:tgtEl>
                                          <p:spTgt spid="268"/>
                                        </p:tgtEl>
                                      </p:cBhvr>
                                    </p:animEffect>
                                  </p:childTnLst>
                                </p:cTn>
                              </p:par>
                              <p:par>
                                <p:cTn id="252" presetID="10" presetClass="entr" presetSubtype="0" fill="hold" nodeType="withEffect">
                                  <p:stCondLst>
                                    <p:cond delay="0"/>
                                  </p:stCondLst>
                                  <p:childTnLst>
                                    <p:set>
                                      <p:cBhvr>
                                        <p:cTn id="253" dur="1" fill="hold">
                                          <p:stCondLst>
                                            <p:cond delay="0"/>
                                          </p:stCondLst>
                                        </p:cTn>
                                        <p:tgtEl>
                                          <p:spTgt spid="273"/>
                                        </p:tgtEl>
                                        <p:attrNameLst>
                                          <p:attrName>style.visibility</p:attrName>
                                        </p:attrNameLst>
                                      </p:cBhvr>
                                      <p:to>
                                        <p:strVal val="visible"/>
                                      </p:to>
                                    </p:set>
                                    <p:animEffect transition="in" filter="fade">
                                      <p:cBhvr>
                                        <p:cTn id="254" dur="500"/>
                                        <p:tgtEl>
                                          <p:spTgt spid="273"/>
                                        </p:tgtEl>
                                      </p:cBhvr>
                                    </p:animEffect>
                                  </p:childTnLst>
                                </p:cTn>
                              </p:par>
                              <p:par>
                                <p:cTn id="255" presetID="10" presetClass="entr" presetSubtype="0" fill="hold" nodeType="withEffect">
                                  <p:stCondLst>
                                    <p:cond delay="0"/>
                                  </p:stCondLst>
                                  <p:childTnLst>
                                    <p:set>
                                      <p:cBhvr>
                                        <p:cTn id="256" dur="1" fill="hold">
                                          <p:stCondLst>
                                            <p:cond delay="0"/>
                                          </p:stCondLst>
                                        </p:cTn>
                                        <p:tgtEl>
                                          <p:spTgt spid="282"/>
                                        </p:tgtEl>
                                        <p:attrNameLst>
                                          <p:attrName>style.visibility</p:attrName>
                                        </p:attrNameLst>
                                      </p:cBhvr>
                                      <p:to>
                                        <p:strVal val="visible"/>
                                      </p:to>
                                    </p:set>
                                    <p:animEffect transition="in" filter="fade">
                                      <p:cBhvr>
                                        <p:cTn id="257" dur="500"/>
                                        <p:tgtEl>
                                          <p:spTgt spid="282"/>
                                        </p:tgtEl>
                                      </p:cBhvr>
                                    </p:animEffect>
                                  </p:childTnLst>
                                </p:cTn>
                              </p:par>
                              <p:par>
                                <p:cTn id="258" presetID="10" presetClass="entr" presetSubtype="0" fill="hold" nodeType="withEffect">
                                  <p:stCondLst>
                                    <p:cond delay="0"/>
                                  </p:stCondLst>
                                  <p:childTnLst>
                                    <p:set>
                                      <p:cBhvr>
                                        <p:cTn id="259" dur="1" fill="hold">
                                          <p:stCondLst>
                                            <p:cond delay="0"/>
                                          </p:stCondLst>
                                        </p:cTn>
                                        <p:tgtEl>
                                          <p:spTgt spid="287"/>
                                        </p:tgtEl>
                                        <p:attrNameLst>
                                          <p:attrName>style.visibility</p:attrName>
                                        </p:attrNameLst>
                                      </p:cBhvr>
                                      <p:to>
                                        <p:strVal val="visible"/>
                                      </p:to>
                                    </p:set>
                                    <p:animEffect transition="in" filter="fade">
                                      <p:cBhvr>
                                        <p:cTn id="260" dur="500"/>
                                        <p:tgtEl>
                                          <p:spTgt spid="287"/>
                                        </p:tgtEl>
                                      </p:cBhvr>
                                    </p:animEffect>
                                  </p:childTnLst>
                                </p:cTn>
                              </p:par>
                              <p:par>
                                <p:cTn id="261" presetID="10" presetClass="entr" presetSubtype="0" fill="hold" nodeType="withEffect">
                                  <p:stCondLst>
                                    <p:cond delay="0"/>
                                  </p:stCondLst>
                                  <p:childTnLst>
                                    <p:set>
                                      <p:cBhvr>
                                        <p:cTn id="262" dur="1" fill="hold">
                                          <p:stCondLst>
                                            <p:cond delay="0"/>
                                          </p:stCondLst>
                                        </p:cTn>
                                        <p:tgtEl>
                                          <p:spTgt spid="292"/>
                                        </p:tgtEl>
                                        <p:attrNameLst>
                                          <p:attrName>style.visibility</p:attrName>
                                        </p:attrNameLst>
                                      </p:cBhvr>
                                      <p:to>
                                        <p:strVal val="visible"/>
                                      </p:to>
                                    </p:set>
                                    <p:animEffect transition="in" filter="fade">
                                      <p:cBhvr>
                                        <p:cTn id="263" dur="500"/>
                                        <p:tgtEl>
                                          <p:spTgt spid="292"/>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grpId="0" nodeType="clickEffect">
                                  <p:stCondLst>
                                    <p:cond delay="0"/>
                                  </p:stCondLst>
                                  <p:childTnLst>
                                    <p:set>
                                      <p:cBhvr>
                                        <p:cTn id="267" dur="1" fill="hold">
                                          <p:stCondLst>
                                            <p:cond delay="0"/>
                                          </p:stCondLst>
                                        </p:cTn>
                                        <p:tgtEl>
                                          <p:spTgt spid="315"/>
                                        </p:tgtEl>
                                        <p:attrNameLst>
                                          <p:attrName>style.visibility</p:attrName>
                                        </p:attrNameLst>
                                      </p:cBhvr>
                                      <p:to>
                                        <p:strVal val="visible"/>
                                      </p:to>
                                    </p:set>
                                    <p:animEffect transition="in" filter="fade">
                                      <p:cBhvr>
                                        <p:cTn id="268" dur="500"/>
                                        <p:tgtEl>
                                          <p:spTgt spid="315"/>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310"/>
                                        </p:tgtEl>
                                        <p:attrNameLst>
                                          <p:attrName>style.visibility</p:attrName>
                                        </p:attrNameLst>
                                      </p:cBhvr>
                                      <p:to>
                                        <p:strVal val="visible"/>
                                      </p:to>
                                    </p:set>
                                    <p:animEffect transition="in" filter="fade">
                                      <p:cBhvr>
                                        <p:cTn id="271" dur="500"/>
                                        <p:tgtEl>
                                          <p:spTgt spid="310"/>
                                        </p:tgtEl>
                                      </p:cBhvr>
                                    </p:animEffect>
                                  </p:childTnLst>
                                </p:cTn>
                              </p:par>
                              <p:par>
                                <p:cTn id="272" presetID="10" presetClass="exit" presetSubtype="0" fill="hold" nodeType="withEffect">
                                  <p:stCondLst>
                                    <p:cond delay="0"/>
                                  </p:stCondLst>
                                  <p:childTnLst>
                                    <p:animEffect transition="out" filter="fade">
                                      <p:cBhvr>
                                        <p:cTn id="273" dur="500"/>
                                        <p:tgtEl>
                                          <p:spTgt spid="326"/>
                                        </p:tgtEl>
                                      </p:cBhvr>
                                    </p:animEffect>
                                    <p:set>
                                      <p:cBhvr>
                                        <p:cTn id="274" dur="1" fill="hold">
                                          <p:stCondLst>
                                            <p:cond delay="499"/>
                                          </p:stCondLst>
                                        </p:cTn>
                                        <p:tgtEl>
                                          <p:spTgt spid="326"/>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303"/>
                                        </p:tgtEl>
                                        <p:attrNameLst>
                                          <p:attrName>style.visibility</p:attrName>
                                        </p:attrNameLst>
                                      </p:cBhvr>
                                      <p:to>
                                        <p:strVal val="visible"/>
                                      </p:to>
                                    </p:set>
                                    <p:animEffect transition="in" filter="fade">
                                      <p:cBhvr>
                                        <p:cTn id="279" dur="500"/>
                                        <p:tgtEl>
                                          <p:spTgt spid="303"/>
                                        </p:tgtEl>
                                      </p:cBhvr>
                                    </p:animEffect>
                                  </p:childTnLst>
                                </p:cTn>
                              </p:par>
                              <p:par>
                                <p:cTn id="280" presetID="10" presetClass="entr" presetSubtype="0" fill="hold" nodeType="withEffect">
                                  <p:stCondLst>
                                    <p:cond delay="0"/>
                                  </p:stCondLst>
                                  <p:childTnLst>
                                    <p:set>
                                      <p:cBhvr>
                                        <p:cTn id="281" dur="1" fill="hold">
                                          <p:stCondLst>
                                            <p:cond delay="0"/>
                                          </p:stCondLst>
                                        </p:cTn>
                                        <p:tgtEl>
                                          <p:spTgt spid="304"/>
                                        </p:tgtEl>
                                        <p:attrNameLst>
                                          <p:attrName>style.visibility</p:attrName>
                                        </p:attrNameLst>
                                      </p:cBhvr>
                                      <p:to>
                                        <p:strVal val="visible"/>
                                      </p:to>
                                    </p:set>
                                    <p:animEffect transition="in" filter="fade">
                                      <p:cBhvr>
                                        <p:cTn id="282" dur="500"/>
                                        <p:tgtEl>
                                          <p:spTgt spid="304"/>
                                        </p:tgtEl>
                                      </p:cBhvr>
                                    </p:animEffect>
                                  </p:childTnLst>
                                </p:cTn>
                              </p:par>
                              <p:par>
                                <p:cTn id="283" presetID="10" presetClass="exit" presetSubtype="0" fill="hold" nodeType="withEffect">
                                  <p:stCondLst>
                                    <p:cond delay="0"/>
                                  </p:stCondLst>
                                  <p:childTnLst>
                                    <p:animEffect transition="out" filter="fade">
                                      <p:cBhvr>
                                        <p:cTn id="284" dur="500"/>
                                        <p:tgtEl>
                                          <p:spTgt spid="328"/>
                                        </p:tgtEl>
                                      </p:cBhvr>
                                    </p:animEffect>
                                    <p:set>
                                      <p:cBhvr>
                                        <p:cTn id="285" dur="1" fill="hold">
                                          <p:stCondLst>
                                            <p:cond delay="499"/>
                                          </p:stCondLst>
                                        </p:cTn>
                                        <p:tgtEl>
                                          <p:spTgt spid="328"/>
                                        </p:tgtEl>
                                        <p:attrNameLst>
                                          <p:attrName>style.visibility</p:attrName>
                                        </p:attrNameLst>
                                      </p:cBhvr>
                                      <p:to>
                                        <p:strVal val="hidden"/>
                                      </p:to>
                                    </p:set>
                                  </p:childTnLst>
                                </p:cTn>
                              </p:par>
                              <p:par>
                                <p:cTn id="286" presetID="10" presetClass="entr" presetSubtype="0" fill="hold" grpId="0" nodeType="withEffect">
                                  <p:stCondLst>
                                    <p:cond delay="500"/>
                                  </p:stCondLst>
                                  <p:childTnLst>
                                    <p:set>
                                      <p:cBhvr>
                                        <p:cTn id="287" dur="1" fill="hold">
                                          <p:stCondLst>
                                            <p:cond delay="0"/>
                                          </p:stCondLst>
                                        </p:cTn>
                                        <p:tgtEl>
                                          <p:spTgt spid="257"/>
                                        </p:tgtEl>
                                        <p:attrNameLst>
                                          <p:attrName>style.visibility</p:attrName>
                                        </p:attrNameLst>
                                      </p:cBhvr>
                                      <p:to>
                                        <p:strVal val="visible"/>
                                      </p:to>
                                    </p:set>
                                    <p:animEffect transition="in" filter="fade">
                                      <p:cBhvr>
                                        <p:cTn id="288" dur="1000"/>
                                        <p:tgtEl>
                                          <p:spTgt spid="257"/>
                                        </p:tgtEl>
                                      </p:cBhvr>
                                    </p:animEffect>
                                  </p:childTnLst>
                                </p:cTn>
                              </p:par>
                              <p:par>
                                <p:cTn id="289" presetID="10" presetClass="entr" presetSubtype="0" fill="hold" grpId="0" nodeType="withEffect">
                                  <p:stCondLst>
                                    <p:cond delay="500"/>
                                  </p:stCondLst>
                                  <p:childTnLst>
                                    <p:set>
                                      <p:cBhvr>
                                        <p:cTn id="290" dur="1" fill="hold">
                                          <p:stCondLst>
                                            <p:cond delay="0"/>
                                          </p:stCondLst>
                                        </p:cTn>
                                        <p:tgtEl>
                                          <p:spTgt spid="318"/>
                                        </p:tgtEl>
                                        <p:attrNameLst>
                                          <p:attrName>style.visibility</p:attrName>
                                        </p:attrNameLst>
                                      </p:cBhvr>
                                      <p:to>
                                        <p:strVal val="visible"/>
                                      </p:to>
                                    </p:set>
                                    <p:animEffect transition="in" filter="fade">
                                      <p:cBhvr>
                                        <p:cTn id="291" dur="1000"/>
                                        <p:tgtEl>
                                          <p:spTgt spid="318"/>
                                        </p:tgtEl>
                                      </p:cBhvr>
                                    </p:animEffect>
                                  </p:childTnLst>
                                </p:cTn>
                              </p:par>
                              <p:par>
                                <p:cTn id="292" presetID="10" presetClass="exit" presetSubtype="0" fill="hold" nodeType="withEffect">
                                  <p:stCondLst>
                                    <p:cond delay="500"/>
                                  </p:stCondLst>
                                  <p:childTnLst>
                                    <p:animEffect transition="out" filter="fade">
                                      <p:cBhvr>
                                        <p:cTn id="293" dur="500"/>
                                        <p:tgtEl>
                                          <p:spTgt spid="9"/>
                                        </p:tgtEl>
                                      </p:cBhvr>
                                    </p:animEffect>
                                    <p:set>
                                      <p:cBhvr>
                                        <p:cTn id="294" dur="1" fill="hold">
                                          <p:stCondLst>
                                            <p:cond delay="499"/>
                                          </p:stCondLst>
                                        </p:cTn>
                                        <p:tgtEl>
                                          <p:spTgt spid="9"/>
                                        </p:tgtEl>
                                        <p:attrNameLst>
                                          <p:attrName>style.visibility</p:attrName>
                                        </p:attrNameLst>
                                      </p:cBhvr>
                                      <p:to>
                                        <p:strVal val="hidden"/>
                                      </p:to>
                                    </p:set>
                                  </p:childTnLst>
                                </p:cTn>
                              </p:par>
                              <p:par>
                                <p:cTn id="295" presetID="10" presetClass="exit" presetSubtype="0" fill="hold" nodeType="withEffect">
                                  <p:stCondLst>
                                    <p:cond delay="500"/>
                                  </p:stCondLst>
                                  <p:childTnLst>
                                    <p:animEffect transition="out" filter="fade">
                                      <p:cBhvr>
                                        <p:cTn id="296" dur="500"/>
                                        <p:tgtEl>
                                          <p:spTgt spid="35"/>
                                        </p:tgtEl>
                                      </p:cBhvr>
                                    </p:animEffect>
                                    <p:set>
                                      <p:cBhvr>
                                        <p:cTn id="297" dur="1" fill="hold">
                                          <p:stCondLst>
                                            <p:cond delay="499"/>
                                          </p:stCondLst>
                                        </p:cTn>
                                        <p:tgtEl>
                                          <p:spTgt spid="35"/>
                                        </p:tgtEl>
                                        <p:attrNameLst>
                                          <p:attrName>style.visibility</p:attrName>
                                        </p:attrNameLst>
                                      </p:cBhvr>
                                      <p:to>
                                        <p:strVal val="hidden"/>
                                      </p:to>
                                    </p:set>
                                  </p:childTnLst>
                                </p:cTn>
                              </p:par>
                              <p:par>
                                <p:cTn id="298" presetID="10" presetClass="exit" presetSubtype="0" fill="hold" nodeType="withEffect">
                                  <p:stCondLst>
                                    <p:cond delay="500"/>
                                  </p:stCondLst>
                                  <p:childTnLst>
                                    <p:animEffect transition="out" filter="fade">
                                      <p:cBhvr>
                                        <p:cTn id="299" dur="500"/>
                                        <p:tgtEl>
                                          <p:spTgt spid="36"/>
                                        </p:tgtEl>
                                      </p:cBhvr>
                                    </p:animEffect>
                                    <p:set>
                                      <p:cBhvr>
                                        <p:cTn id="300" dur="1" fill="hold">
                                          <p:stCondLst>
                                            <p:cond delay="499"/>
                                          </p:stCondLst>
                                        </p:cTn>
                                        <p:tgtEl>
                                          <p:spTgt spid="36"/>
                                        </p:tgtEl>
                                        <p:attrNameLst>
                                          <p:attrName>style.visibility</p:attrName>
                                        </p:attrNameLst>
                                      </p:cBhvr>
                                      <p:to>
                                        <p:strVal val="hidden"/>
                                      </p:to>
                                    </p:set>
                                  </p:childTnLst>
                                </p:cTn>
                              </p:par>
                              <p:par>
                                <p:cTn id="301" presetID="10" presetClass="exit" presetSubtype="0" fill="hold" nodeType="withEffect">
                                  <p:stCondLst>
                                    <p:cond delay="500"/>
                                  </p:stCondLst>
                                  <p:childTnLst>
                                    <p:animEffect transition="out" filter="fade">
                                      <p:cBhvr>
                                        <p:cTn id="302" dur="500"/>
                                        <p:tgtEl>
                                          <p:spTgt spid="37"/>
                                        </p:tgtEl>
                                      </p:cBhvr>
                                    </p:animEffect>
                                    <p:set>
                                      <p:cBhvr>
                                        <p:cTn id="303" dur="1" fill="hold">
                                          <p:stCondLst>
                                            <p:cond delay="499"/>
                                          </p:stCondLst>
                                        </p:cTn>
                                        <p:tgtEl>
                                          <p:spTgt spid="37"/>
                                        </p:tgtEl>
                                        <p:attrNameLst>
                                          <p:attrName>style.visibility</p:attrName>
                                        </p:attrNameLst>
                                      </p:cBhvr>
                                      <p:to>
                                        <p:strVal val="hidden"/>
                                      </p:to>
                                    </p:set>
                                  </p:childTnLst>
                                </p:cTn>
                              </p:par>
                              <p:par>
                                <p:cTn id="304" presetID="10" presetClass="exit" presetSubtype="0" fill="hold" nodeType="withEffect">
                                  <p:stCondLst>
                                    <p:cond delay="500"/>
                                  </p:stCondLst>
                                  <p:childTnLst>
                                    <p:animEffect transition="out" filter="fade">
                                      <p:cBhvr>
                                        <p:cTn id="305" dur="500"/>
                                        <p:tgtEl>
                                          <p:spTgt spid="18"/>
                                        </p:tgtEl>
                                      </p:cBhvr>
                                    </p:animEffect>
                                    <p:set>
                                      <p:cBhvr>
                                        <p:cTn id="306" dur="1" fill="hold">
                                          <p:stCondLst>
                                            <p:cond delay="499"/>
                                          </p:stCondLst>
                                        </p:cTn>
                                        <p:tgtEl>
                                          <p:spTgt spid="18"/>
                                        </p:tgtEl>
                                        <p:attrNameLst>
                                          <p:attrName>style.visibility</p:attrName>
                                        </p:attrNameLst>
                                      </p:cBhvr>
                                      <p:to>
                                        <p:strVal val="hidden"/>
                                      </p:to>
                                    </p:set>
                                  </p:childTnLst>
                                </p:cTn>
                              </p:par>
                              <p:par>
                                <p:cTn id="307" presetID="10" presetClass="exit" presetSubtype="0" fill="hold" nodeType="withEffect">
                                  <p:stCondLst>
                                    <p:cond delay="500"/>
                                  </p:stCondLst>
                                  <p:childTnLst>
                                    <p:animEffect transition="out" filter="fade">
                                      <p:cBhvr>
                                        <p:cTn id="308" dur="500"/>
                                        <p:tgtEl>
                                          <p:spTgt spid="10"/>
                                        </p:tgtEl>
                                      </p:cBhvr>
                                    </p:animEffect>
                                    <p:set>
                                      <p:cBhvr>
                                        <p:cTn id="309" dur="1" fill="hold">
                                          <p:stCondLst>
                                            <p:cond delay="499"/>
                                          </p:stCondLst>
                                        </p:cTn>
                                        <p:tgtEl>
                                          <p:spTgt spid="10"/>
                                        </p:tgtEl>
                                        <p:attrNameLst>
                                          <p:attrName>style.visibility</p:attrName>
                                        </p:attrNameLst>
                                      </p:cBhvr>
                                      <p:to>
                                        <p:strVal val="hidden"/>
                                      </p:to>
                                    </p:set>
                                  </p:childTnLst>
                                </p:cTn>
                              </p:par>
                              <p:par>
                                <p:cTn id="310" presetID="10" presetClass="exit" presetSubtype="0" fill="hold" nodeType="withEffect">
                                  <p:stCondLst>
                                    <p:cond delay="500"/>
                                  </p:stCondLst>
                                  <p:childTnLst>
                                    <p:animEffect transition="out" filter="fade">
                                      <p:cBhvr>
                                        <p:cTn id="311" dur="500"/>
                                        <p:tgtEl>
                                          <p:spTgt spid="22"/>
                                        </p:tgtEl>
                                      </p:cBhvr>
                                    </p:animEffect>
                                    <p:set>
                                      <p:cBhvr>
                                        <p:cTn id="312" dur="1" fill="hold">
                                          <p:stCondLst>
                                            <p:cond delay="499"/>
                                          </p:stCondLst>
                                        </p:cTn>
                                        <p:tgtEl>
                                          <p:spTgt spid="22"/>
                                        </p:tgtEl>
                                        <p:attrNameLst>
                                          <p:attrName>style.visibility</p:attrName>
                                        </p:attrNameLst>
                                      </p:cBhvr>
                                      <p:to>
                                        <p:strVal val="hidden"/>
                                      </p:to>
                                    </p:set>
                                  </p:childTnLst>
                                </p:cTn>
                              </p:par>
                              <p:par>
                                <p:cTn id="313" presetID="10" presetClass="exit" presetSubtype="0" fill="hold" nodeType="withEffect">
                                  <p:stCondLst>
                                    <p:cond delay="500"/>
                                  </p:stCondLst>
                                  <p:childTnLst>
                                    <p:animEffect transition="out" filter="fade">
                                      <p:cBhvr>
                                        <p:cTn id="314" dur="500"/>
                                        <p:tgtEl>
                                          <p:spTgt spid="16"/>
                                        </p:tgtEl>
                                      </p:cBhvr>
                                    </p:animEffect>
                                    <p:set>
                                      <p:cBhvr>
                                        <p:cTn id="315" dur="1" fill="hold">
                                          <p:stCondLst>
                                            <p:cond delay="499"/>
                                          </p:stCondLst>
                                        </p:cTn>
                                        <p:tgtEl>
                                          <p:spTgt spid="16"/>
                                        </p:tgtEl>
                                        <p:attrNameLst>
                                          <p:attrName>style.visibility</p:attrName>
                                        </p:attrNameLst>
                                      </p:cBhvr>
                                      <p:to>
                                        <p:strVal val="hidden"/>
                                      </p:to>
                                    </p:set>
                                  </p:childTnLst>
                                </p:cTn>
                              </p:par>
                              <p:par>
                                <p:cTn id="316" presetID="10" presetClass="exit" presetSubtype="0" fill="hold" nodeType="withEffect">
                                  <p:stCondLst>
                                    <p:cond delay="500"/>
                                  </p:stCondLst>
                                  <p:childTnLst>
                                    <p:animEffect transition="out" filter="fade">
                                      <p:cBhvr>
                                        <p:cTn id="317" dur="500"/>
                                        <p:tgtEl>
                                          <p:spTgt spid="15"/>
                                        </p:tgtEl>
                                      </p:cBhvr>
                                    </p:animEffect>
                                    <p:set>
                                      <p:cBhvr>
                                        <p:cTn id="318" dur="1" fill="hold">
                                          <p:stCondLst>
                                            <p:cond delay="499"/>
                                          </p:stCondLst>
                                        </p:cTn>
                                        <p:tgtEl>
                                          <p:spTgt spid="15"/>
                                        </p:tgtEl>
                                        <p:attrNameLst>
                                          <p:attrName>style.visibility</p:attrName>
                                        </p:attrNameLst>
                                      </p:cBhvr>
                                      <p:to>
                                        <p:strVal val="hidden"/>
                                      </p:to>
                                    </p:set>
                                  </p:childTnLst>
                                </p:cTn>
                              </p:par>
                              <p:par>
                                <p:cTn id="319" presetID="10" presetClass="exit" presetSubtype="0" fill="hold" nodeType="withEffect">
                                  <p:stCondLst>
                                    <p:cond delay="500"/>
                                  </p:stCondLst>
                                  <p:childTnLst>
                                    <p:animEffect transition="out" filter="fade">
                                      <p:cBhvr>
                                        <p:cTn id="320" dur="500"/>
                                        <p:tgtEl>
                                          <p:spTgt spid="27"/>
                                        </p:tgtEl>
                                      </p:cBhvr>
                                    </p:animEffect>
                                    <p:set>
                                      <p:cBhvr>
                                        <p:cTn id="321" dur="1" fill="hold">
                                          <p:stCondLst>
                                            <p:cond delay="499"/>
                                          </p:stCondLst>
                                        </p:cTn>
                                        <p:tgtEl>
                                          <p:spTgt spid="27"/>
                                        </p:tgtEl>
                                        <p:attrNameLst>
                                          <p:attrName>style.visibility</p:attrName>
                                        </p:attrNameLst>
                                      </p:cBhvr>
                                      <p:to>
                                        <p:strVal val="hidden"/>
                                      </p:to>
                                    </p:set>
                                  </p:childTnLst>
                                </p:cTn>
                              </p:par>
                              <p:par>
                                <p:cTn id="322" presetID="10" presetClass="exit" presetSubtype="0" fill="hold" nodeType="withEffect">
                                  <p:stCondLst>
                                    <p:cond delay="500"/>
                                  </p:stCondLst>
                                  <p:childTnLst>
                                    <p:animEffect transition="out" filter="fade">
                                      <p:cBhvr>
                                        <p:cTn id="323" dur="500"/>
                                        <p:tgtEl>
                                          <p:spTgt spid="28"/>
                                        </p:tgtEl>
                                      </p:cBhvr>
                                    </p:animEffect>
                                    <p:set>
                                      <p:cBhvr>
                                        <p:cTn id="324" dur="1" fill="hold">
                                          <p:stCondLst>
                                            <p:cond delay="499"/>
                                          </p:stCondLst>
                                        </p:cTn>
                                        <p:tgtEl>
                                          <p:spTgt spid="28"/>
                                        </p:tgtEl>
                                        <p:attrNameLst>
                                          <p:attrName>style.visibility</p:attrName>
                                        </p:attrNameLst>
                                      </p:cBhvr>
                                      <p:to>
                                        <p:strVal val="hidden"/>
                                      </p:to>
                                    </p:set>
                                  </p:childTnLst>
                                </p:cTn>
                              </p:par>
                              <p:par>
                                <p:cTn id="325" presetID="10" presetClass="exit" presetSubtype="0" fill="hold" nodeType="withEffect">
                                  <p:stCondLst>
                                    <p:cond delay="500"/>
                                  </p:stCondLst>
                                  <p:childTnLst>
                                    <p:animEffect transition="out" filter="fade">
                                      <p:cBhvr>
                                        <p:cTn id="326" dur="500"/>
                                        <p:tgtEl>
                                          <p:spTgt spid="26"/>
                                        </p:tgtEl>
                                      </p:cBhvr>
                                    </p:animEffect>
                                    <p:set>
                                      <p:cBhvr>
                                        <p:cTn id="327" dur="1" fill="hold">
                                          <p:stCondLst>
                                            <p:cond delay="499"/>
                                          </p:stCondLst>
                                        </p:cTn>
                                        <p:tgtEl>
                                          <p:spTgt spid="26"/>
                                        </p:tgtEl>
                                        <p:attrNameLst>
                                          <p:attrName>style.visibility</p:attrName>
                                        </p:attrNameLst>
                                      </p:cBhvr>
                                      <p:to>
                                        <p:strVal val="hidden"/>
                                      </p:to>
                                    </p:set>
                                  </p:childTnLst>
                                </p:cTn>
                              </p:par>
                              <p:par>
                                <p:cTn id="328" presetID="10" presetClass="exit" presetSubtype="0" fill="hold" nodeType="withEffect">
                                  <p:stCondLst>
                                    <p:cond delay="500"/>
                                  </p:stCondLst>
                                  <p:childTnLst>
                                    <p:animEffect transition="out" filter="fade">
                                      <p:cBhvr>
                                        <p:cTn id="329" dur="500"/>
                                        <p:tgtEl>
                                          <p:spTgt spid="25"/>
                                        </p:tgtEl>
                                      </p:cBhvr>
                                    </p:animEffect>
                                    <p:set>
                                      <p:cBhvr>
                                        <p:cTn id="330" dur="1" fill="hold">
                                          <p:stCondLst>
                                            <p:cond delay="499"/>
                                          </p:stCondLst>
                                        </p:cTn>
                                        <p:tgtEl>
                                          <p:spTgt spid="25"/>
                                        </p:tgtEl>
                                        <p:attrNameLst>
                                          <p:attrName>style.visibility</p:attrName>
                                        </p:attrNameLst>
                                      </p:cBhvr>
                                      <p:to>
                                        <p:strVal val="hidden"/>
                                      </p:to>
                                    </p:set>
                                  </p:childTnLst>
                                </p:cTn>
                              </p:par>
                              <p:par>
                                <p:cTn id="331" presetID="10" presetClass="exit" presetSubtype="0" fill="hold" nodeType="withEffect">
                                  <p:stCondLst>
                                    <p:cond delay="500"/>
                                  </p:stCondLst>
                                  <p:childTnLst>
                                    <p:animEffect transition="out" filter="fade">
                                      <p:cBhvr>
                                        <p:cTn id="332" dur="500"/>
                                        <p:tgtEl>
                                          <p:spTgt spid="24"/>
                                        </p:tgtEl>
                                      </p:cBhvr>
                                    </p:animEffect>
                                    <p:set>
                                      <p:cBhvr>
                                        <p:cTn id="333" dur="1" fill="hold">
                                          <p:stCondLst>
                                            <p:cond delay="499"/>
                                          </p:stCondLst>
                                        </p:cTn>
                                        <p:tgtEl>
                                          <p:spTgt spid="24"/>
                                        </p:tgtEl>
                                        <p:attrNameLst>
                                          <p:attrName>style.visibility</p:attrName>
                                        </p:attrNameLst>
                                      </p:cBhvr>
                                      <p:to>
                                        <p:strVal val="hidden"/>
                                      </p:to>
                                    </p:set>
                                  </p:childTnLst>
                                </p:cTn>
                              </p:par>
                              <p:par>
                                <p:cTn id="334" presetID="10" presetClass="exit" presetSubtype="0" fill="hold" nodeType="withEffect">
                                  <p:stCondLst>
                                    <p:cond delay="500"/>
                                  </p:stCondLst>
                                  <p:childTnLst>
                                    <p:animEffect transition="out" filter="fade">
                                      <p:cBhvr>
                                        <p:cTn id="335" dur="500"/>
                                        <p:tgtEl>
                                          <p:spTgt spid="23"/>
                                        </p:tgtEl>
                                      </p:cBhvr>
                                    </p:animEffect>
                                    <p:set>
                                      <p:cBhvr>
                                        <p:cTn id="336" dur="1" fill="hold">
                                          <p:stCondLst>
                                            <p:cond delay="499"/>
                                          </p:stCondLst>
                                        </p:cTn>
                                        <p:tgtEl>
                                          <p:spTgt spid="23"/>
                                        </p:tgtEl>
                                        <p:attrNameLst>
                                          <p:attrName>style.visibility</p:attrName>
                                        </p:attrNameLst>
                                      </p:cBhvr>
                                      <p:to>
                                        <p:strVal val="hidden"/>
                                      </p:to>
                                    </p:set>
                                  </p:childTnLst>
                                </p:cTn>
                              </p:par>
                              <p:par>
                                <p:cTn id="337" presetID="10" presetClass="exit" presetSubtype="0" fill="hold" nodeType="withEffect">
                                  <p:stCondLst>
                                    <p:cond delay="500"/>
                                  </p:stCondLst>
                                  <p:childTnLst>
                                    <p:animEffect transition="out" filter="fade">
                                      <p:cBhvr>
                                        <p:cTn id="338" dur="500"/>
                                        <p:tgtEl>
                                          <p:spTgt spid="268"/>
                                        </p:tgtEl>
                                      </p:cBhvr>
                                    </p:animEffect>
                                    <p:set>
                                      <p:cBhvr>
                                        <p:cTn id="339" dur="1" fill="hold">
                                          <p:stCondLst>
                                            <p:cond delay="499"/>
                                          </p:stCondLst>
                                        </p:cTn>
                                        <p:tgtEl>
                                          <p:spTgt spid="268"/>
                                        </p:tgtEl>
                                        <p:attrNameLst>
                                          <p:attrName>style.visibility</p:attrName>
                                        </p:attrNameLst>
                                      </p:cBhvr>
                                      <p:to>
                                        <p:strVal val="hidden"/>
                                      </p:to>
                                    </p:set>
                                  </p:childTnLst>
                                </p:cTn>
                              </p:par>
                              <p:par>
                                <p:cTn id="340" presetID="10" presetClass="exit" presetSubtype="0" fill="hold" nodeType="withEffect">
                                  <p:stCondLst>
                                    <p:cond delay="500"/>
                                  </p:stCondLst>
                                  <p:childTnLst>
                                    <p:animEffect transition="out" filter="fade">
                                      <p:cBhvr>
                                        <p:cTn id="341" dur="500"/>
                                        <p:tgtEl>
                                          <p:spTgt spid="273"/>
                                        </p:tgtEl>
                                      </p:cBhvr>
                                    </p:animEffect>
                                    <p:set>
                                      <p:cBhvr>
                                        <p:cTn id="342" dur="1" fill="hold">
                                          <p:stCondLst>
                                            <p:cond delay="499"/>
                                          </p:stCondLst>
                                        </p:cTn>
                                        <p:tgtEl>
                                          <p:spTgt spid="273"/>
                                        </p:tgtEl>
                                        <p:attrNameLst>
                                          <p:attrName>style.visibility</p:attrName>
                                        </p:attrNameLst>
                                      </p:cBhvr>
                                      <p:to>
                                        <p:strVal val="hidden"/>
                                      </p:to>
                                    </p:set>
                                  </p:childTnLst>
                                </p:cTn>
                              </p:par>
                              <p:par>
                                <p:cTn id="343" presetID="10" presetClass="exit" presetSubtype="0" fill="hold" nodeType="withEffect">
                                  <p:stCondLst>
                                    <p:cond delay="500"/>
                                  </p:stCondLst>
                                  <p:childTnLst>
                                    <p:animEffect transition="out" filter="fade">
                                      <p:cBhvr>
                                        <p:cTn id="344" dur="500"/>
                                        <p:tgtEl>
                                          <p:spTgt spid="282"/>
                                        </p:tgtEl>
                                      </p:cBhvr>
                                    </p:animEffect>
                                    <p:set>
                                      <p:cBhvr>
                                        <p:cTn id="345" dur="1" fill="hold">
                                          <p:stCondLst>
                                            <p:cond delay="499"/>
                                          </p:stCondLst>
                                        </p:cTn>
                                        <p:tgtEl>
                                          <p:spTgt spid="282"/>
                                        </p:tgtEl>
                                        <p:attrNameLst>
                                          <p:attrName>style.visibility</p:attrName>
                                        </p:attrNameLst>
                                      </p:cBhvr>
                                      <p:to>
                                        <p:strVal val="hidden"/>
                                      </p:to>
                                    </p:set>
                                  </p:childTnLst>
                                </p:cTn>
                              </p:par>
                              <p:par>
                                <p:cTn id="346" presetID="10" presetClass="exit" presetSubtype="0" fill="hold" nodeType="withEffect">
                                  <p:stCondLst>
                                    <p:cond delay="500"/>
                                  </p:stCondLst>
                                  <p:childTnLst>
                                    <p:animEffect transition="out" filter="fade">
                                      <p:cBhvr>
                                        <p:cTn id="347" dur="500"/>
                                        <p:tgtEl>
                                          <p:spTgt spid="287"/>
                                        </p:tgtEl>
                                      </p:cBhvr>
                                    </p:animEffect>
                                    <p:set>
                                      <p:cBhvr>
                                        <p:cTn id="348" dur="1" fill="hold">
                                          <p:stCondLst>
                                            <p:cond delay="499"/>
                                          </p:stCondLst>
                                        </p:cTn>
                                        <p:tgtEl>
                                          <p:spTgt spid="287"/>
                                        </p:tgtEl>
                                        <p:attrNameLst>
                                          <p:attrName>style.visibility</p:attrName>
                                        </p:attrNameLst>
                                      </p:cBhvr>
                                      <p:to>
                                        <p:strVal val="hidden"/>
                                      </p:to>
                                    </p:set>
                                  </p:childTnLst>
                                </p:cTn>
                              </p:par>
                              <p:par>
                                <p:cTn id="349" presetID="10" presetClass="exit" presetSubtype="0" fill="hold" nodeType="withEffect">
                                  <p:stCondLst>
                                    <p:cond delay="500"/>
                                  </p:stCondLst>
                                  <p:childTnLst>
                                    <p:animEffect transition="out" filter="fade">
                                      <p:cBhvr>
                                        <p:cTn id="350" dur="500"/>
                                        <p:tgtEl>
                                          <p:spTgt spid="292"/>
                                        </p:tgtEl>
                                      </p:cBhvr>
                                    </p:animEffect>
                                    <p:set>
                                      <p:cBhvr>
                                        <p:cTn id="351" dur="1" fill="hold">
                                          <p:stCondLst>
                                            <p:cond delay="499"/>
                                          </p:stCondLst>
                                        </p:cTn>
                                        <p:tgtEl>
                                          <p:spTgt spid="292"/>
                                        </p:tgtEl>
                                        <p:attrNameLst>
                                          <p:attrName>style.visibility</p:attrName>
                                        </p:attrNameLst>
                                      </p:cBhvr>
                                      <p:to>
                                        <p:strVal val="hidden"/>
                                      </p:to>
                                    </p:set>
                                  </p:childTnLst>
                                </p:cTn>
                              </p:par>
                              <p:par>
                                <p:cTn id="352" presetID="10" presetClass="exit" presetSubtype="0" fill="hold" nodeType="withEffect">
                                  <p:stCondLst>
                                    <p:cond delay="500"/>
                                  </p:stCondLst>
                                  <p:childTnLst>
                                    <p:animEffect transition="out" filter="fade">
                                      <p:cBhvr>
                                        <p:cTn id="353" dur="500"/>
                                        <p:tgtEl>
                                          <p:spTgt spid="220"/>
                                        </p:tgtEl>
                                      </p:cBhvr>
                                    </p:animEffect>
                                    <p:set>
                                      <p:cBhvr>
                                        <p:cTn id="354" dur="1" fill="hold">
                                          <p:stCondLst>
                                            <p:cond delay="499"/>
                                          </p:stCondLst>
                                        </p:cTn>
                                        <p:tgtEl>
                                          <p:spTgt spid="220"/>
                                        </p:tgtEl>
                                        <p:attrNameLst>
                                          <p:attrName>style.visibility</p:attrName>
                                        </p:attrNameLst>
                                      </p:cBhvr>
                                      <p:to>
                                        <p:strVal val="hidden"/>
                                      </p:to>
                                    </p:set>
                                  </p:childTnLst>
                                </p:cTn>
                              </p:par>
                              <p:par>
                                <p:cTn id="355" presetID="10" presetClass="exit" presetSubtype="0" fill="hold" nodeType="withEffect">
                                  <p:stCondLst>
                                    <p:cond delay="500"/>
                                  </p:stCondLst>
                                  <p:childTnLst>
                                    <p:animEffect transition="out" filter="fade">
                                      <p:cBhvr>
                                        <p:cTn id="356" dur="500"/>
                                        <p:tgtEl>
                                          <p:spTgt spid="210"/>
                                        </p:tgtEl>
                                      </p:cBhvr>
                                    </p:animEffect>
                                    <p:set>
                                      <p:cBhvr>
                                        <p:cTn id="357" dur="1" fill="hold">
                                          <p:stCondLst>
                                            <p:cond delay="499"/>
                                          </p:stCondLst>
                                        </p:cTn>
                                        <p:tgtEl>
                                          <p:spTgt spid="210"/>
                                        </p:tgtEl>
                                        <p:attrNameLst>
                                          <p:attrName>style.visibility</p:attrName>
                                        </p:attrNameLst>
                                      </p:cBhvr>
                                      <p:to>
                                        <p:strVal val="hidden"/>
                                      </p:to>
                                    </p:set>
                                  </p:childTnLst>
                                </p:cTn>
                              </p:par>
                              <p:par>
                                <p:cTn id="358" presetID="10" presetClass="exit" presetSubtype="0" fill="hold" nodeType="withEffect">
                                  <p:stCondLst>
                                    <p:cond delay="500"/>
                                  </p:stCondLst>
                                  <p:childTnLst>
                                    <p:animEffect transition="out" filter="fade">
                                      <p:cBhvr>
                                        <p:cTn id="359" dur="500"/>
                                        <p:tgtEl>
                                          <p:spTgt spid="215"/>
                                        </p:tgtEl>
                                      </p:cBhvr>
                                    </p:animEffect>
                                    <p:set>
                                      <p:cBhvr>
                                        <p:cTn id="360" dur="1" fill="hold">
                                          <p:stCondLst>
                                            <p:cond delay="499"/>
                                          </p:stCondLst>
                                        </p:cTn>
                                        <p:tgtEl>
                                          <p:spTgt spid="215"/>
                                        </p:tgtEl>
                                        <p:attrNameLst>
                                          <p:attrName>style.visibility</p:attrName>
                                        </p:attrNameLst>
                                      </p:cBhvr>
                                      <p:to>
                                        <p:strVal val="hidden"/>
                                      </p:to>
                                    </p:set>
                                  </p:childTnLst>
                                </p:cTn>
                              </p:par>
                              <p:par>
                                <p:cTn id="361" presetID="10" presetClass="exit" presetSubtype="0" fill="hold" nodeType="withEffect">
                                  <p:stCondLst>
                                    <p:cond delay="500"/>
                                  </p:stCondLst>
                                  <p:childTnLst>
                                    <p:animEffect transition="out" filter="fade">
                                      <p:cBhvr>
                                        <p:cTn id="362" dur="500"/>
                                        <p:tgtEl>
                                          <p:spTgt spid="200"/>
                                        </p:tgtEl>
                                      </p:cBhvr>
                                    </p:animEffect>
                                    <p:set>
                                      <p:cBhvr>
                                        <p:cTn id="363" dur="1" fill="hold">
                                          <p:stCondLst>
                                            <p:cond delay="499"/>
                                          </p:stCondLst>
                                        </p:cTn>
                                        <p:tgtEl>
                                          <p:spTgt spid="200"/>
                                        </p:tgtEl>
                                        <p:attrNameLst>
                                          <p:attrName>style.visibility</p:attrName>
                                        </p:attrNameLst>
                                      </p:cBhvr>
                                      <p:to>
                                        <p:strVal val="hidden"/>
                                      </p:to>
                                    </p:set>
                                  </p:childTnLst>
                                </p:cTn>
                              </p:par>
                              <p:par>
                                <p:cTn id="364" presetID="10" presetClass="exit" presetSubtype="0" fill="hold" nodeType="withEffect">
                                  <p:stCondLst>
                                    <p:cond delay="500"/>
                                  </p:stCondLst>
                                  <p:childTnLst>
                                    <p:animEffect transition="out" filter="fade">
                                      <p:cBhvr>
                                        <p:cTn id="365" dur="500"/>
                                        <p:tgtEl>
                                          <p:spTgt spid="230"/>
                                        </p:tgtEl>
                                      </p:cBhvr>
                                    </p:animEffect>
                                    <p:set>
                                      <p:cBhvr>
                                        <p:cTn id="366" dur="1" fill="hold">
                                          <p:stCondLst>
                                            <p:cond delay="499"/>
                                          </p:stCondLst>
                                        </p:cTn>
                                        <p:tgtEl>
                                          <p:spTgt spid="230"/>
                                        </p:tgtEl>
                                        <p:attrNameLst>
                                          <p:attrName>style.visibility</p:attrName>
                                        </p:attrNameLst>
                                      </p:cBhvr>
                                      <p:to>
                                        <p:strVal val="hidden"/>
                                      </p:to>
                                    </p:set>
                                  </p:childTnLst>
                                </p:cTn>
                              </p:par>
                              <p:par>
                                <p:cTn id="367" presetID="10" presetClass="exit" presetSubtype="0" fill="hold" nodeType="withEffect">
                                  <p:stCondLst>
                                    <p:cond delay="500"/>
                                  </p:stCondLst>
                                  <p:childTnLst>
                                    <p:animEffect transition="out" filter="fade">
                                      <p:cBhvr>
                                        <p:cTn id="368" dur="500"/>
                                        <p:tgtEl>
                                          <p:spTgt spid="235"/>
                                        </p:tgtEl>
                                      </p:cBhvr>
                                    </p:animEffect>
                                    <p:set>
                                      <p:cBhvr>
                                        <p:cTn id="369" dur="1" fill="hold">
                                          <p:stCondLst>
                                            <p:cond delay="499"/>
                                          </p:stCondLst>
                                        </p:cTn>
                                        <p:tgtEl>
                                          <p:spTgt spid="235"/>
                                        </p:tgtEl>
                                        <p:attrNameLst>
                                          <p:attrName>style.visibility</p:attrName>
                                        </p:attrNameLst>
                                      </p:cBhvr>
                                      <p:to>
                                        <p:strVal val="hidden"/>
                                      </p:to>
                                    </p:set>
                                  </p:childTnLst>
                                </p:cTn>
                              </p:par>
                              <p:par>
                                <p:cTn id="370" presetID="10" presetClass="exit" presetSubtype="0" fill="hold" nodeType="withEffect">
                                  <p:stCondLst>
                                    <p:cond delay="500"/>
                                  </p:stCondLst>
                                  <p:childTnLst>
                                    <p:animEffect transition="out" filter="fade">
                                      <p:cBhvr>
                                        <p:cTn id="371" dur="500"/>
                                        <p:tgtEl>
                                          <p:spTgt spid="225"/>
                                        </p:tgtEl>
                                      </p:cBhvr>
                                    </p:animEffect>
                                    <p:set>
                                      <p:cBhvr>
                                        <p:cTn id="372" dur="1" fill="hold">
                                          <p:stCondLst>
                                            <p:cond delay="499"/>
                                          </p:stCondLst>
                                        </p:cTn>
                                        <p:tgtEl>
                                          <p:spTgt spid="225"/>
                                        </p:tgtEl>
                                        <p:attrNameLst>
                                          <p:attrName>style.visibility</p:attrName>
                                        </p:attrNameLst>
                                      </p:cBhvr>
                                      <p:to>
                                        <p:strVal val="hidden"/>
                                      </p:to>
                                    </p:set>
                                  </p:childTnLst>
                                </p:cTn>
                              </p:par>
                              <p:par>
                                <p:cTn id="373" presetID="10" presetClass="exit" presetSubtype="0" fill="hold" nodeType="withEffect">
                                  <p:stCondLst>
                                    <p:cond delay="500"/>
                                  </p:stCondLst>
                                  <p:childTnLst>
                                    <p:animEffect transition="out" filter="fade">
                                      <p:cBhvr>
                                        <p:cTn id="374" dur="500"/>
                                        <p:tgtEl>
                                          <p:spTgt spid="244"/>
                                        </p:tgtEl>
                                      </p:cBhvr>
                                    </p:animEffect>
                                    <p:set>
                                      <p:cBhvr>
                                        <p:cTn id="375" dur="1" fill="hold">
                                          <p:stCondLst>
                                            <p:cond delay="499"/>
                                          </p:stCondLst>
                                        </p:cTn>
                                        <p:tgtEl>
                                          <p:spTgt spid="244"/>
                                        </p:tgtEl>
                                        <p:attrNameLst>
                                          <p:attrName>style.visibility</p:attrName>
                                        </p:attrNameLst>
                                      </p:cBhvr>
                                      <p:to>
                                        <p:strVal val="hidden"/>
                                      </p:to>
                                    </p:set>
                                  </p:childTnLst>
                                </p:cTn>
                              </p:par>
                              <p:par>
                                <p:cTn id="376" presetID="10" presetClass="exit" presetSubtype="0" fill="hold" nodeType="withEffect">
                                  <p:stCondLst>
                                    <p:cond delay="500"/>
                                  </p:stCondLst>
                                  <p:childTnLst>
                                    <p:animEffect transition="out" filter="fade">
                                      <p:cBhvr>
                                        <p:cTn id="377" dur="500"/>
                                        <p:tgtEl>
                                          <p:spTgt spid="205"/>
                                        </p:tgtEl>
                                      </p:cBhvr>
                                    </p:animEffect>
                                    <p:set>
                                      <p:cBhvr>
                                        <p:cTn id="378" dur="1" fill="hold">
                                          <p:stCondLst>
                                            <p:cond delay="499"/>
                                          </p:stCondLst>
                                        </p:cTn>
                                        <p:tgtEl>
                                          <p:spTgt spid="205"/>
                                        </p:tgtEl>
                                        <p:attrNameLst>
                                          <p:attrName>style.visibility</p:attrName>
                                        </p:attrNameLst>
                                      </p:cBhvr>
                                      <p:to>
                                        <p:strVal val="hidden"/>
                                      </p:to>
                                    </p:set>
                                  </p:childTnLst>
                                </p:cTn>
                              </p:par>
                              <p:par>
                                <p:cTn id="379" presetID="10" presetClass="entr" presetSubtype="0" fill="hold" grpId="0" nodeType="withEffect">
                                  <p:stCondLst>
                                    <p:cond delay="500"/>
                                  </p:stCondLst>
                                  <p:childTnLst>
                                    <p:set>
                                      <p:cBhvr>
                                        <p:cTn id="380" dur="1" fill="hold">
                                          <p:stCondLst>
                                            <p:cond delay="0"/>
                                          </p:stCondLst>
                                        </p:cTn>
                                        <p:tgtEl>
                                          <p:spTgt spid="306"/>
                                        </p:tgtEl>
                                        <p:attrNameLst>
                                          <p:attrName>style.visibility</p:attrName>
                                        </p:attrNameLst>
                                      </p:cBhvr>
                                      <p:to>
                                        <p:strVal val="visible"/>
                                      </p:to>
                                    </p:set>
                                    <p:animEffect transition="in" filter="fade">
                                      <p:cBhvr>
                                        <p:cTn id="381" dur="500"/>
                                        <p:tgtEl>
                                          <p:spTgt spid="306"/>
                                        </p:tgtEl>
                                      </p:cBhvr>
                                    </p:animEffect>
                                  </p:childTnLst>
                                </p:cTn>
                              </p:par>
                              <p:par>
                                <p:cTn id="382" presetID="10" presetClass="entr" presetSubtype="0" fill="hold" grpId="0" nodeType="withEffect">
                                  <p:stCondLst>
                                    <p:cond delay="500"/>
                                  </p:stCondLst>
                                  <p:childTnLst>
                                    <p:set>
                                      <p:cBhvr>
                                        <p:cTn id="383" dur="1" fill="hold">
                                          <p:stCondLst>
                                            <p:cond delay="0"/>
                                          </p:stCondLst>
                                        </p:cTn>
                                        <p:tgtEl>
                                          <p:spTgt spid="307"/>
                                        </p:tgtEl>
                                        <p:attrNameLst>
                                          <p:attrName>style.visibility</p:attrName>
                                        </p:attrNameLst>
                                      </p:cBhvr>
                                      <p:to>
                                        <p:strVal val="visible"/>
                                      </p:to>
                                    </p:set>
                                    <p:animEffect transition="in" filter="fade">
                                      <p:cBhvr>
                                        <p:cTn id="384" dur="500"/>
                                        <p:tgtEl>
                                          <p:spTgt spid="307"/>
                                        </p:tgtEl>
                                      </p:cBhvr>
                                    </p:animEffect>
                                  </p:childTnLst>
                                </p:cTn>
                              </p:par>
                              <p:par>
                                <p:cTn id="385" presetID="10" presetClass="entr" presetSubtype="0" fill="hold" grpId="0" nodeType="withEffect">
                                  <p:stCondLst>
                                    <p:cond delay="500"/>
                                  </p:stCondLst>
                                  <p:childTnLst>
                                    <p:set>
                                      <p:cBhvr>
                                        <p:cTn id="386" dur="1" fill="hold">
                                          <p:stCondLst>
                                            <p:cond delay="0"/>
                                          </p:stCondLst>
                                        </p:cTn>
                                        <p:tgtEl>
                                          <p:spTgt spid="308"/>
                                        </p:tgtEl>
                                        <p:attrNameLst>
                                          <p:attrName>style.visibility</p:attrName>
                                        </p:attrNameLst>
                                      </p:cBhvr>
                                      <p:to>
                                        <p:strVal val="visible"/>
                                      </p:to>
                                    </p:set>
                                    <p:animEffect transition="in" filter="fade">
                                      <p:cBhvr>
                                        <p:cTn id="387" dur="500"/>
                                        <p:tgtEl>
                                          <p:spTgt spid="308"/>
                                        </p:tgtEl>
                                      </p:cBhvr>
                                    </p:animEffect>
                                  </p:childTnLst>
                                </p:cTn>
                              </p:par>
                              <p:par>
                                <p:cTn id="388" presetID="10" presetClass="entr" presetSubtype="0" fill="hold" grpId="0" nodeType="withEffect">
                                  <p:stCondLst>
                                    <p:cond delay="500"/>
                                  </p:stCondLst>
                                  <p:childTnLst>
                                    <p:set>
                                      <p:cBhvr>
                                        <p:cTn id="389" dur="1" fill="hold">
                                          <p:stCondLst>
                                            <p:cond delay="0"/>
                                          </p:stCondLst>
                                        </p:cTn>
                                        <p:tgtEl>
                                          <p:spTgt spid="319"/>
                                        </p:tgtEl>
                                        <p:attrNameLst>
                                          <p:attrName>style.visibility</p:attrName>
                                        </p:attrNameLst>
                                      </p:cBhvr>
                                      <p:to>
                                        <p:strVal val="visible"/>
                                      </p:to>
                                    </p:set>
                                    <p:animEffect transition="in" filter="fade">
                                      <p:cBhvr>
                                        <p:cTn id="390" dur="500"/>
                                        <p:tgtEl>
                                          <p:spTgt spid="319"/>
                                        </p:tgtEl>
                                      </p:cBhvr>
                                    </p:animEffect>
                                  </p:childTnLst>
                                </p:cTn>
                              </p:par>
                              <p:par>
                                <p:cTn id="391" presetID="10" presetClass="entr" presetSubtype="0" fill="hold" grpId="0" nodeType="withEffect">
                                  <p:stCondLst>
                                    <p:cond delay="500"/>
                                  </p:stCondLst>
                                  <p:childTnLst>
                                    <p:set>
                                      <p:cBhvr>
                                        <p:cTn id="392" dur="1" fill="hold">
                                          <p:stCondLst>
                                            <p:cond delay="0"/>
                                          </p:stCondLst>
                                        </p:cTn>
                                        <p:tgtEl>
                                          <p:spTgt spid="320"/>
                                        </p:tgtEl>
                                        <p:attrNameLst>
                                          <p:attrName>style.visibility</p:attrName>
                                        </p:attrNameLst>
                                      </p:cBhvr>
                                      <p:to>
                                        <p:strVal val="visible"/>
                                      </p:to>
                                    </p:set>
                                    <p:animEffect transition="in" filter="fade">
                                      <p:cBhvr>
                                        <p:cTn id="393" dur="500"/>
                                        <p:tgtEl>
                                          <p:spTgt spid="320"/>
                                        </p:tgtEl>
                                      </p:cBhvr>
                                    </p:animEffect>
                                  </p:childTnLst>
                                </p:cTn>
                              </p:par>
                              <p:par>
                                <p:cTn id="394" presetID="10" presetClass="entr" presetSubtype="0" fill="hold" grpId="0" nodeType="withEffect">
                                  <p:stCondLst>
                                    <p:cond delay="500"/>
                                  </p:stCondLst>
                                  <p:childTnLst>
                                    <p:set>
                                      <p:cBhvr>
                                        <p:cTn id="395" dur="1" fill="hold">
                                          <p:stCondLst>
                                            <p:cond delay="0"/>
                                          </p:stCondLst>
                                        </p:cTn>
                                        <p:tgtEl>
                                          <p:spTgt spid="321"/>
                                        </p:tgtEl>
                                        <p:attrNameLst>
                                          <p:attrName>style.visibility</p:attrName>
                                        </p:attrNameLst>
                                      </p:cBhvr>
                                      <p:to>
                                        <p:strVal val="visible"/>
                                      </p:to>
                                    </p:set>
                                    <p:animEffect transition="in" filter="fade">
                                      <p:cBhvr>
                                        <p:cTn id="396" dur="500"/>
                                        <p:tgtEl>
                                          <p:spTgt spid="321"/>
                                        </p:tgtEl>
                                      </p:cBhvr>
                                    </p:animEffect>
                                  </p:childTnLst>
                                </p:cTn>
                              </p:par>
                              <p:par>
                                <p:cTn id="397" presetID="42" presetClass="path" presetSubtype="0" accel="50000" decel="50000" fill="hold" grpId="1" nodeType="withEffect">
                                  <p:stCondLst>
                                    <p:cond delay="500"/>
                                  </p:stCondLst>
                                  <p:childTnLst>
                                    <p:animMotion origin="layout" path="M 8.33333E-7 -2.96296E-6 L 0.00078 0.03519 " pathEditMode="relative" rAng="0" ptsTypes="AA">
                                      <p:cBhvr>
                                        <p:cTn id="398" dur="2000" fill="hold"/>
                                        <p:tgtEl>
                                          <p:spTgt spid="257"/>
                                        </p:tgtEl>
                                        <p:attrNameLst>
                                          <p:attrName>ppt_x</p:attrName>
                                          <p:attrName>ppt_y</p:attrName>
                                        </p:attrNameLst>
                                      </p:cBhvr>
                                      <p:rCtr x="39" y="1759"/>
                                    </p:animMotion>
                                  </p:childTnLst>
                                </p:cTn>
                              </p:par>
                              <p:par>
                                <p:cTn id="399" presetID="42" presetClass="path" presetSubtype="0" accel="50000" decel="50000" fill="hold" grpId="1" nodeType="withEffect">
                                  <p:stCondLst>
                                    <p:cond delay="500"/>
                                  </p:stCondLst>
                                  <p:childTnLst>
                                    <p:animMotion origin="layout" path="M -6.25E-7 3.33333E-6 L -6.25E-7 0.04444 " pathEditMode="relative" rAng="0" ptsTypes="AA">
                                      <p:cBhvr>
                                        <p:cTn id="400" dur="2000" fill="hold"/>
                                        <p:tgtEl>
                                          <p:spTgt spid="318"/>
                                        </p:tgtEl>
                                        <p:attrNameLst>
                                          <p:attrName>ppt_x</p:attrName>
                                          <p:attrName>ppt_y</p:attrName>
                                        </p:attrNameLst>
                                      </p:cBhvr>
                                      <p:rCtr x="0" y="2222"/>
                                    </p:animMotion>
                                  </p:childTnLst>
                                </p:cTn>
                              </p:par>
                              <p:par>
                                <p:cTn id="401" presetID="10" presetClass="entr" presetSubtype="0" fill="hold" grpId="0" nodeType="withEffect">
                                  <p:stCondLst>
                                    <p:cond delay="500"/>
                                  </p:stCondLst>
                                  <p:childTnLst>
                                    <p:set>
                                      <p:cBhvr>
                                        <p:cTn id="402" dur="1" fill="hold">
                                          <p:stCondLst>
                                            <p:cond delay="0"/>
                                          </p:stCondLst>
                                        </p:cTn>
                                        <p:tgtEl>
                                          <p:spTgt spid="313"/>
                                        </p:tgtEl>
                                        <p:attrNameLst>
                                          <p:attrName>style.visibility</p:attrName>
                                        </p:attrNameLst>
                                      </p:cBhvr>
                                      <p:to>
                                        <p:strVal val="visible"/>
                                      </p:to>
                                    </p:set>
                                    <p:animEffect transition="in" filter="fade">
                                      <p:cBhvr>
                                        <p:cTn id="403" dur="500"/>
                                        <p:tgtEl>
                                          <p:spTgt spid="313"/>
                                        </p:tgtEl>
                                      </p:cBhvr>
                                    </p:animEffect>
                                  </p:childTnLst>
                                </p:cTn>
                              </p:par>
                            </p:childTnLst>
                          </p:cTn>
                        </p:par>
                      </p:childTnLst>
                    </p:cTn>
                  </p:par>
                  <p:par>
                    <p:cTn id="404" fill="hold">
                      <p:stCondLst>
                        <p:cond delay="indefinite"/>
                      </p:stCondLst>
                      <p:childTnLst>
                        <p:par>
                          <p:cTn id="405" fill="hold">
                            <p:stCondLst>
                              <p:cond delay="0"/>
                            </p:stCondLst>
                            <p:childTnLst>
                              <p:par>
                                <p:cTn id="406" presetID="10" presetClass="exit" presetSubtype="0" fill="hold" grpId="1" nodeType="clickEffect">
                                  <p:stCondLst>
                                    <p:cond delay="0"/>
                                  </p:stCondLst>
                                  <p:childTnLst>
                                    <p:animEffect transition="out" filter="fade">
                                      <p:cBhvr>
                                        <p:cTn id="407" dur="500"/>
                                        <p:tgtEl>
                                          <p:spTgt spid="311"/>
                                        </p:tgtEl>
                                      </p:cBhvr>
                                    </p:animEffect>
                                    <p:set>
                                      <p:cBhvr>
                                        <p:cTn id="408" dur="1" fill="hold">
                                          <p:stCondLst>
                                            <p:cond delay="499"/>
                                          </p:stCondLst>
                                        </p:cTn>
                                        <p:tgtEl>
                                          <p:spTgt spid="311"/>
                                        </p:tgtEl>
                                        <p:attrNameLst>
                                          <p:attrName>style.visibility</p:attrName>
                                        </p:attrNameLst>
                                      </p:cBhvr>
                                      <p:to>
                                        <p:strVal val="hidden"/>
                                      </p:to>
                                    </p:set>
                                  </p:childTnLst>
                                </p:cTn>
                              </p:par>
                              <p:par>
                                <p:cTn id="409" presetID="10" presetClass="exit" presetSubtype="0" fill="hold" grpId="1" nodeType="withEffect">
                                  <p:stCondLst>
                                    <p:cond delay="0"/>
                                  </p:stCondLst>
                                  <p:childTnLst>
                                    <p:animEffect transition="out" filter="fade">
                                      <p:cBhvr>
                                        <p:cTn id="410" dur="500"/>
                                        <p:tgtEl>
                                          <p:spTgt spid="254"/>
                                        </p:tgtEl>
                                      </p:cBhvr>
                                    </p:animEffect>
                                    <p:set>
                                      <p:cBhvr>
                                        <p:cTn id="411" dur="1" fill="hold">
                                          <p:stCondLst>
                                            <p:cond delay="499"/>
                                          </p:stCondLst>
                                        </p:cTn>
                                        <p:tgtEl>
                                          <p:spTgt spid="254"/>
                                        </p:tgtEl>
                                        <p:attrNameLst>
                                          <p:attrName>style.visibility</p:attrName>
                                        </p:attrNameLst>
                                      </p:cBhvr>
                                      <p:to>
                                        <p:strVal val="hidden"/>
                                      </p:to>
                                    </p:set>
                                  </p:childTnLst>
                                </p:cTn>
                              </p:par>
                              <p:par>
                                <p:cTn id="412" presetID="10" presetClass="exit" presetSubtype="0" fill="hold" grpId="1" nodeType="withEffect">
                                  <p:stCondLst>
                                    <p:cond delay="0"/>
                                  </p:stCondLst>
                                  <p:childTnLst>
                                    <p:animEffect transition="out" filter="fade">
                                      <p:cBhvr>
                                        <p:cTn id="413" dur="500"/>
                                        <p:tgtEl>
                                          <p:spTgt spid="310"/>
                                        </p:tgtEl>
                                      </p:cBhvr>
                                    </p:animEffect>
                                    <p:set>
                                      <p:cBhvr>
                                        <p:cTn id="414" dur="1" fill="hold">
                                          <p:stCondLst>
                                            <p:cond delay="499"/>
                                          </p:stCondLst>
                                        </p:cTn>
                                        <p:tgtEl>
                                          <p:spTgt spid="310"/>
                                        </p:tgtEl>
                                        <p:attrNameLst>
                                          <p:attrName>style.visibility</p:attrName>
                                        </p:attrNameLst>
                                      </p:cBhvr>
                                      <p:to>
                                        <p:strVal val="hidden"/>
                                      </p:to>
                                    </p:set>
                                  </p:childTnLst>
                                </p:cTn>
                              </p:par>
                              <p:par>
                                <p:cTn id="415" presetID="10" presetClass="exit" presetSubtype="0" fill="hold" grpId="1" nodeType="withEffect">
                                  <p:stCondLst>
                                    <p:cond delay="0"/>
                                  </p:stCondLst>
                                  <p:childTnLst>
                                    <p:animEffect transition="out" filter="fade">
                                      <p:cBhvr>
                                        <p:cTn id="416" dur="500"/>
                                        <p:tgtEl>
                                          <p:spTgt spid="5"/>
                                        </p:tgtEl>
                                      </p:cBhvr>
                                    </p:animEffect>
                                    <p:set>
                                      <p:cBhvr>
                                        <p:cTn id="417" dur="1" fill="hold">
                                          <p:stCondLst>
                                            <p:cond delay="499"/>
                                          </p:stCondLst>
                                        </p:cTn>
                                        <p:tgtEl>
                                          <p:spTgt spid="5"/>
                                        </p:tgtEl>
                                        <p:attrNameLst>
                                          <p:attrName>style.visibility</p:attrName>
                                        </p:attrNameLst>
                                      </p:cBhvr>
                                      <p:to>
                                        <p:strVal val="hidden"/>
                                      </p:to>
                                    </p:set>
                                  </p:childTnLst>
                                </p:cTn>
                              </p:par>
                              <p:par>
                                <p:cTn id="418" presetID="10" presetClass="exit" presetSubtype="0" fill="hold" grpId="1" nodeType="withEffect">
                                  <p:stCondLst>
                                    <p:cond delay="0"/>
                                  </p:stCondLst>
                                  <p:childTnLst>
                                    <p:animEffect transition="out" filter="fade">
                                      <p:cBhvr>
                                        <p:cTn id="419" dur="500"/>
                                        <p:tgtEl>
                                          <p:spTgt spid="173"/>
                                        </p:tgtEl>
                                      </p:cBhvr>
                                    </p:animEffect>
                                    <p:set>
                                      <p:cBhvr>
                                        <p:cTn id="420" dur="1" fill="hold">
                                          <p:stCondLst>
                                            <p:cond delay="499"/>
                                          </p:stCondLst>
                                        </p:cTn>
                                        <p:tgtEl>
                                          <p:spTgt spid="173"/>
                                        </p:tgtEl>
                                        <p:attrNameLst>
                                          <p:attrName>style.visibility</p:attrName>
                                        </p:attrNameLst>
                                      </p:cBhvr>
                                      <p:to>
                                        <p:strVal val="hidden"/>
                                      </p:to>
                                    </p:set>
                                  </p:childTnLst>
                                </p:cTn>
                              </p:par>
                              <p:par>
                                <p:cTn id="421" presetID="10" presetClass="exit" presetSubtype="0" fill="hold" grpId="1" nodeType="withEffect">
                                  <p:stCondLst>
                                    <p:cond delay="0"/>
                                  </p:stCondLst>
                                  <p:childTnLst>
                                    <p:animEffect transition="out" filter="fade">
                                      <p:cBhvr>
                                        <p:cTn id="422" dur="500"/>
                                        <p:tgtEl>
                                          <p:spTgt spid="191"/>
                                        </p:tgtEl>
                                      </p:cBhvr>
                                    </p:animEffect>
                                    <p:set>
                                      <p:cBhvr>
                                        <p:cTn id="423" dur="1" fill="hold">
                                          <p:stCondLst>
                                            <p:cond delay="499"/>
                                          </p:stCondLst>
                                        </p:cTn>
                                        <p:tgtEl>
                                          <p:spTgt spid="191"/>
                                        </p:tgtEl>
                                        <p:attrNameLst>
                                          <p:attrName>style.visibility</p:attrName>
                                        </p:attrNameLst>
                                      </p:cBhvr>
                                      <p:to>
                                        <p:strVal val="hidden"/>
                                      </p:to>
                                    </p:set>
                                  </p:childTnLst>
                                </p:cTn>
                              </p:par>
                              <p:par>
                                <p:cTn id="424" presetID="10" presetClass="exit" presetSubtype="0" fill="hold" grpId="1" nodeType="withEffect">
                                  <p:stCondLst>
                                    <p:cond delay="0"/>
                                  </p:stCondLst>
                                  <p:childTnLst>
                                    <p:animEffect transition="out" filter="fade">
                                      <p:cBhvr>
                                        <p:cTn id="425" dur="500"/>
                                        <p:tgtEl>
                                          <p:spTgt spid="260"/>
                                        </p:tgtEl>
                                      </p:cBhvr>
                                    </p:animEffect>
                                    <p:set>
                                      <p:cBhvr>
                                        <p:cTn id="426" dur="1" fill="hold">
                                          <p:stCondLst>
                                            <p:cond delay="499"/>
                                          </p:stCondLst>
                                        </p:cTn>
                                        <p:tgtEl>
                                          <p:spTgt spid="260"/>
                                        </p:tgtEl>
                                        <p:attrNameLst>
                                          <p:attrName>style.visibility</p:attrName>
                                        </p:attrNameLst>
                                      </p:cBhvr>
                                      <p:to>
                                        <p:strVal val="hidden"/>
                                      </p:to>
                                    </p:set>
                                  </p:childTnLst>
                                </p:cTn>
                              </p:par>
                              <p:par>
                                <p:cTn id="427" presetID="10" presetClass="exit" presetSubtype="0" fill="hold" grpId="1" nodeType="withEffect">
                                  <p:stCondLst>
                                    <p:cond delay="0"/>
                                  </p:stCondLst>
                                  <p:childTnLst>
                                    <p:animEffect transition="out" filter="fade">
                                      <p:cBhvr>
                                        <p:cTn id="428" dur="500"/>
                                        <p:tgtEl>
                                          <p:spTgt spid="306"/>
                                        </p:tgtEl>
                                      </p:cBhvr>
                                    </p:animEffect>
                                    <p:set>
                                      <p:cBhvr>
                                        <p:cTn id="429" dur="1" fill="hold">
                                          <p:stCondLst>
                                            <p:cond delay="499"/>
                                          </p:stCondLst>
                                        </p:cTn>
                                        <p:tgtEl>
                                          <p:spTgt spid="306"/>
                                        </p:tgtEl>
                                        <p:attrNameLst>
                                          <p:attrName>style.visibility</p:attrName>
                                        </p:attrNameLst>
                                      </p:cBhvr>
                                      <p:to>
                                        <p:strVal val="hidden"/>
                                      </p:to>
                                    </p:set>
                                  </p:childTnLst>
                                </p:cTn>
                              </p:par>
                              <p:par>
                                <p:cTn id="430" presetID="10" presetClass="exit" presetSubtype="0" fill="hold" grpId="1" nodeType="withEffect">
                                  <p:stCondLst>
                                    <p:cond delay="0"/>
                                  </p:stCondLst>
                                  <p:childTnLst>
                                    <p:animEffect transition="out" filter="fade">
                                      <p:cBhvr>
                                        <p:cTn id="431" dur="500"/>
                                        <p:tgtEl>
                                          <p:spTgt spid="307"/>
                                        </p:tgtEl>
                                      </p:cBhvr>
                                    </p:animEffect>
                                    <p:set>
                                      <p:cBhvr>
                                        <p:cTn id="432" dur="1" fill="hold">
                                          <p:stCondLst>
                                            <p:cond delay="499"/>
                                          </p:stCondLst>
                                        </p:cTn>
                                        <p:tgtEl>
                                          <p:spTgt spid="307"/>
                                        </p:tgtEl>
                                        <p:attrNameLst>
                                          <p:attrName>style.visibility</p:attrName>
                                        </p:attrNameLst>
                                      </p:cBhvr>
                                      <p:to>
                                        <p:strVal val="hidden"/>
                                      </p:to>
                                    </p:set>
                                  </p:childTnLst>
                                </p:cTn>
                              </p:par>
                              <p:par>
                                <p:cTn id="433" presetID="10" presetClass="exit" presetSubtype="0" fill="hold" grpId="1" nodeType="withEffect">
                                  <p:stCondLst>
                                    <p:cond delay="0"/>
                                  </p:stCondLst>
                                  <p:childTnLst>
                                    <p:animEffect transition="out" filter="fade">
                                      <p:cBhvr>
                                        <p:cTn id="434" dur="500"/>
                                        <p:tgtEl>
                                          <p:spTgt spid="308"/>
                                        </p:tgtEl>
                                      </p:cBhvr>
                                    </p:animEffect>
                                    <p:set>
                                      <p:cBhvr>
                                        <p:cTn id="435" dur="1" fill="hold">
                                          <p:stCondLst>
                                            <p:cond delay="499"/>
                                          </p:stCondLst>
                                        </p:cTn>
                                        <p:tgtEl>
                                          <p:spTgt spid="308"/>
                                        </p:tgtEl>
                                        <p:attrNameLst>
                                          <p:attrName>style.visibility</p:attrName>
                                        </p:attrNameLst>
                                      </p:cBhvr>
                                      <p:to>
                                        <p:strVal val="hidden"/>
                                      </p:to>
                                    </p:set>
                                  </p:childTnLst>
                                </p:cTn>
                              </p:par>
                              <p:par>
                                <p:cTn id="436" presetID="10" presetClass="exit" presetSubtype="0" fill="hold" grpId="1" nodeType="withEffect">
                                  <p:stCondLst>
                                    <p:cond delay="0"/>
                                  </p:stCondLst>
                                  <p:childTnLst>
                                    <p:animEffect transition="out" filter="fade">
                                      <p:cBhvr>
                                        <p:cTn id="437" dur="500"/>
                                        <p:tgtEl>
                                          <p:spTgt spid="319"/>
                                        </p:tgtEl>
                                      </p:cBhvr>
                                    </p:animEffect>
                                    <p:set>
                                      <p:cBhvr>
                                        <p:cTn id="438" dur="1" fill="hold">
                                          <p:stCondLst>
                                            <p:cond delay="499"/>
                                          </p:stCondLst>
                                        </p:cTn>
                                        <p:tgtEl>
                                          <p:spTgt spid="319"/>
                                        </p:tgtEl>
                                        <p:attrNameLst>
                                          <p:attrName>style.visibility</p:attrName>
                                        </p:attrNameLst>
                                      </p:cBhvr>
                                      <p:to>
                                        <p:strVal val="hidden"/>
                                      </p:to>
                                    </p:set>
                                  </p:childTnLst>
                                </p:cTn>
                              </p:par>
                              <p:par>
                                <p:cTn id="439" presetID="10" presetClass="exit" presetSubtype="0" fill="hold" grpId="1" nodeType="withEffect">
                                  <p:stCondLst>
                                    <p:cond delay="0"/>
                                  </p:stCondLst>
                                  <p:childTnLst>
                                    <p:animEffect transition="out" filter="fade">
                                      <p:cBhvr>
                                        <p:cTn id="440" dur="500"/>
                                        <p:tgtEl>
                                          <p:spTgt spid="320"/>
                                        </p:tgtEl>
                                      </p:cBhvr>
                                    </p:animEffect>
                                    <p:set>
                                      <p:cBhvr>
                                        <p:cTn id="441" dur="1" fill="hold">
                                          <p:stCondLst>
                                            <p:cond delay="499"/>
                                          </p:stCondLst>
                                        </p:cTn>
                                        <p:tgtEl>
                                          <p:spTgt spid="320"/>
                                        </p:tgtEl>
                                        <p:attrNameLst>
                                          <p:attrName>style.visibility</p:attrName>
                                        </p:attrNameLst>
                                      </p:cBhvr>
                                      <p:to>
                                        <p:strVal val="hidden"/>
                                      </p:to>
                                    </p:set>
                                  </p:childTnLst>
                                </p:cTn>
                              </p:par>
                              <p:par>
                                <p:cTn id="442" presetID="10" presetClass="exit" presetSubtype="0" fill="hold" grpId="1" nodeType="withEffect">
                                  <p:stCondLst>
                                    <p:cond delay="0"/>
                                  </p:stCondLst>
                                  <p:childTnLst>
                                    <p:animEffect transition="out" filter="fade">
                                      <p:cBhvr>
                                        <p:cTn id="443" dur="500"/>
                                        <p:tgtEl>
                                          <p:spTgt spid="321"/>
                                        </p:tgtEl>
                                      </p:cBhvr>
                                    </p:animEffect>
                                    <p:set>
                                      <p:cBhvr>
                                        <p:cTn id="444" dur="1" fill="hold">
                                          <p:stCondLst>
                                            <p:cond delay="499"/>
                                          </p:stCondLst>
                                        </p:cTn>
                                        <p:tgtEl>
                                          <p:spTgt spid="321"/>
                                        </p:tgtEl>
                                        <p:attrNameLst>
                                          <p:attrName>style.visibility</p:attrName>
                                        </p:attrNameLst>
                                      </p:cBhvr>
                                      <p:to>
                                        <p:strVal val="hidden"/>
                                      </p:to>
                                    </p:set>
                                  </p:childTnLst>
                                </p:cTn>
                              </p:par>
                              <p:par>
                                <p:cTn id="445" presetID="10" presetClass="exit" presetSubtype="0" fill="hold" grpId="2" nodeType="withEffect">
                                  <p:stCondLst>
                                    <p:cond delay="0"/>
                                  </p:stCondLst>
                                  <p:childTnLst>
                                    <p:animEffect transition="out" filter="fade">
                                      <p:cBhvr>
                                        <p:cTn id="446" dur="500"/>
                                        <p:tgtEl>
                                          <p:spTgt spid="257"/>
                                        </p:tgtEl>
                                      </p:cBhvr>
                                    </p:animEffect>
                                    <p:set>
                                      <p:cBhvr>
                                        <p:cTn id="447" dur="1" fill="hold">
                                          <p:stCondLst>
                                            <p:cond delay="499"/>
                                          </p:stCondLst>
                                        </p:cTn>
                                        <p:tgtEl>
                                          <p:spTgt spid="257"/>
                                        </p:tgtEl>
                                        <p:attrNameLst>
                                          <p:attrName>style.visibility</p:attrName>
                                        </p:attrNameLst>
                                      </p:cBhvr>
                                      <p:to>
                                        <p:strVal val="hidden"/>
                                      </p:to>
                                    </p:set>
                                  </p:childTnLst>
                                </p:cTn>
                              </p:par>
                              <p:par>
                                <p:cTn id="448" presetID="10" presetClass="exit" presetSubtype="0" fill="hold" grpId="2" nodeType="withEffect">
                                  <p:stCondLst>
                                    <p:cond delay="0"/>
                                  </p:stCondLst>
                                  <p:childTnLst>
                                    <p:animEffect transition="out" filter="fade">
                                      <p:cBhvr>
                                        <p:cTn id="449" dur="500"/>
                                        <p:tgtEl>
                                          <p:spTgt spid="318"/>
                                        </p:tgtEl>
                                      </p:cBhvr>
                                    </p:animEffect>
                                    <p:set>
                                      <p:cBhvr>
                                        <p:cTn id="450" dur="1" fill="hold">
                                          <p:stCondLst>
                                            <p:cond delay="499"/>
                                          </p:stCondLst>
                                        </p:cTn>
                                        <p:tgtEl>
                                          <p:spTgt spid="318"/>
                                        </p:tgtEl>
                                        <p:attrNameLst>
                                          <p:attrName>style.visibility</p:attrName>
                                        </p:attrNameLst>
                                      </p:cBhvr>
                                      <p:to>
                                        <p:strVal val="hidden"/>
                                      </p:to>
                                    </p:set>
                                  </p:childTnLst>
                                </p:cTn>
                              </p:par>
                              <p:par>
                                <p:cTn id="451" presetID="10" presetClass="exit" presetSubtype="0" fill="hold" grpId="1" nodeType="withEffect">
                                  <p:stCondLst>
                                    <p:cond delay="0"/>
                                  </p:stCondLst>
                                  <p:childTnLst>
                                    <p:animEffect transition="out" filter="fade">
                                      <p:cBhvr>
                                        <p:cTn id="452" dur="500"/>
                                        <p:tgtEl>
                                          <p:spTgt spid="261"/>
                                        </p:tgtEl>
                                      </p:cBhvr>
                                    </p:animEffect>
                                    <p:set>
                                      <p:cBhvr>
                                        <p:cTn id="453" dur="1" fill="hold">
                                          <p:stCondLst>
                                            <p:cond delay="499"/>
                                          </p:stCondLst>
                                        </p:cTn>
                                        <p:tgtEl>
                                          <p:spTgt spid="261"/>
                                        </p:tgtEl>
                                        <p:attrNameLst>
                                          <p:attrName>style.visibility</p:attrName>
                                        </p:attrNameLst>
                                      </p:cBhvr>
                                      <p:to>
                                        <p:strVal val="hidden"/>
                                      </p:to>
                                    </p:set>
                                  </p:childTnLst>
                                </p:cTn>
                              </p:par>
                              <p:par>
                                <p:cTn id="454" presetID="10" presetClass="exit" presetSubtype="0" fill="hold" grpId="1" nodeType="withEffect">
                                  <p:stCondLst>
                                    <p:cond delay="0"/>
                                  </p:stCondLst>
                                  <p:childTnLst>
                                    <p:animEffect transition="out" filter="fade">
                                      <p:cBhvr>
                                        <p:cTn id="455" dur="500"/>
                                        <p:tgtEl>
                                          <p:spTgt spid="262"/>
                                        </p:tgtEl>
                                      </p:cBhvr>
                                    </p:animEffect>
                                    <p:set>
                                      <p:cBhvr>
                                        <p:cTn id="456" dur="1" fill="hold">
                                          <p:stCondLst>
                                            <p:cond delay="499"/>
                                          </p:stCondLst>
                                        </p:cTn>
                                        <p:tgtEl>
                                          <p:spTgt spid="262"/>
                                        </p:tgtEl>
                                        <p:attrNameLst>
                                          <p:attrName>style.visibility</p:attrName>
                                        </p:attrNameLst>
                                      </p:cBhvr>
                                      <p:to>
                                        <p:strVal val="hidden"/>
                                      </p:to>
                                    </p:set>
                                  </p:childTnLst>
                                </p:cTn>
                              </p:par>
                              <p:par>
                                <p:cTn id="457" presetID="10" presetClass="exit" presetSubtype="0" fill="hold" nodeType="withEffect">
                                  <p:stCondLst>
                                    <p:cond delay="0"/>
                                  </p:stCondLst>
                                  <p:childTnLst>
                                    <p:animEffect transition="out" filter="fade">
                                      <p:cBhvr>
                                        <p:cTn id="458" dur="500"/>
                                        <p:tgtEl>
                                          <p:spTgt spid="312"/>
                                        </p:tgtEl>
                                      </p:cBhvr>
                                    </p:animEffect>
                                    <p:set>
                                      <p:cBhvr>
                                        <p:cTn id="459" dur="1" fill="hold">
                                          <p:stCondLst>
                                            <p:cond delay="499"/>
                                          </p:stCondLst>
                                        </p:cTn>
                                        <p:tgtEl>
                                          <p:spTgt spid="312"/>
                                        </p:tgtEl>
                                        <p:attrNameLst>
                                          <p:attrName>style.visibility</p:attrName>
                                        </p:attrNameLst>
                                      </p:cBhvr>
                                      <p:to>
                                        <p:strVal val="hidden"/>
                                      </p:to>
                                    </p:set>
                                  </p:childTnLst>
                                </p:cTn>
                              </p:par>
                              <p:par>
                                <p:cTn id="460" presetID="10" presetClass="exit" presetSubtype="0" fill="hold" grpId="1" nodeType="withEffect">
                                  <p:stCondLst>
                                    <p:cond delay="0"/>
                                  </p:stCondLst>
                                  <p:childTnLst>
                                    <p:animEffect transition="out" filter="fade">
                                      <p:cBhvr>
                                        <p:cTn id="461" dur="500"/>
                                        <p:tgtEl>
                                          <p:spTgt spid="263"/>
                                        </p:tgtEl>
                                      </p:cBhvr>
                                    </p:animEffect>
                                    <p:set>
                                      <p:cBhvr>
                                        <p:cTn id="462" dur="1" fill="hold">
                                          <p:stCondLst>
                                            <p:cond delay="499"/>
                                          </p:stCondLst>
                                        </p:cTn>
                                        <p:tgtEl>
                                          <p:spTgt spid="263"/>
                                        </p:tgtEl>
                                        <p:attrNameLst>
                                          <p:attrName>style.visibility</p:attrName>
                                        </p:attrNameLst>
                                      </p:cBhvr>
                                      <p:to>
                                        <p:strVal val="hidden"/>
                                      </p:to>
                                    </p:set>
                                  </p:childTnLst>
                                </p:cTn>
                              </p:par>
                              <p:par>
                                <p:cTn id="463" presetID="10" presetClass="exit" presetSubtype="0" fill="hold" grpId="1" nodeType="withEffect">
                                  <p:stCondLst>
                                    <p:cond delay="0"/>
                                  </p:stCondLst>
                                  <p:childTnLst>
                                    <p:animEffect transition="out" filter="fade">
                                      <p:cBhvr>
                                        <p:cTn id="464" dur="500"/>
                                        <p:tgtEl>
                                          <p:spTgt spid="264"/>
                                        </p:tgtEl>
                                      </p:cBhvr>
                                    </p:animEffect>
                                    <p:set>
                                      <p:cBhvr>
                                        <p:cTn id="465" dur="1" fill="hold">
                                          <p:stCondLst>
                                            <p:cond delay="499"/>
                                          </p:stCondLst>
                                        </p:cTn>
                                        <p:tgtEl>
                                          <p:spTgt spid="264"/>
                                        </p:tgtEl>
                                        <p:attrNameLst>
                                          <p:attrName>style.visibility</p:attrName>
                                        </p:attrNameLst>
                                      </p:cBhvr>
                                      <p:to>
                                        <p:strVal val="hidden"/>
                                      </p:to>
                                    </p:set>
                                  </p:childTnLst>
                                </p:cTn>
                              </p:par>
                              <p:par>
                                <p:cTn id="466" presetID="10" presetClass="exit" presetSubtype="0" fill="hold" grpId="1" nodeType="withEffect">
                                  <p:stCondLst>
                                    <p:cond delay="0"/>
                                  </p:stCondLst>
                                  <p:childTnLst>
                                    <p:animEffect transition="out" filter="fade">
                                      <p:cBhvr>
                                        <p:cTn id="467" dur="500"/>
                                        <p:tgtEl>
                                          <p:spTgt spid="265"/>
                                        </p:tgtEl>
                                      </p:cBhvr>
                                    </p:animEffect>
                                    <p:set>
                                      <p:cBhvr>
                                        <p:cTn id="468" dur="1" fill="hold">
                                          <p:stCondLst>
                                            <p:cond delay="499"/>
                                          </p:stCondLst>
                                        </p:cTn>
                                        <p:tgtEl>
                                          <p:spTgt spid="265"/>
                                        </p:tgtEl>
                                        <p:attrNameLst>
                                          <p:attrName>style.visibility</p:attrName>
                                        </p:attrNameLst>
                                      </p:cBhvr>
                                      <p:to>
                                        <p:strVal val="hidden"/>
                                      </p:to>
                                    </p:set>
                                  </p:childTnLst>
                                </p:cTn>
                              </p:par>
                              <p:par>
                                <p:cTn id="469" presetID="10" presetClass="exit" presetSubtype="0" fill="hold" grpId="1" nodeType="withEffect">
                                  <p:stCondLst>
                                    <p:cond delay="0"/>
                                  </p:stCondLst>
                                  <p:childTnLst>
                                    <p:animEffect transition="out" filter="fade">
                                      <p:cBhvr>
                                        <p:cTn id="470" dur="500"/>
                                        <p:tgtEl>
                                          <p:spTgt spid="266"/>
                                        </p:tgtEl>
                                      </p:cBhvr>
                                    </p:animEffect>
                                    <p:set>
                                      <p:cBhvr>
                                        <p:cTn id="471" dur="1" fill="hold">
                                          <p:stCondLst>
                                            <p:cond delay="499"/>
                                          </p:stCondLst>
                                        </p:cTn>
                                        <p:tgtEl>
                                          <p:spTgt spid="266"/>
                                        </p:tgtEl>
                                        <p:attrNameLst>
                                          <p:attrName>style.visibility</p:attrName>
                                        </p:attrNameLst>
                                      </p:cBhvr>
                                      <p:to>
                                        <p:strVal val="hidden"/>
                                      </p:to>
                                    </p:set>
                                  </p:childTnLst>
                                </p:cTn>
                              </p:par>
                              <p:par>
                                <p:cTn id="472" presetID="10" presetClass="exit" presetSubtype="0" fill="hold" grpId="1" nodeType="withEffect">
                                  <p:stCondLst>
                                    <p:cond delay="0"/>
                                  </p:stCondLst>
                                  <p:childTnLst>
                                    <p:animEffect transition="out" filter="fade">
                                      <p:cBhvr>
                                        <p:cTn id="473" dur="500"/>
                                        <p:tgtEl>
                                          <p:spTgt spid="267"/>
                                        </p:tgtEl>
                                      </p:cBhvr>
                                    </p:animEffect>
                                    <p:set>
                                      <p:cBhvr>
                                        <p:cTn id="474" dur="1" fill="hold">
                                          <p:stCondLst>
                                            <p:cond delay="499"/>
                                          </p:stCondLst>
                                        </p:cTn>
                                        <p:tgtEl>
                                          <p:spTgt spid="267"/>
                                        </p:tgtEl>
                                        <p:attrNameLst>
                                          <p:attrName>style.visibility</p:attrName>
                                        </p:attrNameLst>
                                      </p:cBhvr>
                                      <p:to>
                                        <p:strVal val="hidden"/>
                                      </p:to>
                                    </p:set>
                                  </p:childTnLst>
                                </p:cTn>
                              </p:par>
                              <p:par>
                                <p:cTn id="475" presetID="10" presetClass="exit" presetSubtype="0" fill="hold" grpId="1" nodeType="withEffect">
                                  <p:stCondLst>
                                    <p:cond delay="0"/>
                                  </p:stCondLst>
                                  <p:childTnLst>
                                    <p:animEffect transition="out" filter="fade">
                                      <p:cBhvr>
                                        <p:cTn id="476" dur="500"/>
                                        <p:tgtEl>
                                          <p:spTgt spid="322"/>
                                        </p:tgtEl>
                                      </p:cBhvr>
                                    </p:animEffect>
                                    <p:set>
                                      <p:cBhvr>
                                        <p:cTn id="477" dur="1" fill="hold">
                                          <p:stCondLst>
                                            <p:cond delay="499"/>
                                          </p:stCondLst>
                                        </p:cTn>
                                        <p:tgtEl>
                                          <p:spTgt spid="322"/>
                                        </p:tgtEl>
                                        <p:attrNameLst>
                                          <p:attrName>style.visibility</p:attrName>
                                        </p:attrNameLst>
                                      </p:cBhvr>
                                      <p:to>
                                        <p:strVal val="hidden"/>
                                      </p:to>
                                    </p:set>
                                  </p:childTnLst>
                                </p:cTn>
                              </p:par>
                              <p:par>
                                <p:cTn id="478" presetID="10" presetClass="exit" presetSubtype="0" fill="hold" grpId="1" nodeType="withEffect">
                                  <p:stCondLst>
                                    <p:cond delay="0"/>
                                  </p:stCondLst>
                                  <p:childTnLst>
                                    <p:animEffect transition="out" filter="fade">
                                      <p:cBhvr>
                                        <p:cTn id="479" dur="500"/>
                                        <p:tgtEl>
                                          <p:spTgt spid="315"/>
                                        </p:tgtEl>
                                      </p:cBhvr>
                                    </p:animEffect>
                                    <p:set>
                                      <p:cBhvr>
                                        <p:cTn id="480" dur="1" fill="hold">
                                          <p:stCondLst>
                                            <p:cond delay="499"/>
                                          </p:stCondLst>
                                        </p:cTn>
                                        <p:tgtEl>
                                          <p:spTgt spid="315"/>
                                        </p:tgtEl>
                                        <p:attrNameLst>
                                          <p:attrName>style.visibility</p:attrName>
                                        </p:attrNameLst>
                                      </p:cBhvr>
                                      <p:to>
                                        <p:strVal val="hidden"/>
                                      </p:to>
                                    </p:set>
                                  </p:childTnLst>
                                </p:cTn>
                              </p:par>
                              <p:par>
                                <p:cTn id="481" presetID="10" presetClass="exit" presetSubtype="0" fill="hold" grpId="1" nodeType="withEffect">
                                  <p:stCondLst>
                                    <p:cond delay="0"/>
                                  </p:stCondLst>
                                  <p:childTnLst>
                                    <p:animEffect transition="out" filter="fade">
                                      <p:cBhvr>
                                        <p:cTn id="482" dur="500"/>
                                        <p:tgtEl>
                                          <p:spTgt spid="180"/>
                                        </p:tgtEl>
                                      </p:cBhvr>
                                    </p:animEffect>
                                    <p:set>
                                      <p:cBhvr>
                                        <p:cTn id="483" dur="1" fill="hold">
                                          <p:stCondLst>
                                            <p:cond delay="499"/>
                                          </p:stCondLst>
                                        </p:cTn>
                                        <p:tgtEl>
                                          <p:spTgt spid="180"/>
                                        </p:tgtEl>
                                        <p:attrNameLst>
                                          <p:attrName>style.visibility</p:attrName>
                                        </p:attrNameLst>
                                      </p:cBhvr>
                                      <p:to>
                                        <p:strVal val="hidden"/>
                                      </p:to>
                                    </p:set>
                                  </p:childTnLst>
                                </p:cTn>
                              </p:par>
                              <p:par>
                                <p:cTn id="484" presetID="10" presetClass="exit" presetSubtype="0" fill="hold" grpId="1" nodeType="withEffect">
                                  <p:stCondLst>
                                    <p:cond delay="0"/>
                                  </p:stCondLst>
                                  <p:childTnLst>
                                    <p:animEffect transition="out" filter="fade">
                                      <p:cBhvr>
                                        <p:cTn id="485" dur="500"/>
                                        <p:tgtEl>
                                          <p:spTgt spid="185"/>
                                        </p:tgtEl>
                                      </p:cBhvr>
                                    </p:animEffect>
                                    <p:set>
                                      <p:cBhvr>
                                        <p:cTn id="486" dur="1" fill="hold">
                                          <p:stCondLst>
                                            <p:cond delay="499"/>
                                          </p:stCondLst>
                                        </p:cTn>
                                        <p:tgtEl>
                                          <p:spTgt spid="185"/>
                                        </p:tgtEl>
                                        <p:attrNameLst>
                                          <p:attrName>style.visibility</p:attrName>
                                        </p:attrNameLst>
                                      </p:cBhvr>
                                      <p:to>
                                        <p:strVal val="hidden"/>
                                      </p:to>
                                    </p:set>
                                  </p:childTnLst>
                                </p:cTn>
                              </p:par>
                              <p:par>
                                <p:cTn id="487" presetID="10" presetClass="exit" presetSubtype="0" fill="hold" nodeType="withEffect">
                                  <p:stCondLst>
                                    <p:cond delay="0"/>
                                  </p:stCondLst>
                                  <p:childTnLst>
                                    <p:animEffect transition="out" filter="fade">
                                      <p:cBhvr>
                                        <p:cTn id="488" dur="500"/>
                                        <p:tgtEl>
                                          <p:spTgt spid="186"/>
                                        </p:tgtEl>
                                      </p:cBhvr>
                                    </p:animEffect>
                                    <p:set>
                                      <p:cBhvr>
                                        <p:cTn id="489" dur="1" fill="hold">
                                          <p:stCondLst>
                                            <p:cond delay="499"/>
                                          </p:stCondLst>
                                        </p:cTn>
                                        <p:tgtEl>
                                          <p:spTgt spid="186"/>
                                        </p:tgtEl>
                                        <p:attrNameLst>
                                          <p:attrName>style.visibility</p:attrName>
                                        </p:attrNameLst>
                                      </p:cBhvr>
                                      <p:to>
                                        <p:strVal val="hidden"/>
                                      </p:to>
                                    </p:set>
                                  </p:childTnLst>
                                </p:cTn>
                              </p:par>
                              <p:par>
                                <p:cTn id="490" presetID="10" presetClass="exit" presetSubtype="0" fill="hold" nodeType="withEffect">
                                  <p:stCondLst>
                                    <p:cond delay="0"/>
                                  </p:stCondLst>
                                  <p:childTnLst>
                                    <p:animEffect transition="out" filter="fade">
                                      <p:cBhvr>
                                        <p:cTn id="491" dur="500"/>
                                        <p:tgtEl>
                                          <p:spTgt spid="193"/>
                                        </p:tgtEl>
                                      </p:cBhvr>
                                    </p:animEffect>
                                    <p:set>
                                      <p:cBhvr>
                                        <p:cTn id="492" dur="1" fill="hold">
                                          <p:stCondLst>
                                            <p:cond delay="499"/>
                                          </p:stCondLst>
                                        </p:cTn>
                                        <p:tgtEl>
                                          <p:spTgt spid="193"/>
                                        </p:tgtEl>
                                        <p:attrNameLst>
                                          <p:attrName>style.visibility</p:attrName>
                                        </p:attrNameLst>
                                      </p:cBhvr>
                                      <p:to>
                                        <p:strVal val="hidden"/>
                                      </p:to>
                                    </p:set>
                                  </p:childTnLst>
                                </p:cTn>
                              </p:par>
                              <p:par>
                                <p:cTn id="493" presetID="10" presetClass="exit" presetSubtype="0" fill="hold" grpId="1" nodeType="withEffect">
                                  <p:stCondLst>
                                    <p:cond delay="0"/>
                                  </p:stCondLst>
                                  <p:childTnLst>
                                    <p:animEffect transition="out" filter="fade">
                                      <p:cBhvr>
                                        <p:cTn id="494" dur="500"/>
                                        <p:tgtEl>
                                          <p:spTgt spid="302"/>
                                        </p:tgtEl>
                                      </p:cBhvr>
                                    </p:animEffect>
                                    <p:set>
                                      <p:cBhvr>
                                        <p:cTn id="495" dur="1" fill="hold">
                                          <p:stCondLst>
                                            <p:cond delay="499"/>
                                          </p:stCondLst>
                                        </p:cTn>
                                        <p:tgtEl>
                                          <p:spTgt spid="302"/>
                                        </p:tgtEl>
                                        <p:attrNameLst>
                                          <p:attrName>style.visibility</p:attrName>
                                        </p:attrNameLst>
                                      </p:cBhvr>
                                      <p:to>
                                        <p:strVal val="hidden"/>
                                      </p:to>
                                    </p:set>
                                  </p:childTnLst>
                                </p:cTn>
                              </p:par>
                              <p:par>
                                <p:cTn id="496" presetID="10" presetClass="exit" presetSubtype="0" fill="hold" grpId="1" nodeType="withEffect">
                                  <p:stCondLst>
                                    <p:cond delay="0"/>
                                  </p:stCondLst>
                                  <p:childTnLst>
                                    <p:animEffect transition="out" filter="fade">
                                      <p:cBhvr>
                                        <p:cTn id="497" dur="500"/>
                                        <p:tgtEl>
                                          <p:spTgt spid="303"/>
                                        </p:tgtEl>
                                      </p:cBhvr>
                                    </p:animEffect>
                                    <p:set>
                                      <p:cBhvr>
                                        <p:cTn id="498" dur="1" fill="hold">
                                          <p:stCondLst>
                                            <p:cond delay="499"/>
                                          </p:stCondLst>
                                        </p:cTn>
                                        <p:tgtEl>
                                          <p:spTgt spid="303"/>
                                        </p:tgtEl>
                                        <p:attrNameLst>
                                          <p:attrName>style.visibility</p:attrName>
                                        </p:attrNameLst>
                                      </p:cBhvr>
                                      <p:to>
                                        <p:strVal val="hidden"/>
                                      </p:to>
                                    </p:set>
                                  </p:childTnLst>
                                </p:cTn>
                              </p:par>
                              <p:par>
                                <p:cTn id="499" presetID="10" presetClass="exit" presetSubtype="0" fill="hold" nodeType="withEffect">
                                  <p:stCondLst>
                                    <p:cond delay="0"/>
                                  </p:stCondLst>
                                  <p:childTnLst>
                                    <p:animEffect transition="out" filter="fade">
                                      <p:cBhvr>
                                        <p:cTn id="500" dur="500"/>
                                        <p:tgtEl>
                                          <p:spTgt spid="304"/>
                                        </p:tgtEl>
                                      </p:cBhvr>
                                    </p:animEffect>
                                    <p:set>
                                      <p:cBhvr>
                                        <p:cTn id="501" dur="1" fill="hold">
                                          <p:stCondLst>
                                            <p:cond delay="499"/>
                                          </p:stCondLst>
                                        </p:cTn>
                                        <p:tgtEl>
                                          <p:spTgt spid="304"/>
                                        </p:tgtEl>
                                        <p:attrNameLst>
                                          <p:attrName>style.visibility</p:attrName>
                                        </p:attrNameLst>
                                      </p:cBhvr>
                                      <p:to>
                                        <p:strVal val="hidden"/>
                                      </p:to>
                                    </p:set>
                                  </p:childTnLst>
                                </p:cTn>
                              </p:par>
                              <p:par>
                                <p:cTn id="502" presetID="10" presetClass="exit" presetSubtype="0" fill="hold" grpId="2" nodeType="withEffect">
                                  <p:stCondLst>
                                    <p:cond delay="0"/>
                                  </p:stCondLst>
                                  <p:childTnLst>
                                    <p:animEffect transition="out" filter="fade">
                                      <p:cBhvr>
                                        <p:cTn id="503" dur="500"/>
                                        <p:tgtEl>
                                          <p:spTgt spid="306"/>
                                        </p:tgtEl>
                                      </p:cBhvr>
                                    </p:animEffect>
                                    <p:set>
                                      <p:cBhvr>
                                        <p:cTn id="504" dur="1" fill="hold">
                                          <p:stCondLst>
                                            <p:cond delay="499"/>
                                          </p:stCondLst>
                                        </p:cTn>
                                        <p:tgtEl>
                                          <p:spTgt spid="306"/>
                                        </p:tgtEl>
                                        <p:attrNameLst>
                                          <p:attrName>style.visibility</p:attrName>
                                        </p:attrNameLst>
                                      </p:cBhvr>
                                      <p:to>
                                        <p:strVal val="hidden"/>
                                      </p:to>
                                    </p:set>
                                  </p:childTnLst>
                                </p:cTn>
                              </p:par>
                              <p:par>
                                <p:cTn id="505" presetID="10" presetClass="exit" presetSubtype="0" fill="hold" grpId="2" nodeType="withEffect">
                                  <p:stCondLst>
                                    <p:cond delay="0"/>
                                  </p:stCondLst>
                                  <p:childTnLst>
                                    <p:animEffect transition="out" filter="fade">
                                      <p:cBhvr>
                                        <p:cTn id="506" dur="500"/>
                                        <p:tgtEl>
                                          <p:spTgt spid="307"/>
                                        </p:tgtEl>
                                      </p:cBhvr>
                                    </p:animEffect>
                                    <p:set>
                                      <p:cBhvr>
                                        <p:cTn id="507" dur="1" fill="hold">
                                          <p:stCondLst>
                                            <p:cond delay="499"/>
                                          </p:stCondLst>
                                        </p:cTn>
                                        <p:tgtEl>
                                          <p:spTgt spid="307"/>
                                        </p:tgtEl>
                                        <p:attrNameLst>
                                          <p:attrName>style.visibility</p:attrName>
                                        </p:attrNameLst>
                                      </p:cBhvr>
                                      <p:to>
                                        <p:strVal val="hidden"/>
                                      </p:to>
                                    </p:set>
                                  </p:childTnLst>
                                </p:cTn>
                              </p:par>
                              <p:par>
                                <p:cTn id="508" presetID="10" presetClass="exit" presetSubtype="0" fill="hold" grpId="2" nodeType="withEffect">
                                  <p:stCondLst>
                                    <p:cond delay="0"/>
                                  </p:stCondLst>
                                  <p:childTnLst>
                                    <p:animEffect transition="out" filter="fade">
                                      <p:cBhvr>
                                        <p:cTn id="509" dur="500"/>
                                        <p:tgtEl>
                                          <p:spTgt spid="308"/>
                                        </p:tgtEl>
                                      </p:cBhvr>
                                    </p:animEffect>
                                    <p:set>
                                      <p:cBhvr>
                                        <p:cTn id="510" dur="1" fill="hold">
                                          <p:stCondLst>
                                            <p:cond delay="499"/>
                                          </p:stCondLst>
                                        </p:cTn>
                                        <p:tgtEl>
                                          <p:spTgt spid="308"/>
                                        </p:tgtEl>
                                        <p:attrNameLst>
                                          <p:attrName>style.visibility</p:attrName>
                                        </p:attrNameLst>
                                      </p:cBhvr>
                                      <p:to>
                                        <p:strVal val="hidden"/>
                                      </p:to>
                                    </p:set>
                                  </p:childTnLst>
                                </p:cTn>
                              </p:par>
                              <p:par>
                                <p:cTn id="511" presetID="10" presetClass="exit" presetSubtype="0" fill="hold" grpId="2" nodeType="withEffect">
                                  <p:stCondLst>
                                    <p:cond delay="0"/>
                                  </p:stCondLst>
                                  <p:childTnLst>
                                    <p:animEffect transition="out" filter="fade">
                                      <p:cBhvr>
                                        <p:cTn id="512" dur="500"/>
                                        <p:tgtEl>
                                          <p:spTgt spid="319"/>
                                        </p:tgtEl>
                                      </p:cBhvr>
                                    </p:animEffect>
                                    <p:set>
                                      <p:cBhvr>
                                        <p:cTn id="513" dur="1" fill="hold">
                                          <p:stCondLst>
                                            <p:cond delay="499"/>
                                          </p:stCondLst>
                                        </p:cTn>
                                        <p:tgtEl>
                                          <p:spTgt spid="319"/>
                                        </p:tgtEl>
                                        <p:attrNameLst>
                                          <p:attrName>style.visibility</p:attrName>
                                        </p:attrNameLst>
                                      </p:cBhvr>
                                      <p:to>
                                        <p:strVal val="hidden"/>
                                      </p:to>
                                    </p:set>
                                  </p:childTnLst>
                                </p:cTn>
                              </p:par>
                              <p:par>
                                <p:cTn id="514" presetID="10" presetClass="exit" presetSubtype="0" fill="hold" grpId="2" nodeType="withEffect">
                                  <p:stCondLst>
                                    <p:cond delay="0"/>
                                  </p:stCondLst>
                                  <p:childTnLst>
                                    <p:animEffect transition="out" filter="fade">
                                      <p:cBhvr>
                                        <p:cTn id="515" dur="500"/>
                                        <p:tgtEl>
                                          <p:spTgt spid="320"/>
                                        </p:tgtEl>
                                      </p:cBhvr>
                                    </p:animEffect>
                                    <p:set>
                                      <p:cBhvr>
                                        <p:cTn id="516" dur="1" fill="hold">
                                          <p:stCondLst>
                                            <p:cond delay="499"/>
                                          </p:stCondLst>
                                        </p:cTn>
                                        <p:tgtEl>
                                          <p:spTgt spid="320"/>
                                        </p:tgtEl>
                                        <p:attrNameLst>
                                          <p:attrName>style.visibility</p:attrName>
                                        </p:attrNameLst>
                                      </p:cBhvr>
                                      <p:to>
                                        <p:strVal val="hidden"/>
                                      </p:to>
                                    </p:set>
                                  </p:childTnLst>
                                </p:cTn>
                              </p:par>
                              <p:par>
                                <p:cTn id="517" presetID="10" presetClass="exit" presetSubtype="0" fill="hold" grpId="2" nodeType="withEffect">
                                  <p:stCondLst>
                                    <p:cond delay="0"/>
                                  </p:stCondLst>
                                  <p:childTnLst>
                                    <p:animEffect transition="out" filter="fade">
                                      <p:cBhvr>
                                        <p:cTn id="518" dur="500"/>
                                        <p:tgtEl>
                                          <p:spTgt spid="321"/>
                                        </p:tgtEl>
                                      </p:cBhvr>
                                    </p:animEffect>
                                    <p:set>
                                      <p:cBhvr>
                                        <p:cTn id="519" dur="1" fill="hold">
                                          <p:stCondLst>
                                            <p:cond delay="499"/>
                                          </p:stCondLst>
                                        </p:cTn>
                                        <p:tgtEl>
                                          <p:spTgt spid="321"/>
                                        </p:tgtEl>
                                        <p:attrNameLst>
                                          <p:attrName>style.visibility</p:attrName>
                                        </p:attrNameLst>
                                      </p:cBhvr>
                                      <p:to>
                                        <p:strVal val="hidden"/>
                                      </p:to>
                                    </p:set>
                                  </p:childTnLst>
                                </p:cTn>
                              </p:par>
                              <p:par>
                                <p:cTn id="520" presetID="10" presetClass="exit" presetSubtype="0" fill="hold" grpId="1" nodeType="withEffect">
                                  <p:stCondLst>
                                    <p:cond delay="0"/>
                                  </p:stCondLst>
                                  <p:childTnLst>
                                    <p:animEffect transition="out" filter="fade">
                                      <p:cBhvr>
                                        <p:cTn id="521" dur="500"/>
                                        <p:tgtEl>
                                          <p:spTgt spid="174"/>
                                        </p:tgtEl>
                                      </p:cBhvr>
                                    </p:animEffect>
                                    <p:set>
                                      <p:cBhvr>
                                        <p:cTn id="522" dur="1" fill="hold">
                                          <p:stCondLst>
                                            <p:cond delay="499"/>
                                          </p:stCondLst>
                                        </p:cTn>
                                        <p:tgtEl>
                                          <p:spTgt spid="174"/>
                                        </p:tgtEl>
                                        <p:attrNameLst>
                                          <p:attrName>style.visibility</p:attrName>
                                        </p:attrNameLst>
                                      </p:cBhvr>
                                      <p:to>
                                        <p:strVal val="hidden"/>
                                      </p:to>
                                    </p:set>
                                  </p:childTnLst>
                                </p:cTn>
                              </p:par>
                              <p:par>
                                <p:cTn id="523" presetID="10" presetClass="exit" presetSubtype="0" fill="hold" grpId="1" nodeType="withEffect">
                                  <p:stCondLst>
                                    <p:cond delay="0"/>
                                  </p:stCondLst>
                                  <p:childTnLst>
                                    <p:animEffect transition="out" filter="fade">
                                      <p:cBhvr>
                                        <p:cTn id="524" dur="500"/>
                                        <p:tgtEl>
                                          <p:spTgt spid="259"/>
                                        </p:tgtEl>
                                      </p:cBhvr>
                                    </p:animEffect>
                                    <p:set>
                                      <p:cBhvr>
                                        <p:cTn id="525" dur="1" fill="hold">
                                          <p:stCondLst>
                                            <p:cond delay="499"/>
                                          </p:stCondLst>
                                        </p:cTn>
                                        <p:tgtEl>
                                          <p:spTgt spid="259"/>
                                        </p:tgtEl>
                                        <p:attrNameLst>
                                          <p:attrName>style.visibility</p:attrName>
                                        </p:attrNameLst>
                                      </p:cBhvr>
                                      <p:to>
                                        <p:strVal val="hidden"/>
                                      </p:to>
                                    </p:set>
                                  </p:childTnLst>
                                </p:cTn>
                              </p:par>
                              <p:par>
                                <p:cTn id="526" presetID="10" presetClass="exit" presetSubtype="0" fill="hold" grpId="1" nodeType="withEffect">
                                  <p:stCondLst>
                                    <p:cond delay="0"/>
                                  </p:stCondLst>
                                  <p:childTnLst>
                                    <p:animEffect transition="out" filter="fade">
                                      <p:cBhvr>
                                        <p:cTn id="527" dur="500"/>
                                        <p:tgtEl>
                                          <p:spTgt spid="314"/>
                                        </p:tgtEl>
                                      </p:cBhvr>
                                    </p:animEffect>
                                    <p:set>
                                      <p:cBhvr>
                                        <p:cTn id="528" dur="1" fill="hold">
                                          <p:stCondLst>
                                            <p:cond delay="499"/>
                                          </p:stCondLst>
                                        </p:cTn>
                                        <p:tgtEl>
                                          <p:spTgt spid="314"/>
                                        </p:tgtEl>
                                        <p:attrNameLst>
                                          <p:attrName>style.visibility</p:attrName>
                                        </p:attrNameLst>
                                      </p:cBhvr>
                                      <p:to>
                                        <p:strVal val="hidden"/>
                                      </p:to>
                                    </p:set>
                                  </p:childTnLst>
                                </p:cTn>
                              </p:par>
                            </p:childTnLst>
                          </p:cTn>
                        </p:par>
                        <p:par>
                          <p:cTn id="529" fill="hold">
                            <p:stCondLst>
                              <p:cond delay="500"/>
                            </p:stCondLst>
                            <p:childTnLst>
                              <p:par>
                                <p:cTn id="530" presetID="10" presetClass="exit" presetSubtype="0" fill="hold" grpId="1" nodeType="afterEffect">
                                  <p:stCondLst>
                                    <p:cond delay="0"/>
                                  </p:stCondLst>
                                  <p:childTnLst>
                                    <p:animEffect transition="out" filter="fade">
                                      <p:cBhvr>
                                        <p:cTn id="531" dur="1000"/>
                                        <p:tgtEl>
                                          <p:spTgt spid="194"/>
                                        </p:tgtEl>
                                      </p:cBhvr>
                                    </p:animEffect>
                                    <p:set>
                                      <p:cBhvr>
                                        <p:cTn id="532" dur="1" fill="hold">
                                          <p:stCondLst>
                                            <p:cond delay="999"/>
                                          </p:stCondLst>
                                        </p:cTn>
                                        <p:tgtEl>
                                          <p:spTgt spid="194"/>
                                        </p:tgtEl>
                                        <p:attrNameLst>
                                          <p:attrName>style.visibility</p:attrName>
                                        </p:attrNameLst>
                                      </p:cBhvr>
                                      <p:to>
                                        <p:strVal val="hidden"/>
                                      </p:to>
                                    </p:set>
                                  </p:childTnLst>
                                </p:cTn>
                              </p:par>
                              <p:par>
                                <p:cTn id="533" presetID="10" presetClass="exit" presetSubtype="0" fill="hold" nodeType="withEffect">
                                  <p:stCondLst>
                                    <p:cond delay="0"/>
                                  </p:stCondLst>
                                  <p:childTnLst>
                                    <p:animEffect transition="out" filter="fade">
                                      <p:cBhvr>
                                        <p:cTn id="534" dur="1000"/>
                                        <p:tgtEl>
                                          <p:spTgt spid="195"/>
                                        </p:tgtEl>
                                      </p:cBhvr>
                                    </p:animEffect>
                                    <p:set>
                                      <p:cBhvr>
                                        <p:cTn id="535" dur="1" fill="hold">
                                          <p:stCondLst>
                                            <p:cond delay="999"/>
                                          </p:stCondLst>
                                        </p:cTn>
                                        <p:tgtEl>
                                          <p:spTgt spid="195"/>
                                        </p:tgtEl>
                                        <p:attrNameLst>
                                          <p:attrName>style.visibility</p:attrName>
                                        </p:attrNameLst>
                                      </p:cBhvr>
                                      <p:to>
                                        <p:strVal val="hidden"/>
                                      </p:to>
                                    </p:set>
                                  </p:childTnLst>
                                </p:cTn>
                              </p:par>
                            </p:childTnLst>
                          </p:cTn>
                        </p:par>
                        <p:par>
                          <p:cTn id="536" fill="hold">
                            <p:stCondLst>
                              <p:cond delay="1500"/>
                            </p:stCondLst>
                            <p:childTnLst>
                              <p:par>
                                <p:cTn id="537" presetID="10" presetClass="entr" presetSubtype="0" fill="hold" grpId="0" nodeType="afterEffect">
                                  <p:stCondLst>
                                    <p:cond delay="0"/>
                                  </p:stCondLst>
                                  <p:childTnLst>
                                    <p:set>
                                      <p:cBhvr>
                                        <p:cTn id="538" dur="1" fill="hold">
                                          <p:stCondLst>
                                            <p:cond delay="0"/>
                                          </p:stCondLst>
                                        </p:cTn>
                                        <p:tgtEl>
                                          <p:spTgt spid="323"/>
                                        </p:tgtEl>
                                        <p:attrNameLst>
                                          <p:attrName>style.visibility</p:attrName>
                                        </p:attrNameLst>
                                      </p:cBhvr>
                                      <p:to>
                                        <p:strVal val="visible"/>
                                      </p:to>
                                    </p:set>
                                    <p:animEffect transition="in" filter="fade">
                                      <p:cBhvr>
                                        <p:cTn id="539" dur="1000"/>
                                        <p:tgtEl>
                                          <p:spTgt spid="323"/>
                                        </p:tgtEl>
                                      </p:cBhvr>
                                    </p:animEffect>
                                  </p:childTnLst>
                                </p:cTn>
                              </p:par>
                              <p:par>
                                <p:cTn id="540" presetID="10" presetClass="entr" presetSubtype="0" fill="hold" nodeType="withEffect">
                                  <p:stCondLst>
                                    <p:cond delay="0"/>
                                  </p:stCondLst>
                                  <p:childTnLst>
                                    <p:set>
                                      <p:cBhvr>
                                        <p:cTn id="541" dur="1" fill="hold">
                                          <p:stCondLst>
                                            <p:cond delay="0"/>
                                          </p:stCondLst>
                                        </p:cTn>
                                        <p:tgtEl>
                                          <p:spTgt spid="330"/>
                                        </p:tgtEl>
                                        <p:attrNameLst>
                                          <p:attrName>style.visibility</p:attrName>
                                        </p:attrNameLst>
                                      </p:cBhvr>
                                      <p:to>
                                        <p:strVal val="visible"/>
                                      </p:to>
                                    </p:set>
                                    <p:animEffect transition="in" filter="fade">
                                      <p:cBhvr>
                                        <p:cTn id="542" dur="1000"/>
                                        <p:tgtEl>
                                          <p:spTgt spid="330"/>
                                        </p:tgtEl>
                                      </p:cBhvr>
                                    </p:animEffect>
                                  </p:childTnLst>
                                </p:cTn>
                              </p:par>
                              <p:par>
                                <p:cTn id="543" presetID="10" presetClass="entr" presetSubtype="0" fill="hold" grpId="0" nodeType="withEffect">
                                  <p:stCondLst>
                                    <p:cond delay="0"/>
                                  </p:stCondLst>
                                  <p:childTnLst>
                                    <p:set>
                                      <p:cBhvr>
                                        <p:cTn id="544" dur="1" fill="hold">
                                          <p:stCondLst>
                                            <p:cond delay="0"/>
                                          </p:stCondLst>
                                        </p:cTn>
                                        <p:tgtEl>
                                          <p:spTgt spid="325"/>
                                        </p:tgtEl>
                                        <p:attrNameLst>
                                          <p:attrName>style.visibility</p:attrName>
                                        </p:attrNameLst>
                                      </p:cBhvr>
                                      <p:to>
                                        <p:strVal val="visible"/>
                                      </p:to>
                                    </p:set>
                                    <p:animEffect transition="in" filter="fade">
                                      <p:cBhvr>
                                        <p:cTn id="545" dur="1000"/>
                                        <p:tgtEl>
                                          <p:spTgt spid="325"/>
                                        </p:tgtEl>
                                      </p:cBhvr>
                                    </p:animEffect>
                                  </p:childTnLst>
                                </p:cTn>
                              </p:par>
                              <p:par>
                                <p:cTn id="546" presetID="10" presetClass="exit" presetSubtype="0" fill="hold" grpId="1" nodeType="withEffect">
                                  <p:stCondLst>
                                    <p:cond delay="0"/>
                                  </p:stCondLst>
                                  <p:childTnLst>
                                    <p:animEffect transition="out" filter="fade">
                                      <p:cBhvr>
                                        <p:cTn id="547" dur="500"/>
                                        <p:tgtEl>
                                          <p:spTgt spid="192"/>
                                        </p:tgtEl>
                                      </p:cBhvr>
                                    </p:animEffect>
                                    <p:set>
                                      <p:cBhvr>
                                        <p:cTn id="548" dur="1" fill="hold">
                                          <p:stCondLst>
                                            <p:cond delay="499"/>
                                          </p:stCondLst>
                                        </p:cTn>
                                        <p:tgtEl>
                                          <p:spTgt spid="192"/>
                                        </p:tgtEl>
                                        <p:attrNameLst>
                                          <p:attrName>style.visibility</p:attrName>
                                        </p:attrNameLst>
                                      </p:cBhvr>
                                      <p:to>
                                        <p:strVal val="hidden"/>
                                      </p:to>
                                    </p:set>
                                  </p:childTnLst>
                                </p:cTn>
                              </p:par>
                              <p:par>
                                <p:cTn id="549" presetID="10" presetClass="entr" presetSubtype="0" fill="hold" grpId="0" nodeType="withEffect">
                                  <p:stCondLst>
                                    <p:cond delay="0"/>
                                  </p:stCondLst>
                                  <p:childTnLst>
                                    <p:set>
                                      <p:cBhvr>
                                        <p:cTn id="550" dur="1" fill="hold">
                                          <p:stCondLst>
                                            <p:cond delay="0"/>
                                          </p:stCondLst>
                                        </p:cTn>
                                        <p:tgtEl>
                                          <p:spTgt spid="327"/>
                                        </p:tgtEl>
                                        <p:attrNameLst>
                                          <p:attrName>style.visibility</p:attrName>
                                        </p:attrNameLst>
                                      </p:cBhvr>
                                      <p:to>
                                        <p:strVal val="visible"/>
                                      </p:to>
                                    </p:set>
                                    <p:animEffect transition="in" filter="fade">
                                      <p:cBhvr>
                                        <p:cTn id="551" dur="1000"/>
                                        <p:tgtEl>
                                          <p:spTgt spid="327"/>
                                        </p:tgtEl>
                                      </p:cBhvr>
                                    </p:animEffect>
                                  </p:childTnLst>
                                </p:cTn>
                              </p:par>
                              <p:par>
                                <p:cTn id="552" presetID="10" presetClass="exit" presetSubtype="0" fill="hold" grpId="1" nodeType="withEffect">
                                  <p:stCondLst>
                                    <p:cond delay="0"/>
                                  </p:stCondLst>
                                  <p:childTnLst>
                                    <p:animEffect transition="out" filter="fade">
                                      <p:cBhvr>
                                        <p:cTn id="553" dur="500"/>
                                        <p:tgtEl>
                                          <p:spTgt spid="190"/>
                                        </p:tgtEl>
                                      </p:cBhvr>
                                    </p:animEffect>
                                    <p:set>
                                      <p:cBhvr>
                                        <p:cTn id="554" dur="1" fill="hold">
                                          <p:stCondLst>
                                            <p:cond delay="499"/>
                                          </p:stCondLst>
                                        </p:cTn>
                                        <p:tgtEl>
                                          <p:spTgt spid="1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P spid="311" grpId="1" animBg="1"/>
      <p:bldP spid="310" grpId="0" animBg="1"/>
      <p:bldP spid="310" grpId="1" animBg="1"/>
      <p:bldP spid="254" grpId="0" animBg="1"/>
      <p:bldP spid="254" grpId="1" animBg="1"/>
      <p:bldP spid="5" grpId="0" animBg="1"/>
      <p:bldP spid="5" grpId="1" animBg="1"/>
      <p:bldP spid="325" grpId="0" animBg="1"/>
      <p:bldP spid="257" grpId="0" animBg="1"/>
      <p:bldP spid="257" grpId="1" animBg="1"/>
      <p:bldP spid="257" grpId="2" animBg="1"/>
      <p:bldP spid="177" grpId="0" animBg="1"/>
      <p:bldP spid="38" grpId="0"/>
      <p:bldP spid="178" grpId="0" animBg="1"/>
      <p:bldP spid="182" grpId="0" animBg="1"/>
      <p:bldP spid="183" grpId="0" animBg="1"/>
      <p:bldP spid="168" grpId="0" animBg="1"/>
      <p:bldP spid="169" grpId="0" animBg="1"/>
      <p:bldP spid="170" grpId="0" animBg="1"/>
      <p:bldP spid="172" grpId="0" animBg="1"/>
      <p:bldP spid="172" grpId="1" animBg="1"/>
      <p:bldP spid="2" grpId="0" animBg="1"/>
      <p:bldP spid="173" grpId="0" animBg="1"/>
      <p:bldP spid="173" grpId="1" animBg="1"/>
      <p:bldP spid="174" grpId="0" animBg="1"/>
      <p:bldP spid="174" grpId="1" animBg="1"/>
      <p:bldP spid="180" grpId="0" animBg="1"/>
      <p:bldP spid="180" grpId="1" animBg="1"/>
      <p:bldP spid="185" grpId="0"/>
      <p:bldP spid="185" grpId="1"/>
      <p:bldP spid="190" grpId="0" animBg="1"/>
      <p:bldP spid="190" grpId="1" animBg="1"/>
      <p:bldP spid="191" grpId="0" animBg="1"/>
      <p:bldP spid="191" grpId="1" animBg="1"/>
      <p:bldP spid="192" grpId="0" animBg="1"/>
      <p:bldP spid="192" grpId="1" animBg="1"/>
      <p:bldP spid="194" grpId="0"/>
      <p:bldP spid="194" grpId="1"/>
      <p:bldP spid="196" grpId="0"/>
      <p:bldP spid="197" grpId="0"/>
      <p:bldP spid="198" grpId="0"/>
      <p:bldP spid="199" grpId="0"/>
      <p:bldP spid="260" grpId="0" animBg="1"/>
      <p:bldP spid="260" grpId="1" animBg="1"/>
      <p:bldP spid="261" grpId="0" animBg="1"/>
      <p:bldP spid="261" grpId="1" animBg="1"/>
      <p:bldP spid="262" grpId="0" animBg="1"/>
      <p:bldP spid="262" grpId="1" animBg="1"/>
      <p:bldP spid="263" grpId="0"/>
      <p:bldP spid="263" grpId="1"/>
      <p:bldP spid="264" grpId="0"/>
      <p:bldP spid="264" grpId="1"/>
      <p:bldP spid="265" grpId="0"/>
      <p:bldP spid="265" grpId="1"/>
      <p:bldP spid="266" grpId="0"/>
      <p:bldP spid="266" grpId="1"/>
      <p:bldP spid="267" grpId="0"/>
      <p:bldP spid="267" grpId="1"/>
      <p:bldP spid="303" grpId="0"/>
      <p:bldP spid="303" grpId="1"/>
      <p:bldP spid="313" grpId="0"/>
      <p:bldP spid="259" grpId="0"/>
      <p:bldP spid="259" grpId="1"/>
      <p:bldP spid="314" grpId="0"/>
      <p:bldP spid="314" grpId="1"/>
      <p:bldP spid="315" grpId="0"/>
      <p:bldP spid="315" grpId="1"/>
      <p:bldP spid="316" grpId="0"/>
      <p:bldP spid="317" grpId="0"/>
      <p:bldP spid="318" grpId="0"/>
      <p:bldP spid="318" grpId="1"/>
      <p:bldP spid="318" grpId="2"/>
      <p:bldP spid="302" grpId="0"/>
      <p:bldP spid="302" grpId="1"/>
      <p:bldP spid="306" grpId="0"/>
      <p:bldP spid="306" grpId="1"/>
      <p:bldP spid="306" grpId="2"/>
      <p:bldP spid="307" grpId="0"/>
      <p:bldP spid="307" grpId="1"/>
      <p:bldP spid="307" grpId="2"/>
      <p:bldP spid="308" grpId="0"/>
      <p:bldP spid="308" grpId="1"/>
      <p:bldP spid="308" grpId="2"/>
      <p:bldP spid="319" grpId="0"/>
      <p:bldP spid="319" grpId="1"/>
      <p:bldP spid="319" grpId="2"/>
      <p:bldP spid="320" grpId="0"/>
      <p:bldP spid="320" grpId="1"/>
      <p:bldP spid="320" grpId="2"/>
      <p:bldP spid="321" grpId="0"/>
      <p:bldP spid="321" grpId="1"/>
      <p:bldP spid="321" grpId="2"/>
      <p:bldP spid="322" grpId="0"/>
      <p:bldP spid="322" grpId="1"/>
      <p:bldP spid="327" grpId="0" animBg="1"/>
      <p:bldP spid="3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17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2592" y="-69966"/>
            <a:ext cx="18897184" cy="7418620"/>
          </a:xfrm>
          <a:prstGeom prst="rect">
            <a:avLst/>
          </a:prstGeom>
        </p:spPr>
      </p:pic>
      <p:sp>
        <p:nvSpPr>
          <p:cNvPr id="223" name="Rectangle 222"/>
          <p:cNvSpPr/>
          <p:nvPr/>
        </p:nvSpPr>
        <p:spPr bwMode="auto">
          <a:xfrm>
            <a:off x="-8061" y="6028723"/>
            <a:ext cx="12200060" cy="1319078"/>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8" name="Rectangle 27"/>
          <p:cNvSpPr/>
          <p:nvPr/>
        </p:nvSpPr>
        <p:spPr bwMode="auto">
          <a:xfrm>
            <a:off x="-8060" y="-69966"/>
            <a:ext cx="12200060" cy="1319078"/>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09" name="Oval 2"/>
          <p:cNvSpPr/>
          <p:nvPr/>
        </p:nvSpPr>
        <p:spPr bwMode="auto">
          <a:xfrm>
            <a:off x="2916682" y="3759919"/>
            <a:ext cx="2718276" cy="2144935"/>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bg1">
              <a:alpha val="70000"/>
            </a:schemeClr>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292929"/>
              </a:solidFill>
            </a:endParaRPr>
          </a:p>
        </p:txBody>
      </p:sp>
      <p:sp>
        <p:nvSpPr>
          <p:cNvPr id="208" name="Oval 2"/>
          <p:cNvSpPr/>
          <p:nvPr/>
        </p:nvSpPr>
        <p:spPr bwMode="auto">
          <a:xfrm>
            <a:off x="4229929" y="2618628"/>
            <a:ext cx="3450910" cy="2287104"/>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bg1">
              <a:alpha val="70000"/>
            </a:schemeClr>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292929"/>
              </a:solidFill>
            </a:endParaRPr>
          </a:p>
        </p:txBody>
      </p:sp>
      <p:sp>
        <p:nvSpPr>
          <p:cNvPr id="9" name="Teardrop 8"/>
          <p:cNvSpPr/>
          <p:nvPr/>
        </p:nvSpPr>
        <p:spPr bwMode="auto">
          <a:xfrm>
            <a:off x="4263921" y="2834037"/>
            <a:ext cx="3492240" cy="2133412"/>
          </a:xfrm>
          <a:prstGeom prst="teardrop">
            <a:avLst/>
          </a:prstGeom>
          <a:solidFill>
            <a:schemeClr val="bg1">
              <a:alpha val="70000"/>
            </a:schemeClr>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292929"/>
              </a:solidFill>
            </a:endParaRPr>
          </a:p>
        </p:txBody>
      </p:sp>
      <p:sp>
        <p:nvSpPr>
          <p:cNvPr id="192" name="Arc 191"/>
          <p:cNvSpPr/>
          <p:nvPr/>
        </p:nvSpPr>
        <p:spPr>
          <a:xfrm flipH="1">
            <a:off x="3551373" y="4743232"/>
            <a:ext cx="4911968" cy="3019490"/>
          </a:xfrm>
          <a:prstGeom prst="arc">
            <a:avLst>
              <a:gd name="adj1" fmla="val 21149554"/>
              <a:gd name="adj2" fmla="val 21148427"/>
            </a:avLst>
          </a:prstGeom>
          <a:solidFill>
            <a:schemeClr val="bg1">
              <a:alpha val="70000"/>
            </a:schemeClr>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79" name="TextBox 178"/>
          <p:cNvSpPr txBox="1"/>
          <p:nvPr/>
        </p:nvSpPr>
        <p:spPr>
          <a:xfrm>
            <a:off x="0" y="1249112"/>
            <a:ext cx="12191999" cy="4770437"/>
          </a:xfrm>
          <a:prstGeom prst="rect">
            <a:avLst/>
          </a:prstGeom>
          <a:solidFill>
            <a:schemeClr val="tx1">
              <a:alpha val="34000"/>
            </a:schemeClr>
          </a:solidFill>
        </p:spPr>
        <p:txBody>
          <a:bodyPr wrap="square" rtlCol="0">
            <a:spAutoFit/>
          </a:bodyPr>
          <a:lstStyle/>
          <a:p>
            <a:endParaRPr lang="en-US" dirty="0">
              <a:solidFill>
                <a:srgbClr val="292929"/>
              </a:solidFill>
            </a:endParaRPr>
          </a:p>
        </p:txBody>
      </p:sp>
      <p:sp>
        <p:nvSpPr>
          <p:cNvPr id="85" name="Title 2"/>
          <p:cNvSpPr txBox="1">
            <a:spLocks/>
          </p:cNvSpPr>
          <p:nvPr/>
        </p:nvSpPr>
        <p:spPr>
          <a:xfrm>
            <a:off x="252509" y="304201"/>
            <a:ext cx="11679301" cy="640113"/>
          </a:xfrm>
          <a:prstGeom prst="rect">
            <a:avLst/>
          </a:prstGeom>
          <a:noFill/>
        </p:spPr>
        <p:txBody>
          <a:bodyPr vert="horz" wrap="square" lIns="0" tIns="93219" rIns="0" bIns="93219" rtlCol="0" anchor="t" anchorCtr="0">
            <a:spAutoFit/>
          </a:bodyPr>
          <a:lstStyle>
            <a:lvl1pPr algn="l" defTabSz="913977" rtl="0" eaLnBrk="1" latinLnBrk="0" hangingPunct="1">
              <a:lnSpc>
                <a:spcPct val="90000"/>
              </a:lnSpc>
              <a:spcBef>
                <a:spcPct val="0"/>
              </a:spcBef>
              <a:buNone/>
              <a:defRPr lang="en-US" sz="6371" b="0" kern="1200" cap="none" spc="-133" baseline="0">
                <a:ln w="3175">
                  <a:noFill/>
                </a:ln>
                <a:solidFill>
                  <a:schemeClr val="tx1"/>
                </a:solidFill>
                <a:effectLst/>
                <a:latin typeface="+mj-lt"/>
                <a:ea typeface="+mn-ea"/>
                <a:cs typeface="Arial" charset="0"/>
              </a:defRPr>
            </a:lvl1pPr>
          </a:lstStyle>
          <a:p>
            <a:r>
              <a:rPr sz="3200" spc="0" dirty="0" smtClean="0"/>
              <a:t>Microsoft Dynamics </a:t>
            </a:r>
            <a:r>
              <a:rPr lang="en-GB" sz="3200" spc="0" dirty="0" smtClean="0"/>
              <a:t>–</a:t>
            </a:r>
            <a:r>
              <a:rPr sz="3200" spc="0" dirty="0" smtClean="0"/>
              <a:t> </a:t>
            </a:r>
            <a:r>
              <a:rPr sz="3200" spc="0" smtClean="0"/>
              <a:t>a productive platform for your business</a:t>
            </a:r>
            <a:endParaRPr sz="3199" spc="0" dirty="0">
              <a:cs typeface="Segoe UI Light" panose="020B0502040204020203" pitchFamily="34" charset="0"/>
            </a:endParaRPr>
          </a:p>
        </p:txBody>
      </p:sp>
      <p:sp>
        <p:nvSpPr>
          <p:cNvPr id="176" name="TextBox 175"/>
          <p:cNvSpPr txBox="1"/>
          <p:nvPr/>
        </p:nvSpPr>
        <p:spPr>
          <a:xfrm>
            <a:off x="-547688" y="4008438"/>
            <a:ext cx="0" cy="492443"/>
          </a:xfrm>
          <a:prstGeom prst="rect">
            <a:avLst/>
          </a:prstGeom>
          <a:noFill/>
        </p:spPr>
        <p:txBody>
          <a:bodyPr wrap="none" lIns="0" tIns="0" rIns="0" bIns="0" rtlCol="0">
            <a:spAutoFit/>
          </a:bodyPr>
          <a:lstStyle/>
          <a:p>
            <a:endParaRPr lang="en-US" sz="3200" dirty="0" err="1" smtClean="0">
              <a:gradFill>
                <a:gsLst>
                  <a:gs pos="0">
                    <a:srgbClr val="292929"/>
                  </a:gs>
                  <a:gs pos="86000">
                    <a:srgbClr val="292929"/>
                  </a:gs>
                </a:gsLst>
                <a:lin ang="5400000" scaled="0"/>
              </a:gradFill>
            </a:endParaRPr>
          </a:p>
        </p:txBody>
      </p:sp>
      <p:grpSp>
        <p:nvGrpSpPr>
          <p:cNvPr id="11" name="Group 10"/>
          <p:cNvGrpSpPr/>
          <p:nvPr/>
        </p:nvGrpSpPr>
        <p:grpSpPr>
          <a:xfrm>
            <a:off x="3302478" y="1395408"/>
            <a:ext cx="990393" cy="630159"/>
            <a:chOff x="1661922" y="6271383"/>
            <a:chExt cx="777869" cy="494935"/>
          </a:xfrm>
        </p:grpSpPr>
        <p:grpSp>
          <p:nvGrpSpPr>
            <p:cNvPr id="155" name="Group 154"/>
            <p:cNvGrpSpPr/>
            <p:nvPr/>
          </p:nvGrpSpPr>
          <p:grpSpPr>
            <a:xfrm>
              <a:off x="1661922" y="6271383"/>
              <a:ext cx="777869" cy="494935"/>
              <a:chOff x="1661922" y="6271383"/>
              <a:chExt cx="777869" cy="494935"/>
            </a:xfrm>
          </p:grpSpPr>
          <p:sp>
            <p:nvSpPr>
              <p:cNvPr id="157" name="Oval 156"/>
              <p:cNvSpPr/>
              <p:nvPr/>
            </p:nvSpPr>
            <p:spPr bwMode="auto">
              <a:xfrm>
                <a:off x="1867148" y="6271383"/>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58" name="TextBox 157"/>
              <p:cNvSpPr txBox="1"/>
              <p:nvPr/>
            </p:nvSpPr>
            <p:spPr>
              <a:xfrm>
                <a:off x="1661922" y="6688991"/>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Ad Networks</a:t>
                </a:r>
              </a:p>
            </p:txBody>
          </p:sp>
        </p:grpSp>
        <p:sp>
          <p:nvSpPr>
            <p:cNvPr id="156" name="Freeform 73"/>
            <p:cNvSpPr>
              <a:spLocks noEditPoints="1"/>
            </p:cNvSpPr>
            <p:nvPr/>
          </p:nvSpPr>
          <p:spPr bwMode="black">
            <a:xfrm>
              <a:off x="1921013" y="6318224"/>
              <a:ext cx="270280" cy="260919"/>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52476" tIns="26238" rIns="52476" bIns="26238" numCol="1" anchor="t" anchorCtr="0" compatLnSpc="1">
              <a:prstTxWarp prst="textNoShape">
                <a:avLst/>
              </a:prstTxWarp>
            </a:bodyPr>
            <a:lstStyle/>
            <a:p>
              <a:pPr defTabSz="914225"/>
              <a:endParaRPr lang="en-US" sz="700">
                <a:solidFill>
                  <a:srgbClr val="292929">
                    <a:lumMod val="75000"/>
                  </a:srgbClr>
                </a:solidFill>
              </a:endParaRPr>
            </a:p>
          </p:txBody>
        </p:sp>
      </p:grpSp>
      <p:grpSp>
        <p:nvGrpSpPr>
          <p:cNvPr id="12" name="Group 11"/>
          <p:cNvGrpSpPr/>
          <p:nvPr/>
        </p:nvGrpSpPr>
        <p:grpSpPr>
          <a:xfrm>
            <a:off x="5997770" y="3126014"/>
            <a:ext cx="990393" cy="598994"/>
            <a:chOff x="2407505" y="5200604"/>
            <a:chExt cx="777869" cy="470459"/>
          </a:xfrm>
        </p:grpSpPr>
        <p:grpSp>
          <p:nvGrpSpPr>
            <p:cNvPr id="151" name="Group 150"/>
            <p:cNvGrpSpPr/>
            <p:nvPr/>
          </p:nvGrpSpPr>
          <p:grpSpPr>
            <a:xfrm>
              <a:off x="2407505" y="5200604"/>
              <a:ext cx="777869" cy="470459"/>
              <a:chOff x="2407505" y="5200604"/>
              <a:chExt cx="777869" cy="470459"/>
            </a:xfrm>
          </p:grpSpPr>
          <p:sp>
            <p:nvSpPr>
              <p:cNvPr id="153" name="Oval 152"/>
              <p:cNvSpPr/>
              <p:nvPr/>
            </p:nvSpPr>
            <p:spPr bwMode="auto">
              <a:xfrm>
                <a:off x="2618481" y="520060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54" name="TextBox 153"/>
              <p:cNvSpPr txBox="1"/>
              <p:nvPr/>
            </p:nvSpPr>
            <p:spPr>
              <a:xfrm>
                <a:off x="2407505" y="5593736"/>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Web</a:t>
                </a:r>
              </a:p>
            </p:txBody>
          </p:sp>
        </p:grpSp>
        <p:sp>
          <p:nvSpPr>
            <p:cNvPr id="152" name="Freeform 20"/>
            <p:cNvSpPr>
              <a:spLocks noEditPoints="1"/>
            </p:cNvSpPr>
            <p:nvPr/>
          </p:nvSpPr>
          <p:spPr bwMode="black">
            <a:xfrm>
              <a:off x="2668899" y="5287996"/>
              <a:ext cx="262398" cy="168810"/>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8298" tIns="29149" rIns="58298" bIns="29149" numCol="1" rtlCol="0" anchor="ctr" anchorCtr="0" compatLnSpc="1">
              <a:prstTxWarp prst="textNoShape">
                <a:avLst/>
              </a:prstTxWarp>
            </a:bodyPr>
            <a:lstStyle/>
            <a:p>
              <a:pPr defTabSz="472279"/>
              <a:endParaRPr lang="en-US" sz="700" spc="-78">
                <a:solidFill>
                  <a:srgbClr val="292929">
                    <a:lumMod val="75000"/>
                  </a:srgbClr>
                </a:solidFill>
                <a:ea typeface="Segoe UI" pitchFamily="34" charset="0"/>
                <a:cs typeface="Segoe UI" pitchFamily="34" charset="0"/>
              </a:endParaRPr>
            </a:p>
          </p:txBody>
        </p:sp>
      </p:grpSp>
      <p:grpSp>
        <p:nvGrpSpPr>
          <p:cNvPr id="13" name="Group 12"/>
          <p:cNvGrpSpPr/>
          <p:nvPr/>
        </p:nvGrpSpPr>
        <p:grpSpPr>
          <a:xfrm>
            <a:off x="5240408" y="3153731"/>
            <a:ext cx="858109" cy="598994"/>
            <a:chOff x="3156971" y="4877055"/>
            <a:chExt cx="673972" cy="470459"/>
          </a:xfrm>
        </p:grpSpPr>
        <p:grpSp>
          <p:nvGrpSpPr>
            <p:cNvPr id="145" name="Group 144"/>
            <p:cNvGrpSpPr/>
            <p:nvPr/>
          </p:nvGrpSpPr>
          <p:grpSpPr>
            <a:xfrm>
              <a:off x="3156971" y="4877055"/>
              <a:ext cx="673972" cy="470459"/>
              <a:chOff x="3183866" y="4877055"/>
              <a:chExt cx="673972" cy="470459"/>
            </a:xfrm>
          </p:grpSpPr>
          <p:sp>
            <p:nvSpPr>
              <p:cNvPr id="149" name="Oval 148"/>
              <p:cNvSpPr/>
              <p:nvPr/>
            </p:nvSpPr>
            <p:spPr bwMode="auto">
              <a:xfrm>
                <a:off x="3332086" y="487705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50" name="TextBox 149"/>
              <p:cNvSpPr txBox="1"/>
              <p:nvPr/>
            </p:nvSpPr>
            <p:spPr>
              <a:xfrm>
                <a:off x="3183866" y="5270187"/>
                <a:ext cx="673972"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Social Channels</a:t>
                </a:r>
              </a:p>
            </p:txBody>
          </p:sp>
        </p:grpSp>
        <p:sp>
          <p:nvSpPr>
            <p:cNvPr id="148" name="Freeform 7"/>
            <p:cNvSpPr>
              <a:spLocks/>
            </p:cNvSpPr>
            <p:nvPr/>
          </p:nvSpPr>
          <p:spPr bwMode="black">
            <a:xfrm>
              <a:off x="3455209" y="4989931"/>
              <a:ext cx="82206" cy="155564"/>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1"/>
            </a:solidFill>
            <a:ln>
              <a:noFill/>
              <a:headEnd type="none" w="med" len="med"/>
              <a:tailEnd type="none" w="med" len="med"/>
            </a:ln>
            <a:extLst>
              <a:ext uri="{91240B29-F687-4f45-9708-019B960494DF}">
                <a14:hiddenLine xmlns:a14="http://schemas.microsoft.com/office/drawing/2010/main" xmlns=""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24586" fontAlgn="base">
                <a:spcBef>
                  <a:spcPct val="0"/>
                </a:spcBef>
                <a:spcAft>
                  <a:spcPct val="0"/>
                </a:spcAft>
              </a:pPr>
              <a:endParaRPr lang="en-US" sz="700">
                <a:solidFill>
                  <a:srgbClr val="292929">
                    <a:lumMod val="75000"/>
                  </a:srgbClr>
                </a:solidFill>
                <a:ea typeface="Segoe UI" pitchFamily="34" charset="0"/>
                <a:cs typeface="Segoe UI" pitchFamily="34" charset="0"/>
              </a:endParaRPr>
            </a:p>
          </p:txBody>
        </p:sp>
      </p:grpSp>
      <p:grpSp>
        <p:nvGrpSpPr>
          <p:cNvPr id="14" name="Group 13"/>
          <p:cNvGrpSpPr/>
          <p:nvPr/>
        </p:nvGrpSpPr>
        <p:grpSpPr>
          <a:xfrm>
            <a:off x="6699010" y="2800628"/>
            <a:ext cx="990393" cy="598994"/>
            <a:chOff x="1968682" y="5662466"/>
            <a:chExt cx="777869" cy="470459"/>
          </a:xfrm>
        </p:grpSpPr>
        <p:grpSp>
          <p:nvGrpSpPr>
            <p:cNvPr id="141" name="Group 140"/>
            <p:cNvGrpSpPr/>
            <p:nvPr/>
          </p:nvGrpSpPr>
          <p:grpSpPr>
            <a:xfrm>
              <a:off x="1968682" y="5662466"/>
              <a:ext cx="777869" cy="470459"/>
              <a:chOff x="1968682" y="5662466"/>
              <a:chExt cx="777869" cy="470459"/>
            </a:xfrm>
          </p:grpSpPr>
          <p:sp>
            <p:nvSpPr>
              <p:cNvPr id="143" name="Oval 142"/>
              <p:cNvSpPr/>
              <p:nvPr/>
            </p:nvSpPr>
            <p:spPr bwMode="auto">
              <a:xfrm>
                <a:off x="2179658" y="5662466"/>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44" name="TextBox 143"/>
              <p:cNvSpPr txBox="1"/>
              <p:nvPr/>
            </p:nvSpPr>
            <p:spPr>
              <a:xfrm>
                <a:off x="1968682" y="6055598"/>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Email</a:t>
                </a:r>
              </a:p>
            </p:txBody>
          </p:sp>
        </p:grpSp>
        <p:pic>
          <p:nvPicPr>
            <p:cNvPr id="142" name="Picture 1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7084" y="5746513"/>
              <a:ext cx="231121" cy="233777"/>
            </a:xfrm>
            <a:prstGeom prst="rect">
              <a:avLst/>
            </a:prstGeom>
          </p:spPr>
        </p:pic>
      </p:grpSp>
      <p:grpSp>
        <p:nvGrpSpPr>
          <p:cNvPr id="17" name="Group 16"/>
          <p:cNvGrpSpPr/>
          <p:nvPr/>
        </p:nvGrpSpPr>
        <p:grpSpPr>
          <a:xfrm>
            <a:off x="7282560" y="2130836"/>
            <a:ext cx="990393" cy="598994"/>
            <a:chOff x="3841840" y="4877055"/>
            <a:chExt cx="777869" cy="470459"/>
          </a:xfrm>
        </p:grpSpPr>
        <p:grpSp>
          <p:nvGrpSpPr>
            <p:cNvPr id="129" name="Group 128"/>
            <p:cNvGrpSpPr/>
            <p:nvPr/>
          </p:nvGrpSpPr>
          <p:grpSpPr>
            <a:xfrm>
              <a:off x="3841840" y="4877055"/>
              <a:ext cx="777869" cy="470459"/>
              <a:chOff x="3814945" y="4877055"/>
              <a:chExt cx="777869" cy="470459"/>
            </a:xfrm>
          </p:grpSpPr>
          <p:sp>
            <p:nvSpPr>
              <p:cNvPr id="131" name="Oval 130"/>
              <p:cNvSpPr/>
              <p:nvPr/>
            </p:nvSpPr>
            <p:spPr bwMode="auto">
              <a:xfrm>
                <a:off x="4025921" y="4877055"/>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32" name="TextBox 131"/>
              <p:cNvSpPr txBox="1"/>
              <p:nvPr/>
            </p:nvSpPr>
            <p:spPr>
              <a:xfrm>
                <a:off x="3814945" y="5270187"/>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Mobile</a:t>
                </a:r>
              </a:p>
            </p:txBody>
          </p:sp>
        </p:grpSp>
        <p:pic>
          <p:nvPicPr>
            <p:cNvPr id="130" name="Picture 1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black">
            <a:xfrm>
              <a:off x="4166141" y="4947831"/>
              <a:ext cx="135636" cy="224954"/>
            </a:xfrm>
            <a:prstGeom prst="rect">
              <a:avLst/>
            </a:prstGeom>
          </p:spPr>
        </p:pic>
      </p:grpSp>
      <p:grpSp>
        <p:nvGrpSpPr>
          <p:cNvPr id="19" name="Group 18"/>
          <p:cNvGrpSpPr/>
          <p:nvPr/>
        </p:nvGrpSpPr>
        <p:grpSpPr>
          <a:xfrm>
            <a:off x="3662009" y="2130890"/>
            <a:ext cx="990393" cy="606945"/>
            <a:chOff x="5034103" y="5654043"/>
            <a:chExt cx="777869" cy="476704"/>
          </a:xfrm>
        </p:grpSpPr>
        <p:grpSp>
          <p:nvGrpSpPr>
            <p:cNvPr id="121" name="Group 120"/>
            <p:cNvGrpSpPr/>
            <p:nvPr/>
          </p:nvGrpSpPr>
          <p:grpSpPr>
            <a:xfrm>
              <a:off x="5034103" y="5654043"/>
              <a:ext cx="777869" cy="476704"/>
              <a:chOff x="5034103" y="5654043"/>
              <a:chExt cx="777869" cy="476704"/>
            </a:xfrm>
          </p:grpSpPr>
          <p:sp>
            <p:nvSpPr>
              <p:cNvPr id="123" name="Oval 122"/>
              <p:cNvSpPr/>
              <p:nvPr/>
            </p:nvSpPr>
            <p:spPr bwMode="auto">
              <a:xfrm>
                <a:off x="5241295" y="5654043"/>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24" name="TextBox 123"/>
              <p:cNvSpPr txBox="1"/>
              <p:nvPr/>
            </p:nvSpPr>
            <p:spPr>
              <a:xfrm>
                <a:off x="5034103" y="6053420"/>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Broadcast</a:t>
                </a:r>
              </a:p>
            </p:txBody>
          </p:sp>
        </p:grpSp>
        <p:sp>
          <p:nvSpPr>
            <p:cNvPr id="122" name="Freeform 61"/>
            <p:cNvSpPr>
              <a:spLocks noEditPoints="1"/>
            </p:cNvSpPr>
            <p:nvPr/>
          </p:nvSpPr>
          <p:spPr bwMode="black">
            <a:xfrm>
              <a:off x="5342681" y="5740386"/>
              <a:ext cx="158101" cy="19809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14225"/>
              <a:endParaRPr lang="en-US" sz="700" dirty="0">
                <a:solidFill>
                  <a:srgbClr val="292929"/>
                </a:solidFill>
              </a:endParaRPr>
            </a:p>
          </p:txBody>
        </p:sp>
      </p:grpSp>
      <p:grpSp>
        <p:nvGrpSpPr>
          <p:cNvPr id="20" name="Group 19"/>
          <p:cNvGrpSpPr/>
          <p:nvPr/>
        </p:nvGrpSpPr>
        <p:grpSpPr>
          <a:xfrm>
            <a:off x="7583037" y="1414249"/>
            <a:ext cx="990393" cy="598994"/>
            <a:chOff x="5293054" y="6270426"/>
            <a:chExt cx="777869" cy="470459"/>
          </a:xfrm>
        </p:grpSpPr>
        <p:grpSp>
          <p:nvGrpSpPr>
            <p:cNvPr id="117" name="Group 116"/>
            <p:cNvGrpSpPr/>
            <p:nvPr/>
          </p:nvGrpSpPr>
          <p:grpSpPr>
            <a:xfrm>
              <a:off x="5293054" y="6270426"/>
              <a:ext cx="777869" cy="470459"/>
              <a:chOff x="5293054" y="6270426"/>
              <a:chExt cx="777869" cy="470459"/>
            </a:xfrm>
          </p:grpSpPr>
          <p:sp>
            <p:nvSpPr>
              <p:cNvPr id="119" name="Oval 118"/>
              <p:cNvSpPr/>
              <p:nvPr/>
            </p:nvSpPr>
            <p:spPr bwMode="auto">
              <a:xfrm>
                <a:off x="5504030" y="6270426"/>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20" name="TextBox 119"/>
              <p:cNvSpPr txBox="1"/>
              <p:nvPr/>
            </p:nvSpPr>
            <p:spPr>
              <a:xfrm>
                <a:off x="5293054" y="6663558"/>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Phone</a:t>
                </a:r>
              </a:p>
            </p:txBody>
          </p:sp>
        </p:grpSp>
        <p:pic>
          <p:nvPicPr>
            <p:cNvPr id="118" name="Picture 6" descr="C:\Users\Kristen\Desktop\gac as of 04.20.13\Assets\icons\white_rotaryphone_100.f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53970" y="6341330"/>
              <a:ext cx="275761" cy="21604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1" name="Group 20"/>
          <p:cNvGrpSpPr/>
          <p:nvPr/>
        </p:nvGrpSpPr>
        <p:grpSpPr>
          <a:xfrm>
            <a:off x="4299397" y="2900998"/>
            <a:ext cx="990393" cy="598994"/>
            <a:chOff x="7176185" y="4037975"/>
            <a:chExt cx="1254088" cy="758479"/>
          </a:xfrm>
        </p:grpSpPr>
        <p:grpSp>
          <p:nvGrpSpPr>
            <p:cNvPr id="113" name="Group 112"/>
            <p:cNvGrpSpPr/>
            <p:nvPr/>
          </p:nvGrpSpPr>
          <p:grpSpPr>
            <a:xfrm>
              <a:off x="7176185" y="4037975"/>
              <a:ext cx="1254088" cy="758479"/>
              <a:chOff x="4550916" y="5238667"/>
              <a:chExt cx="777869" cy="470459"/>
            </a:xfrm>
          </p:grpSpPr>
          <p:sp>
            <p:nvSpPr>
              <p:cNvPr id="115" name="Oval 114"/>
              <p:cNvSpPr/>
              <p:nvPr/>
            </p:nvSpPr>
            <p:spPr bwMode="auto">
              <a:xfrm>
                <a:off x="4761892" y="5238667"/>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16" name="TextBox 115"/>
              <p:cNvSpPr txBox="1"/>
              <p:nvPr/>
            </p:nvSpPr>
            <p:spPr>
              <a:xfrm>
                <a:off x="4550916" y="5631799"/>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Print</a:t>
                </a:r>
              </a:p>
            </p:txBody>
          </p:sp>
        </p:grpSp>
        <p:pic>
          <p:nvPicPr>
            <p:cNvPr id="114" name="Picture 7" descr="C:\Users\Kristen\Desktop\gac as of 04.20.13\Prime8\MSCIS\IEB site\images\papers_orange1.png"/>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7609389" y="4072165"/>
              <a:ext cx="445700" cy="4457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9" name="Group 28"/>
          <p:cNvGrpSpPr/>
          <p:nvPr/>
        </p:nvGrpSpPr>
        <p:grpSpPr>
          <a:xfrm>
            <a:off x="5146493" y="2213110"/>
            <a:ext cx="990393" cy="598994"/>
            <a:chOff x="3875515" y="1347426"/>
            <a:chExt cx="1254088" cy="758479"/>
          </a:xfrm>
        </p:grpSpPr>
        <p:grpSp>
          <p:nvGrpSpPr>
            <p:cNvPr id="75" name="Group 74"/>
            <p:cNvGrpSpPr/>
            <p:nvPr/>
          </p:nvGrpSpPr>
          <p:grpSpPr>
            <a:xfrm>
              <a:off x="3875515" y="1347426"/>
              <a:ext cx="1254088" cy="758479"/>
              <a:chOff x="2503620" y="3569810"/>
              <a:chExt cx="777869" cy="470459"/>
            </a:xfrm>
          </p:grpSpPr>
          <p:sp>
            <p:nvSpPr>
              <p:cNvPr id="77" name="Oval 76"/>
              <p:cNvSpPr/>
              <p:nvPr/>
            </p:nvSpPr>
            <p:spPr bwMode="auto">
              <a:xfrm>
                <a:off x="2714596" y="3569810"/>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78" name="TextBox 77"/>
              <p:cNvSpPr txBox="1"/>
              <p:nvPr/>
            </p:nvSpPr>
            <p:spPr>
              <a:xfrm>
                <a:off x="2503620" y="3962942"/>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Lead</a:t>
                </a:r>
              </a:p>
            </p:txBody>
          </p:sp>
        </p:grpSp>
        <p:pic>
          <p:nvPicPr>
            <p:cNvPr id="76" name="Picture 7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64074" y="1483665"/>
              <a:ext cx="296745" cy="370931"/>
            </a:xfrm>
            <a:prstGeom prst="rect">
              <a:avLst/>
            </a:prstGeom>
          </p:spPr>
        </p:pic>
      </p:grpSp>
      <p:grpSp>
        <p:nvGrpSpPr>
          <p:cNvPr id="3" name="Group 2"/>
          <p:cNvGrpSpPr/>
          <p:nvPr/>
        </p:nvGrpSpPr>
        <p:grpSpPr>
          <a:xfrm>
            <a:off x="6449923" y="1784593"/>
            <a:ext cx="731092" cy="598993"/>
            <a:chOff x="8710457" y="2761640"/>
            <a:chExt cx="731092" cy="598993"/>
          </a:xfrm>
        </p:grpSpPr>
        <p:grpSp>
          <p:nvGrpSpPr>
            <p:cNvPr id="67" name="Group 66"/>
            <p:cNvGrpSpPr/>
            <p:nvPr/>
          </p:nvGrpSpPr>
          <p:grpSpPr>
            <a:xfrm>
              <a:off x="8710457" y="2761640"/>
              <a:ext cx="731092" cy="598993"/>
              <a:chOff x="5972171" y="4414722"/>
              <a:chExt cx="574210" cy="470458"/>
            </a:xfrm>
          </p:grpSpPr>
          <p:sp>
            <p:nvSpPr>
              <p:cNvPr id="73" name="Oval 72"/>
              <p:cNvSpPr/>
              <p:nvPr/>
            </p:nvSpPr>
            <p:spPr bwMode="auto">
              <a:xfrm>
                <a:off x="6066603" y="4414722"/>
                <a:ext cx="363234" cy="363234"/>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74" name="TextBox 73"/>
              <p:cNvSpPr txBox="1"/>
              <p:nvPr/>
            </p:nvSpPr>
            <p:spPr>
              <a:xfrm>
                <a:off x="5972171" y="4807853"/>
                <a:ext cx="574210"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Existing Customers</a:t>
                </a:r>
              </a:p>
            </p:txBody>
          </p:sp>
        </p:grpSp>
        <p:grpSp>
          <p:nvGrpSpPr>
            <p:cNvPr id="68" name="Group 67"/>
            <p:cNvGrpSpPr/>
            <p:nvPr/>
          </p:nvGrpSpPr>
          <p:grpSpPr bwMode="black">
            <a:xfrm>
              <a:off x="8989187" y="2796751"/>
              <a:ext cx="197112" cy="380288"/>
              <a:chOff x="3360738" y="989012"/>
              <a:chExt cx="746125" cy="1439864"/>
            </a:xfrm>
          </p:grpSpPr>
          <p:sp>
            <p:nvSpPr>
              <p:cNvPr id="69"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70"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71"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sp>
            <p:nvSpPr>
              <p:cNvPr id="72"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grpSp>
      <p:grpSp>
        <p:nvGrpSpPr>
          <p:cNvPr id="31" name="Group 30"/>
          <p:cNvGrpSpPr/>
          <p:nvPr/>
        </p:nvGrpSpPr>
        <p:grpSpPr>
          <a:xfrm>
            <a:off x="6748139" y="1260286"/>
            <a:ext cx="990393" cy="697447"/>
            <a:chOff x="10500624" y="4988115"/>
            <a:chExt cx="1254088" cy="883145"/>
          </a:xfrm>
        </p:grpSpPr>
        <p:grpSp>
          <p:nvGrpSpPr>
            <p:cNvPr id="63" name="Group 62"/>
            <p:cNvGrpSpPr/>
            <p:nvPr/>
          </p:nvGrpSpPr>
          <p:grpSpPr>
            <a:xfrm>
              <a:off x="10500624" y="4988115"/>
              <a:ext cx="1254088" cy="883145"/>
              <a:chOff x="6612955" y="5828016"/>
              <a:chExt cx="777869" cy="547786"/>
            </a:xfrm>
          </p:grpSpPr>
          <p:sp>
            <p:nvSpPr>
              <p:cNvPr id="65" name="Oval 64"/>
              <p:cNvSpPr/>
              <p:nvPr/>
            </p:nvSpPr>
            <p:spPr bwMode="auto">
              <a:xfrm>
                <a:off x="6823931" y="5828016"/>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66" name="TextBox 65"/>
              <p:cNvSpPr txBox="1"/>
              <p:nvPr/>
            </p:nvSpPr>
            <p:spPr>
              <a:xfrm>
                <a:off x="6612955" y="6221148"/>
                <a:ext cx="777869" cy="154654"/>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Former</a:t>
                </a:r>
                <a:br>
                  <a:rPr lang="en-US" sz="700" dirty="0">
                    <a:solidFill>
                      <a:srgbClr val="FFFFFF"/>
                    </a:solidFill>
                    <a:ea typeface="Segoe UI" pitchFamily="34" charset="0"/>
                    <a:cs typeface="Segoe UI" pitchFamily="34" charset="0"/>
                  </a:rPr>
                </a:br>
                <a:r>
                  <a:rPr lang="en-US" sz="700" dirty="0">
                    <a:solidFill>
                      <a:srgbClr val="FFFFFF"/>
                    </a:solidFill>
                    <a:ea typeface="Segoe UI" pitchFamily="34" charset="0"/>
                    <a:cs typeface="Segoe UI" pitchFamily="34" charset="0"/>
                  </a:rPr>
                  <a:t>Customers</a:t>
                </a:r>
              </a:p>
            </p:txBody>
          </p:sp>
        </p:grpSp>
        <p:pic>
          <p:nvPicPr>
            <p:cNvPr id="64" name="Picture 8" descr="C:\Users\Kristen\Desktop\gac as of 04.20.13\Assets\icons\icon_white_PeopleRestroomMan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005475" y="4989541"/>
              <a:ext cx="256183" cy="55041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2" name="Group 31"/>
          <p:cNvGrpSpPr/>
          <p:nvPr/>
        </p:nvGrpSpPr>
        <p:grpSpPr>
          <a:xfrm>
            <a:off x="5781543" y="2216679"/>
            <a:ext cx="990393" cy="598994"/>
            <a:chOff x="7187214" y="1347426"/>
            <a:chExt cx="1254088" cy="758479"/>
          </a:xfrm>
        </p:grpSpPr>
        <p:grpSp>
          <p:nvGrpSpPr>
            <p:cNvPr id="59" name="Group 58"/>
            <p:cNvGrpSpPr/>
            <p:nvPr/>
          </p:nvGrpSpPr>
          <p:grpSpPr>
            <a:xfrm>
              <a:off x="7187214" y="1347426"/>
              <a:ext cx="1254088" cy="758479"/>
              <a:chOff x="4557757" y="3569810"/>
              <a:chExt cx="777869" cy="470459"/>
            </a:xfrm>
          </p:grpSpPr>
          <p:sp>
            <p:nvSpPr>
              <p:cNvPr id="61" name="Oval 60"/>
              <p:cNvSpPr/>
              <p:nvPr/>
            </p:nvSpPr>
            <p:spPr bwMode="auto">
              <a:xfrm>
                <a:off x="4768733" y="3569810"/>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62" name="TextBox 61"/>
              <p:cNvSpPr txBox="1"/>
              <p:nvPr/>
            </p:nvSpPr>
            <p:spPr>
              <a:xfrm>
                <a:off x="4557757" y="3962942"/>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Opportunity</a:t>
                </a:r>
              </a:p>
            </p:txBody>
          </p:sp>
        </p:grpSp>
        <p:pic>
          <p:nvPicPr>
            <p:cNvPr id="60" name="Picture 9" descr="C:\Users\Kristen\Desktop\gac as of 04.20.13\Assets\icons\Login-Door.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52116" y="1451620"/>
              <a:ext cx="402975" cy="40297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3" name="Group 32"/>
          <p:cNvGrpSpPr/>
          <p:nvPr/>
        </p:nvGrpSpPr>
        <p:grpSpPr>
          <a:xfrm>
            <a:off x="4145555" y="1296446"/>
            <a:ext cx="990393" cy="598994"/>
            <a:chOff x="453059" y="4988126"/>
            <a:chExt cx="1254088" cy="758479"/>
          </a:xfrm>
        </p:grpSpPr>
        <p:grpSp>
          <p:nvGrpSpPr>
            <p:cNvPr id="55" name="Group 54"/>
            <p:cNvGrpSpPr/>
            <p:nvPr/>
          </p:nvGrpSpPr>
          <p:grpSpPr>
            <a:xfrm>
              <a:off x="453059" y="4988126"/>
              <a:ext cx="1254088" cy="758479"/>
              <a:chOff x="380784" y="5828014"/>
              <a:chExt cx="777869" cy="470459"/>
            </a:xfrm>
          </p:grpSpPr>
          <p:sp>
            <p:nvSpPr>
              <p:cNvPr id="57" name="Oval 56"/>
              <p:cNvSpPr/>
              <p:nvPr/>
            </p:nvSpPr>
            <p:spPr bwMode="auto">
              <a:xfrm>
                <a:off x="591760" y="582801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58" name="TextBox 57"/>
              <p:cNvSpPr txBox="1"/>
              <p:nvPr/>
            </p:nvSpPr>
            <p:spPr>
              <a:xfrm>
                <a:off x="380784" y="6221146"/>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Awareness</a:t>
                </a:r>
              </a:p>
            </p:txBody>
          </p:sp>
        </p:grpSp>
        <p:sp>
          <p:nvSpPr>
            <p:cNvPr id="56" name="Freeform 115"/>
            <p:cNvSpPr>
              <a:spLocks noEditPoints="1"/>
            </p:cNvSpPr>
            <p:nvPr/>
          </p:nvSpPr>
          <p:spPr bwMode="black">
            <a:xfrm>
              <a:off x="934674" y="5125647"/>
              <a:ext cx="321352" cy="315614"/>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grpSp>
        <p:nvGrpSpPr>
          <p:cNvPr id="34" name="Group 33"/>
          <p:cNvGrpSpPr/>
          <p:nvPr/>
        </p:nvGrpSpPr>
        <p:grpSpPr>
          <a:xfrm>
            <a:off x="4535291" y="1871837"/>
            <a:ext cx="990393" cy="598994"/>
            <a:chOff x="1675414" y="2709599"/>
            <a:chExt cx="1254088" cy="758479"/>
          </a:xfrm>
        </p:grpSpPr>
        <p:grpSp>
          <p:nvGrpSpPr>
            <p:cNvPr id="51" name="Group 50"/>
            <p:cNvGrpSpPr/>
            <p:nvPr/>
          </p:nvGrpSpPr>
          <p:grpSpPr>
            <a:xfrm>
              <a:off x="1675414" y="2709599"/>
              <a:ext cx="1254088" cy="758479"/>
              <a:chOff x="1138970" y="4414720"/>
              <a:chExt cx="777869" cy="470459"/>
            </a:xfrm>
          </p:grpSpPr>
          <p:sp>
            <p:nvSpPr>
              <p:cNvPr id="53" name="Oval 52"/>
              <p:cNvSpPr/>
              <p:nvPr/>
            </p:nvSpPr>
            <p:spPr bwMode="auto">
              <a:xfrm>
                <a:off x="1349946" y="4414720"/>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54" name="TextBox 53"/>
              <p:cNvSpPr txBox="1"/>
              <p:nvPr/>
            </p:nvSpPr>
            <p:spPr>
              <a:xfrm>
                <a:off x="1138970" y="4807852"/>
                <a:ext cx="777869" cy="77327"/>
              </a:xfrm>
              <a:prstGeom prst="rect">
                <a:avLst/>
              </a:prstGeom>
              <a:noFill/>
            </p:spPr>
            <p:txBody>
              <a:bodyPr wrap="square" lIns="0" tIns="0" rIns="0" bIns="0" rtlCol="0">
                <a:spAutoFit/>
              </a:bodyPr>
              <a:lstStyle/>
              <a:p>
                <a:pPr algn="ctr" defTabSz="914225">
                  <a:lnSpc>
                    <a:spcPct val="90000"/>
                  </a:lnSpc>
                </a:pPr>
                <a:r>
                  <a:rPr lang="en-US" sz="700" dirty="0">
                    <a:solidFill>
                      <a:srgbClr val="FFFFFF"/>
                    </a:solidFill>
                    <a:ea typeface="Segoe UI" pitchFamily="34" charset="0"/>
                    <a:cs typeface="Segoe UI" pitchFamily="34" charset="0"/>
                  </a:rPr>
                  <a:t>Suspect</a:t>
                </a:r>
              </a:p>
            </p:txBody>
          </p:sp>
        </p:grpSp>
        <p:sp>
          <p:nvSpPr>
            <p:cNvPr id="52" name="Freeform 9"/>
            <p:cNvSpPr>
              <a:spLocks noEditPoints="1"/>
            </p:cNvSpPr>
            <p:nvPr/>
          </p:nvSpPr>
          <p:spPr bwMode="black">
            <a:xfrm rot="18426915">
              <a:off x="2119769" y="2803024"/>
              <a:ext cx="373588" cy="375105"/>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700">
                <a:solidFill>
                  <a:srgbClr val="292929"/>
                </a:solidFill>
              </a:endParaRPr>
            </a:p>
          </p:txBody>
        </p:sp>
      </p:grpSp>
      <p:sp>
        <p:nvSpPr>
          <p:cNvPr id="172" name="Arc 171"/>
          <p:cNvSpPr/>
          <p:nvPr/>
        </p:nvSpPr>
        <p:spPr>
          <a:xfrm rot="10800000" flipH="1">
            <a:off x="4207933" y="-516896"/>
            <a:ext cx="3485850" cy="3485848"/>
          </a:xfrm>
          <a:prstGeom prst="arc">
            <a:avLst>
              <a:gd name="adj1" fmla="val 10773413"/>
              <a:gd name="adj2" fmla="val 0"/>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90" name="Arc 189"/>
          <p:cNvSpPr/>
          <p:nvPr/>
        </p:nvSpPr>
        <p:spPr>
          <a:xfrm flipH="1">
            <a:off x="4622206" y="5528249"/>
            <a:ext cx="2807894" cy="1173552"/>
          </a:xfrm>
          <a:prstGeom prst="arc">
            <a:avLst>
              <a:gd name="adj1" fmla="val 20886868"/>
              <a:gd name="adj2" fmla="val 20886718"/>
            </a:avLst>
          </a:prstGeom>
          <a:solidFill>
            <a:schemeClr val="bg1">
              <a:alpha val="80000"/>
            </a:schemeClr>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96" name="TextBox 195"/>
          <p:cNvSpPr txBox="1"/>
          <p:nvPr/>
        </p:nvSpPr>
        <p:spPr>
          <a:xfrm>
            <a:off x="5069095" y="5070991"/>
            <a:ext cx="731092"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Sales</a:t>
            </a:r>
            <a:endParaRPr lang="en-US" sz="1600" dirty="0">
              <a:solidFill>
                <a:srgbClr val="FFFFFF"/>
              </a:solidFill>
              <a:ea typeface="Segoe UI" pitchFamily="34" charset="0"/>
              <a:cs typeface="Segoe UI" pitchFamily="34" charset="0"/>
            </a:endParaRPr>
          </a:p>
        </p:txBody>
      </p:sp>
      <p:sp>
        <p:nvSpPr>
          <p:cNvPr id="197" name="TextBox 196"/>
          <p:cNvSpPr txBox="1"/>
          <p:nvPr/>
        </p:nvSpPr>
        <p:spPr>
          <a:xfrm>
            <a:off x="3912701" y="5438794"/>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Marketing</a:t>
            </a:r>
            <a:endParaRPr lang="en-US" sz="1600" dirty="0">
              <a:solidFill>
                <a:srgbClr val="FFFFFF"/>
              </a:solidFill>
              <a:ea typeface="Segoe UI" pitchFamily="34" charset="0"/>
              <a:cs typeface="Segoe UI" pitchFamily="34" charset="0"/>
            </a:endParaRPr>
          </a:p>
        </p:txBody>
      </p:sp>
      <p:sp>
        <p:nvSpPr>
          <p:cNvPr id="198" name="TextBox 197"/>
          <p:cNvSpPr txBox="1"/>
          <p:nvPr/>
        </p:nvSpPr>
        <p:spPr>
          <a:xfrm>
            <a:off x="7017913" y="5442997"/>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Service</a:t>
            </a:r>
            <a:endParaRPr lang="en-US" sz="1600" dirty="0">
              <a:solidFill>
                <a:srgbClr val="FFFFFF"/>
              </a:solidFill>
              <a:ea typeface="Segoe UI" pitchFamily="34" charset="0"/>
              <a:cs typeface="Segoe UI" pitchFamily="34" charset="0"/>
            </a:endParaRPr>
          </a:p>
        </p:txBody>
      </p:sp>
      <p:sp>
        <p:nvSpPr>
          <p:cNvPr id="199" name="TextBox 198"/>
          <p:cNvSpPr txBox="1"/>
          <p:nvPr/>
        </p:nvSpPr>
        <p:spPr>
          <a:xfrm>
            <a:off x="6245640" y="5061107"/>
            <a:ext cx="731092"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Social</a:t>
            </a:r>
            <a:endParaRPr lang="en-US" sz="1600" dirty="0">
              <a:solidFill>
                <a:srgbClr val="FFFFFF"/>
              </a:solidFill>
              <a:ea typeface="Segoe UI" pitchFamily="34" charset="0"/>
              <a:cs typeface="Segoe UI" pitchFamily="34" charset="0"/>
            </a:endParaRPr>
          </a:p>
        </p:txBody>
      </p:sp>
      <p:sp>
        <p:nvSpPr>
          <p:cNvPr id="313" name="Rectangle 312"/>
          <p:cNvSpPr/>
          <p:nvPr/>
        </p:nvSpPr>
        <p:spPr>
          <a:xfrm>
            <a:off x="-8060" y="6028721"/>
            <a:ext cx="4226923"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The complete customer facing solution</a:t>
            </a:r>
          </a:p>
        </p:txBody>
      </p:sp>
      <p:sp>
        <p:nvSpPr>
          <p:cNvPr id="316" name="Rectangle 315"/>
          <p:cNvSpPr/>
          <p:nvPr/>
        </p:nvSpPr>
        <p:spPr>
          <a:xfrm>
            <a:off x="3962398" y="-833934"/>
            <a:ext cx="3965419" cy="3947938"/>
          </a:xfrm>
          <a:prstGeom prst="rect">
            <a:avLst/>
          </a:prstGeom>
          <a:noFill/>
        </p:spPr>
        <p:txBody>
          <a:bodyPr wrap="none" lIns="91440" tIns="45720" rIns="91440" bIns="45720">
            <a:prstTxWarp prst="textArchDown">
              <a:avLst>
                <a:gd name="adj" fmla="val 278503"/>
              </a:avLst>
            </a:prstTxWarp>
            <a:spAutoFit/>
          </a:bodyPr>
          <a:lstStyle/>
          <a:p>
            <a:pPr algn="ctr"/>
            <a:r>
              <a:rPr lang="en-US" sz="1600" dirty="0" smtClean="0">
                <a:solidFill>
                  <a:schemeClr val="bg1"/>
                </a:solidFill>
              </a:rPr>
              <a:t>Customer Touch-points</a:t>
            </a:r>
            <a:endParaRPr lang="en-US" sz="1600" dirty="0">
              <a:solidFill>
                <a:schemeClr val="bg1"/>
              </a:solidFill>
            </a:endParaRPr>
          </a:p>
        </p:txBody>
      </p:sp>
      <p:sp>
        <p:nvSpPr>
          <p:cNvPr id="317" name="Rectangle 316"/>
          <p:cNvSpPr/>
          <p:nvPr/>
        </p:nvSpPr>
        <p:spPr>
          <a:xfrm>
            <a:off x="3226802" y="-814956"/>
            <a:ext cx="5195417" cy="4661591"/>
          </a:xfrm>
          <a:prstGeom prst="rect">
            <a:avLst/>
          </a:prstGeom>
          <a:noFill/>
        </p:spPr>
        <p:txBody>
          <a:bodyPr wrap="none" lIns="91440" tIns="45720" rIns="91440" bIns="45720">
            <a:prstTxWarp prst="textArchDown">
              <a:avLst>
                <a:gd name="adj" fmla="val 21554949"/>
              </a:avLst>
            </a:prstTxWarp>
            <a:spAutoFit/>
          </a:bodyPr>
          <a:lstStyle/>
          <a:p>
            <a:pPr algn="ctr"/>
            <a:r>
              <a:rPr lang="en-US" sz="1600" dirty="0" smtClean="0">
                <a:solidFill>
                  <a:schemeClr val="bg1"/>
                </a:solidFill>
              </a:rPr>
              <a:t>Interaction Channels                                                                                      </a:t>
            </a:r>
            <a:endParaRPr lang="en-US" sz="1600" dirty="0">
              <a:solidFill>
                <a:schemeClr val="bg1"/>
              </a:solidFill>
            </a:endParaRPr>
          </a:p>
        </p:txBody>
      </p:sp>
      <p:sp>
        <p:nvSpPr>
          <p:cNvPr id="328" name="Arc 327"/>
          <p:cNvSpPr/>
          <p:nvPr/>
        </p:nvSpPr>
        <p:spPr>
          <a:xfrm flipH="1">
            <a:off x="2899574" y="4357923"/>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grpSp>
        <p:nvGrpSpPr>
          <p:cNvPr id="330" name="Group 329"/>
          <p:cNvGrpSpPr/>
          <p:nvPr/>
        </p:nvGrpSpPr>
        <p:grpSpPr>
          <a:xfrm>
            <a:off x="3362328" y="4734142"/>
            <a:ext cx="1805032" cy="811813"/>
            <a:chOff x="6898534" y="1713635"/>
            <a:chExt cx="1805032" cy="811813"/>
          </a:xfrm>
          <a:solidFill>
            <a:schemeClr val="bg1"/>
          </a:solidFill>
        </p:grpSpPr>
        <p:sp>
          <p:nvSpPr>
            <p:cNvPr id="327" name="Arc 326"/>
            <p:cNvSpPr/>
            <p:nvPr/>
          </p:nvSpPr>
          <p:spPr>
            <a:xfrm flipH="1">
              <a:off x="6898534" y="1713635"/>
              <a:ext cx="1805032" cy="811813"/>
            </a:xfrm>
            <a:prstGeom prst="arc">
              <a:avLst>
                <a:gd name="adj1" fmla="val 20886868"/>
                <a:gd name="adj2" fmla="val 20886718"/>
              </a:avLst>
            </a:prstGeom>
            <a:grp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b="32675"/>
            <a:stretch/>
          </p:blipFill>
          <p:spPr>
            <a:xfrm>
              <a:off x="7010647" y="1819235"/>
              <a:ext cx="1627336" cy="482224"/>
            </a:xfrm>
            <a:prstGeom prst="rect">
              <a:avLst/>
            </a:prstGeom>
            <a:noFill/>
            <a:ln w="3175" cmpd="sng">
              <a:noFill/>
            </a:ln>
            <a:effectLst/>
          </p:spPr>
        </p:pic>
      </p:grpSp>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r="56491"/>
          <a:stretch/>
        </p:blipFill>
        <p:spPr>
          <a:xfrm>
            <a:off x="3231987" y="5317537"/>
            <a:ext cx="504815" cy="500500"/>
          </a:xfrm>
          <a:prstGeom prst="rect">
            <a:avLst/>
          </a:prstGeom>
        </p:spPr>
      </p:pic>
      <p:pic>
        <p:nvPicPr>
          <p:cNvPr id="30" name="Picture 29"/>
          <p:cNvPicPr>
            <a:picLocks noChangeAspect="1"/>
          </p:cNvPicPr>
          <p:nvPr/>
        </p:nvPicPr>
        <p:blipFill rotWithShape="1">
          <a:blip r:embed="rId13" cstate="print">
            <a:extLst>
              <a:ext uri="{28A0092B-C50C-407E-A947-70E740481C1C}">
                <a14:useLocalDpi xmlns:a14="http://schemas.microsoft.com/office/drawing/2010/main" val="0"/>
              </a:ext>
            </a:extLst>
          </a:blip>
          <a:srcRect r="45481"/>
          <a:stretch/>
        </p:blipFill>
        <p:spPr>
          <a:xfrm>
            <a:off x="2972650" y="4717790"/>
            <a:ext cx="461201" cy="469023"/>
          </a:xfrm>
          <a:prstGeom prst="rect">
            <a:avLst/>
          </a:prstGeom>
        </p:spPr>
      </p:pic>
      <p:pic>
        <p:nvPicPr>
          <p:cNvPr id="255" name="Picture 254"/>
          <p:cNvPicPr>
            <a:picLocks noChangeAspect="1"/>
          </p:cNvPicPr>
          <p:nvPr/>
        </p:nvPicPr>
        <p:blipFill rotWithShape="1">
          <a:blip r:embed="rId14" cstate="print">
            <a:extLst>
              <a:ext uri="{28A0092B-C50C-407E-A947-70E740481C1C}">
                <a14:useLocalDpi xmlns:a14="http://schemas.microsoft.com/office/drawing/2010/main" val="0"/>
              </a:ext>
            </a:extLst>
          </a:blip>
          <a:srcRect r="63916"/>
          <a:stretch/>
        </p:blipFill>
        <p:spPr>
          <a:xfrm>
            <a:off x="4545831" y="4374286"/>
            <a:ext cx="451432" cy="470641"/>
          </a:xfrm>
          <a:prstGeom prst="rect">
            <a:avLst/>
          </a:prstGeom>
        </p:spPr>
      </p:pic>
      <p:pic>
        <p:nvPicPr>
          <p:cNvPr id="256" name="Picture 255"/>
          <p:cNvPicPr>
            <a:picLocks noChangeAspect="1"/>
          </p:cNvPicPr>
          <p:nvPr/>
        </p:nvPicPr>
        <p:blipFill rotWithShape="1">
          <a:blip r:embed="rId15" cstate="print">
            <a:extLst>
              <a:ext uri="{28A0092B-C50C-407E-A947-70E740481C1C}">
                <a14:useLocalDpi xmlns:a14="http://schemas.microsoft.com/office/drawing/2010/main" val="0"/>
              </a:ext>
            </a:extLst>
          </a:blip>
          <a:srcRect r="49678"/>
          <a:stretch/>
        </p:blipFill>
        <p:spPr>
          <a:xfrm>
            <a:off x="3679114" y="4341040"/>
            <a:ext cx="457066" cy="466438"/>
          </a:xfrm>
          <a:prstGeom prst="rect">
            <a:avLst/>
          </a:prstGeom>
        </p:spPr>
      </p:pic>
      <p:pic>
        <p:nvPicPr>
          <p:cNvPr id="258" name="Picture 257"/>
          <p:cNvPicPr>
            <a:picLocks noChangeAspect="1"/>
          </p:cNvPicPr>
          <p:nvPr/>
        </p:nvPicPr>
        <p:blipFill rotWithShape="1">
          <a:blip r:embed="rId16" cstate="print">
            <a:extLst>
              <a:ext uri="{28A0092B-C50C-407E-A947-70E740481C1C}">
                <a14:useLocalDpi xmlns:a14="http://schemas.microsoft.com/office/drawing/2010/main" val="0"/>
              </a:ext>
            </a:extLst>
          </a:blip>
          <a:srcRect r="47645"/>
          <a:stretch/>
        </p:blipFill>
        <p:spPr>
          <a:xfrm>
            <a:off x="4699161" y="5402822"/>
            <a:ext cx="456588" cy="467957"/>
          </a:xfrm>
          <a:prstGeom prst="rect">
            <a:avLst/>
          </a:prstGeom>
        </p:spPr>
      </p:pic>
      <p:pic>
        <p:nvPicPr>
          <p:cNvPr id="333" name="Picture 3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13050" y="4844744"/>
            <a:ext cx="342069" cy="342069"/>
          </a:xfrm>
          <a:prstGeom prst="rect">
            <a:avLst/>
          </a:prstGeom>
        </p:spPr>
      </p:pic>
      <p:pic>
        <p:nvPicPr>
          <p:cNvPr id="335" name="Picture 334"/>
          <p:cNvPicPr>
            <a:picLocks noChangeAspect="1"/>
          </p:cNvPicPr>
          <p:nvPr/>
        </p:nvPicPr>
        <p:blipFill rotWithShape="1">
          <a:blip r:embed="rId18">
            <a:extLst>
              <a:ext uri="{28A0092B-C50C-407E-A947-70E740481C1C}">
                <a14:useLocalDpi xmlns:a14="http://schemas.microsoft.com/office/drawing/2010/main" val="0"/>
              </a:ext>
            </a:extLst>
          </a:blip>
          <a:srcRect b="24624"/>
          <a:stretch/>
        </p:blipFill>
        <p:spPr>
          <a:xfrm>
            <a:off x="3989645" y="5512927"/>
            <a:ext cx="462579" cy="412512"/>
          </a:xfrm>
          <a:prstGeom prst="rect">
            <a:avLst/>
          </a:prstGeom>
        </p:spPr>
      </p:pic>
      <p:sp>
        <p:nvSpPr>
          <p:cNvPr id="336" name="TextBox 335"/>
          <p:cNvSpPr txBox="1"/>
          <p:nvPr/>
        </p:nvSpPr>
        <p:spPr>
          <a:xfrm>
            <a:off x="4398416" y="4200023"/>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Productivity</a:t>
            </a:r>
            <a:endParaRPr lang="en-US" sz="1600" dirty="0">
              <a:solidFill>
                <a:srgbClr val="FFFFFF"/>
              </a:solidFill>
              <a:ea typeface="Segoe UI" pitchFamily="34" charset="0"/>
              <a:cs typeface="Segoe UI" pitchFamily="34" charset="0"/>
            </a:endParaRPr>
          </a:p>
        </p:txBody>
      </p:sp>
      <p:sp>
        <p:nvSpPr>
          <p:cNvPr id="338" name="TextBox 337"/>
          <p:cNvSpPr txBox="1"/>
          <p:nvPr/>
        </p:nvSpPr>
        <p:spPr>
          <a:xfrm>
            <a:off x="5418187" y="4651772"/>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Insight</a:t>
            </a:r>
            <a:endParaRPr lang="en-US" sz="1600" dirty="0">
              <a:solidFill>
                <a:srgbClr val="FFFFFF"/>
              </a:solidFill>
              <a:ea typeface="Segoe UI" pitchFamily="34" charset="0"/>
              <a:cs typeface="Segoe UI" pitchFamily="34" charset="0"/>
            </a:endParaRPr>
          </a:p>
        </p:txBody>
      </p:sp>
      <p:sp>
        <p:nvSpPr>
          <p:cNvPr id="337" name="TextBox 336"/>
          <p:cNvSpPr txBox="1"/>
          <p:nvPr/>
        </p:nvSpPr>
        <p:spPr>
          <a:xfrm>
            <a:off x="5947289" y="4451904"/>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Analytics</a:t>
            </a:r>
            <a:endParaRPr lang="en-US" sz="1600" dirty="0">
              <a:solidFill>
                <a:srgbClr val="FFFFFF"/>
              </a:solidFill>
              <a:ea typeface="Segoe UI" pitchFamily="34" charset="0"/>
              <a:cs typeface="Segoe UI" pitchFamily="34" charset="0"/>
            </a:endParaRPr>
          </a:p>
        </p:txBody>
      </p:sp>
      <p:grpSp>
        <p:nvGrpSpPr>
          <p:cNvPr id="339" name="Group 338"/>
          <p:cNvGrpSpPr/>
          <p:nvPr/>
        </p:nvGrpSpPr>
        <p:grpSpPr>
          <a:xfrm>
            <a:off x="9415962" y="2440391"/>
            <a:ext cx="2695955" cy="1578974"/>
            <a:chOff x="6435780" y="1337416"/>
            <a:chExt cx="2695955" cy="1578974"/>
          </a:xfrm>
        </p:grpSpPr>
        <p:sp>
          <p:nvSpPr>
            <p:cNvPr id="340" name="Arc 339"/>
            <p:cNvSpPr/>
            <p:nvPr/>
          </p:nvSpPr>
          <p:spPr>
            <a:xfrm flipH="1">
              <a:off x="6435780" y="1337416"/>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342" name="Arc 341"/>
            <p:cNvSpPr/>
            <p:nvPr/>
          </p:nvSpPr>
          <p:spPr>
            <a:xfrm flipH="1">
              <a:off x="6898534" y="1713635"/>
              <a:ext cx="1805032" cy="811813"/>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rgbClr val="002050"/>
                  </a:solidFill>
                  <a:latin typeface="Segoe UI" panose="020B0502040204020203" pitchFamily="34" charset="0"/>
                  <a:cs typeface="Segoe UI" panose="020B0502040204020203" pitchFamily="34" charset="0"/>
                </a:rPr>
                <a:t>Existing</a:t>
              </a:r>
            </a:p>
            <a:p>
              <a:pPr algn="ctr"/>
              <a:r>
                <a:rPr lang="en-US" dirty="0">
                  <a:solidFill>
                    <a:srgbClr val="002050"/>
                  </a:solidFill>
                  <a:latin typeface="Segoe UI" panose="020B0502040204020203" pitchFamily="34" charset="0"/>
                  <a:cs typeface="Segoe UI" panose="020B0502040204020203" pitchFamily="34" charset="0"/>
                </a:rPr>
                <a:t>Systems</a:t>
              </a:r>
            </a:p>
          </p:txBody>
        </p:sp>
      </p:grpSp>
      <p:grpSp>
        <p:nvGrpSpPr>
          <p:cNvPr id="344" name="Group 343"/>
          <p:cNvGrpSpPr/>
          <p:nvPr/>
        </p:nvGrpSpPr>
        <p:grpSpPr>
          <a:xfrm>
            <a:off x="9415962" y="3309880"/>
            <a:ext cx="2695955" cy="1578974"/>
            <a:chOff x="6435780" y="1337416"/>
            <a:chExt cx="2695955" cy="1578974"/>
          </a:xfrm>
          <a:noFill/>
        </p:grpSpPr>
        <p:sp>
          <p:nvSpPr>
            <p:cNvPr id="345" name="Arc 344"/>
            <p:cNvSpPr/>
            <p:nvPr/>
          </p:nvSpPr>
          <p:spPr>
            <a:xfrm flipH="1">
              <a:off x="6435780" y="1337416"/>
              <a:ext cx="2695955" cy="1578974"/>
            </a:xfrm>
            <a:prstGeom prst="arc">
              <a:avLst>
                <a:gd name="adj1" fmla="val 21149554"/>
                <a:gd name="adj2" fmla="val 21148427"/>
              </a:avLst>
            </a:prstGeom>
            <a:grp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346" name="Arc 345"/>
            <p:cNvSpPr/>
            <p:nvPr/>
          </p:nvSpPr>
          <p:spPr>
            <a:xfrm flipH="1">
              <a:off x="6898534" y="1713635"/>
              <a:ext cx="1805032" cy="811813"/>
            </a:xfrm>
            <a:prstGeom prst="arc">
              <a:avLst>
                <a:gd name="adj1" fmla="val 20886868"/>
                <a:gd name="adj2" fmla="val 20886718"/>
              </a:avLst>
            </a:prstGeom>
            <a:solidFill>
              <a:schemeClr val="bg1"/>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rgbClr val="002050"/>
                  </a:solidFill>
                  <a:latin typeface="Segoe UI" panose="020B0502040204020203" pitchFamily="34" charset="0"/>
                  <a:cs typeface="Segoe UI" panose="020B0502040204020203" pitchFamily="34" charset="0"/>
                </a:rPr>
                <a:t>Existing</a:t>
              </a:r>
            </a:p>
            <a:p>
              <a:pPr algn="ctr"/>
              <a:r>
                <a:rPr lang="en-US" dirty="0">
                  <a:solidFill>
                    <a:srgbClr val="002050"/>
                  </a:solidFill>
                  <a:latin typeface="Segoe UI" panose="020B0502040204020203" pitchFamily="34" charset="0"/>
                  <a:cs typeface="Segoe UI" panose="020B0502040204020203" pitchFamily="34" charset="0"/>
                </a:rPr>
                <a:t>Systems</a:t>
              </a:r>
            </a:p>
          </p:txBody>
        </p:sp>
      </p:grpSp>
      <p:grpSp>
        <p:nvGrpSpPr>
          <p:cNvPr id="347" name="Group 346"/>
          <p:cNvGrpSpPr/>
          <p:nvPr/>
        </p:nvGrpSpPr>
        <p:grpSpPr>
          <a:xfrm>
            <a:off x="9415962" y="4186485"/>
            <a:ext cx="2695955" cy="1578974"/>
            <a:chOff x="6435780" y="1337416"/>
            <a:chExt cx="2695955" cy="1578974"/>
          </a:xfrm>
        </p:grpSpPr>
        <p:sp>
          <p:nvSpPr>
            <p:cNvPr id="348" name="Arc 347"/>
            <p:cNvSpPr/>
            <p:nvPr/>
          </p:nvSpPr>
          <p:spPr>
            <a:xfrm flipH="1">
              <a:off x="6435780" y="1337416"/>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349" name="Arc 348"/>
            <p:cNvSpPr/>
            <p:nvPr/>
          </p:nvSpPr>
          <p:spPr>
            <a:xfrm flipH="1">
              <a:off x="6898534" y="1713635"/>
              <a:ext cx="1805032" cy="811813"/>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rgbClr val="002050"/>
                  </a:solidFill>
                  <a:latin typeface="Segoe UI" panose="020B0502040204020203" pitchFamily="34" charset="0"/>
                  <a:cs typeface="Segoe UI" panose="020B0502040204020203" pitchFamily="34" charset="0"/>
                </a:rPr>
                <a:t>Existing</a:t>
              </a:r>
            </a:p>
            <a:p>
              <a:pPr algn="ctr"/>
              <a:r>
                <a:rPr lang="en-US" dirty="0">
                  <a:solidFill>
                    <a:srgbClr val="002050"/>
                  </a:solidFill>
                  <a:latin typeface="Segoe UI" panose="020B0502040204020203" pitchFamily="34" charset="0"/>
                  <a:cs typeface="Segoe UI" panose="020B0502040204020203" pitchFamily="34" charset="0"/>
                </a:rPr>
                <a:t>Systems</a:t>
              </a:r>
            </a:p>
          </p:txBody>
        </p:sp>
      </p:grpSp>
      <p:sp>
        <p:nvSpPr>
          <p:cNvPr id="350" name="TextBox 349"/>
          <p:cNvSpPr txBox="1"/>
          <p:nvPr/>
        </p:nvSpPr>
        <p:spPr>
          <a:xfrm>
            <a:off x="6670634" y="3648197"/>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APIs</a:t>
            </a:r>
            <a:endParaRPr lang="en-US" sz="1600" dirty="0">
              <a:solidFill>
                <a:srgbClr val="FFFFFF"/>
              </a:solidFill>
              <a:ea typeface="Segoe UI" pitchFamily="34" charset="0"/>
              <a:cs typeface="Segoe UI" pitchFamily="34" charset="0"/>
            </a:endParaRPr>
          </a:p>
        </p:txBody>
      </p:sp>
      <p:grpSp>
        <p:nvGrpSpPr>
          <p:cNvPr id="27" name="Group 26"/>
          <p:cNvGrpSpPr/>
          <p:nvPr/>
        </p:nvGrpSpPr>
        <p:grpSpPr>
          <a:xfrm>
            <a:off x="7238806" y="3199462"/>
            <a:ext cx="2639910" cy="1567541"/>
            <a:chOff x="7238806" y="3199462"/>
            <a:chExt cx="2639910" cy="1567541"/>
          </a:xfrm>
        </p:grpSpPr>
        <p:sp>
          <p:nvSpPr>
            <p:cNvPr id="204" name="Oval 2"/>
            <p:cNvSpPr/>
            <p:nvPr/>
          </p:nvSpPr>
          <p:spPr bwMode="auto">
            <a:xfrm>
              <a:off x="7238806" y="3199462"/>
              <a:ext cx="2639910" cy="1567541"/>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bg1">
                <a:alpha val="50000"/>
              </a:schemeClr>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292929"/>
                </a:solidFill>
              </a:endParaRPr>
            </a:p>
          </p:txBody>
        </p:sp>
        <p:sp>
          <p:nvSpPr>
            <p:cNvPr id="205" name="Arc 204"/>
            <p:cNvSpPr/>
            <p:nvPr/>
          </p:nvSpPr>
          <p:spPr>
            <a:xfrm flipH="1">
              <a:off x="7666392" y="3697422"/>
              <a:ext cx="1805032" cy="811813"/>
            </a:xfrm>
            <a:prstGeom prst="arc">
              <a:avLst>
                <a:gd name="adj1" fmla="val 20886868"/>
                <a:gd name="adj2" fmla="val 20886718"/>
              </a:avLst>
            </a:prstGeom>
            <a:solidFill>
              <a:srgbClr val="FFFFFF"/>
            </a:solid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smtClean="0">
                <a:solidFill>
                  <a:srgbClr val="002153"/>
                </a:solidFill>
                <a:latin typeface="Segoe UI" panose="020B0502040204020203" pitchFamily="34" charset="0"/>
                <a:cs typeface="Segoe UI" panose="020B0502040204020203" pitchFamily="34" charset="0"/>
              </a:endParaRPr>
            </a:p>
            <a:p>
              <a:pPr algn="ctr"/>
              <a:r>
                <a:rPr lang="en-US" dirty="0" smtClean="0">
                  <a:solidFill>
                    <a:srgbClr val="002153"/>
                  </a:solidFill>
                  <a:latin typeface="Segoe UI" panose="020B0502040204020203" pitchFamily="34" charset="0"/>
                  <a:cs typeface="Segoe UI" panose="020B0502040204020203" pitchFamily="34" charset="0"/>
                </a:rPr>
                <a:t>Service Bus</a:t>
              </a:r>
              <a:endParaRPr lang="en-US" dirty="0">
                <a:solidFill>
                  <a:srgbClr val="292929"/>
                </a:solidFill>
              </a:endParaRP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67999" y="3761955"/>
              <a:ext cx="1633060" cy="393341"/>
            </a:xfrm>
            <a:prstGeom prst="rect">
              <a:avLst/>
            </a:prstGeom>
          </p:spPr>
        </p:pic>
      </p:grpSp>
      <p:grpSp>
        <p:nvGrpSpPr>
          <p:cNvPr id="351" name="Group 350"/>
          <p:cNvGrpSpPr/>
          <p:nvPr/>
        </p:nvGrpSpPr>
        <p:grpSpPr>
          <a:xfrm>
            <a:off x="7200747" y="3316509"/>
            <a:ext cx="2695955" cy="1578974"/>
            <a:chOff x="6435780" y="1337416"/>
            <a:chExt cx="2695955" cy="1578974"/>
          </a:xfrm>
        </p:grpSpPr>
        <p:sp>
          <p:nvSpPr>
            <p:cNvPr id="352" name="Arc 351"/>
            <p:cNvSpPr/>
            <p:nvPr/>
          </p:nvSpPr>
          <p:spPr>
            <a:xfrm flipH="1">
              <a:off x="6435780" y="1337416"/>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353" name="Arc 352"/>
            <p:cNvSpPr/>
            <p:nvPr/>
          </p:nvSpPr>
          <p:spPr>
            <a:xfrm flipH="1">
              <a:off x="6898534" y="1713635"/>
              <a:ext cx="1805032" cy="811813"/>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rgbClr val="002153"/>
                  </a:solidFill>
                  <a:latin typeface="Segoe UI" panose="020B0502040204020203" pitchFamily="34" charset="0"/>
                  <a:cs typeface="Segoe UI" panose="020B0502040204020203" pitchFamily="34" charset="0"/>
                </a:rPr>
                <a:t>Service Bus</a:t>
              </a:r>
            </a:p>
          </p:txBody>
        </p:sp>
      </p:grpSp>
      <p:sp>
        <p:nvSpPr>
          <p:cNvPr id="357" name="TextBox 356"/>
          <p:cNvSpPr txBox="1"/>
          <p:nvPr/>
        </p:nvSpPr>
        <p:spPr>
          <a:xfrm>
            <a:off x="6533029" y="3991373"/>
            <a:ext cx="1347966" cy="443198"/>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Agent </a:t>
            </a:r>
          </a:p>
          <a:p>
            <a:pPr algn="ctr" defTabSz="914225">
              <a:lnSpc>
                <a:spcPct val="90000"/>
              </a:lnSpc>
            </a:pPr>
            <a:r>
              <a:rPr lang="en-US" sz="1600" dirty="0" smtClean="0">
                <a:solidFill>
                  <a:srgbClr val="FFFFFF"/>
                </a:solidFill>
                <a:ea typeface="Segoe UI" pitchFamily="34" charset="0"/>
                <a:cs typeface="Segoe UI" pitchFamily="34" charset="0"/>
              </a:rPr>
              <a:t>Desktop</a:t>
            </a:r>
            <a:endParaRPr lang="en-US" sz="1600" dirty="0">
              <a:solidFill>
                <a:srgbClr val="FFFFFF"/>
              </a:solidFill>
              <a:ea typeface="Segoe UI" pitchFamily="34" charset="0"/>
              <a:cs typeface="Segoe UI" pitchFamily="34" charset="0"/>
            </a:endParaRPr>
          </a:p>
        </p:txBody>
      </p:sp>
      <p:grpSp>
        <p:nvGrpSpPr>
          <p:cNvPr id="2" name="Group 1"/>
          <p:cNvGrpSpPr/>
          <p:nvPr/>
        </p:nvGrpSpPr>
        <p:grpSpPr>
          <a:xfrm>
            <a:off x="1143691" y="4886307"/>
            <a:ext cx="1963927" cy="967138"/>
            <a:chOff x="218320" y="3696914"/>
            <a:chExt cx="1963927" cy="967138"/>
          </a:xfrm>
        </p:grpSpPr>
        <p:grpSp>
          <p:nvGrpSpPr>
            <p:cNvPr id="125" name="Group 124"/>
            <p:cNvGrpSpPr/>
            <p:nvPr/>
          </p:nvGrpSpPr>
          <p:grpSpPr>
            <a:xfrm>
              <a:off x="218320" y="3696914"/>
              <a:ext cx="1963927" cy="967138"/>
              <a:chOff x="6435780" y="1337416"/>
              <a:chExt cx="2695955" cy="1578974"/>
            </a:xfrm>
          </p:grpSpPr>
          <p:sp>
            <p:nvSpPr>
              <p:cNvPr id="126" name="Arc 125"/>
              <p:cNvSpPr/>
              <p:nvPr/>
            </p:nvSpPr>
            <p:spPr>
              <a:xfrm flipH="1">
                <a:off x="6435780" y="1337416"/>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27" name="Arc 126"/>
              <p:cNvSpPr/>
              <p:nvPr/>
            </p:nvSpPr>
            <p:spPr>
              <a:xfrm flipH="1">
                <a:off x="6898534" y="1713635"/>
                <a:ext cx="1805032" cy="811813"/>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r"/>
                <a:r>
                  <a:rPr lang="en-US" dirty="0" smtClean="0">
                    <a:solidFill>
                      <a:srgbClr val="002153"/>
                    </a:solidFill>
                    <a:latin typeface="Segoe UI" panose="020B0502040204020203" pitchFamily="34" charset="0"/>
                    <a:cs typeface="Segoe UI" panose="020B0502040204020203" pitchFamily="34" charset="0"/>
                  </a:rPr>
                  <a:t>Mobile</a:t>
                </a:r>
                <a:endParaRPr lang="en-US" dirty="0">
                  <a:solidFill>
                    <a:srgbClr val="292929"/>
                  </a:solidFill>
                </a:endParaRPr>
              </a:p>
            </p:txBody>
          </p:sp>
        </p:grpSp>
        <p:pic>
          <p:nvPicPr>
            <p:cNvPr id="128" name="Picture 127"/>
            <p:cNvPicPr>
              <a:picLocks noChangeAspect="1"/>
            </p:cNvPicPr>
            <p:nvPr/>
          </p:nvPicPr>
          <p:blipFill rotWithShape="1">
            <a:blip r:embed="rId20" cstate="print">
              <a:extLst>
                <a:ext uri="{28A0092B-C50C-407E-A947-70E740481C1C}">
                  <a14:useLocalDpi xmlns:a14="http://schemas.microsoft.com/office/drawing/2010/main" val="0"/>
                </a:ext>
              </a:extLst>
            </a:blip>
            <a:srcRect r="88756"/>
            <a:stretch/>
          </p:blipFill>
          <p:spPr>
            <a:xfrm>
              <a:off x="744899" y="4016915"/>
              <a:ext cx="316024" cy="323583"/>
            </a:xfrm>
            <a:prstGeom prst="rect">
              <a:avLst/>
            </a:prstGeom>
          </p:spPr>
        </p:pic>
      </p:grpSp>
      <p:grpSp>
        <p:nvGrpSpPr>
          <p:cNvPr id="7" name="Group 6"/>
          <p:cNvGrpSpPr/>
          <p:nvPr/>
        </p:nvGrpSpPr>
        <p:grpSpPr>
          <a:xfrm>
            <a:off x="1416247" y="4426381"/>
            <a:ext cx="462474" cy="462473"/>
            <a:chOff x="1301853" y="4426381"/>
            <a:chExt cx="462474" cy="462473"/>
          </a:xfrm>
        </p:grpSpPr>
        <p:sp>
          <p:nvSpPr>
            <p:cNvPr id="136" name="Oval 135"/>
            <p:cNvSpPr/>
            <p:nvPr/>
          </p:nvSpPr>
          <p:spPr bwMode="auto">
            <a:xfrm>
              <a:off x="1301853" y="4426381"/>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35" name="Picture 1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black">
            <a:xfrm>
              <a:off x="1446143" y="4516488"/>
              <a:ext cx="172694" cy="286414"/>
            </a:xfrm>
            <a:prstGeom prst="rect">
              <a:avLst/>
            </a:prstGeom>
          </p:spPr>
        </p:pic>
      </p:grpSp>
      <p:grpSp>
        <p:nvGrpSpPr>
          <p:cNvPr id="138" name="Group 137"/>
          <p:cNvGrpSpPr/>
          <p:nvPr/>
        </p:nvGrpSpPr>
        <p:grpSpPr>
          <a:xfrm>
            <a:off x="2510341" y="4458331"/>
            <a:ext cx="462474" cy="462473"/>
            <a:chOff x="2618481" y="5200604"/>
            <a:chExt cx="363234" cy="363233"/>
          </a:xfrm>
        </p:grpSpPr>
        <p:sp>
          <p:nvSpPr>
            <p:cNvPr id="146" name="Oval 145"/>
            <p:cNvSpPr/>
            <p:nvPr/>
          </p:nvSpPr>
          <p:spPr bwMode="auto">
            <a:xfrm>
              <a:off x="2618481" y="520060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40" name="Freeform 20"/>
            <p:cNvSpPr>
              <a:spLocks noEditPoints="1"/>
            </p:cNvSpPr>
            <p:nvPr/>
          </p:nvSpPr>
          <p:spPr bwMode="black">
            <a:xfrm>
              <a:off x="2668899" y="5287996"/>
              <a:ext cx="262398" cy="168810"/>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8298" tIns="29149" rIns="58298" bIns="29149" numCol="1" rtlCol="0" anchor="ctr" anchorCtr="0" compatLnSpc="1">
              <a:prstTxWarp prst="textNoShape">
                <a:avLst/>
              </a:prstTxWarp>
            </a:bodyPr>
            <a:lstStyle/>
            <a:p>
              <a:pPr defTabSz="472279"/>
              <a:endParaRPr lang="en-US" sz="700" spc="-78">
                <a:solidFill>
                  <a:srgbClr val="292929">
                    <a:lumMod val="75000"/>
                  </a:srgbClr>
                </a:solidFill>
                <a:ea typeface="Segoe UI" pitchFamily="34" charset="0"/>
                <a:cs typeface="Segoe UI" pitchFamily="34" charset="0"/>
              </a:endParaRPr>
            </a:p>
          </p:txBody>
        </p:sp>
      </p:grpSp>
      <p:grpSp>
        <p:nvGrpSpPr>
          <p:cNvPr id="5" name="Group 4"/>
          <p:cNvGrpSpPr/>
          <p:nvPr/>
        </p:nvGrpSpPr>
        <p:grpSpPr>
          <a:xfrm>
            <a:off x="1973383" y="4357923"/>
            <a:ext cx="462474" cy="477523"/>
            <a:chOff x="1770285" y="3576167"/>
            <a:chExt cx="462474" cy="477523"/>
          </a:xfrm>
        </p:grpSpPr>
        <p:sp>
          <p:nvSpPr>
            <p:cNvPr id="160" name="Oval 159"/>
            <p:cNvSpPr/>
            <p:nvPr/>
          </p:nvSpPr>
          <p:spPr bwMode="auto">
            <a:xfrm>
              <a:off x="1770285" y="3591217"/>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59" name="Picture 1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1786154" y="3576167"/>
              <a:ext cx="436605" cy="474570"/>
            </a:xfrm>
            <a:prstGeom prst="rect">
              <a:avLst/>
            </a:prstGeom>
          </p:spPr>
        </p:pic>
      </p:grpSp>
      <p:sp>
        <p:nvSpPr>
          <p:cNvPr id="161" name="TextBox 160"/>
          <p:cNvSpPr txBox="1"/>
          <p:nvPr/>
        </p:nvSpPr>
        <p:spPr>
          <a:xfrm>
            <a:off x="6552700" y="2868053"/>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Configurable</a:t>
            </a:r>
            <a:endParaRPr lang="en-US" sz="1600" dirty="0">
              <a:solidFill>
                <a:srgbClr val="FFFFFF"/>
              </a:solidFill>
              <a:ea typeface="Segoe UI" pitchFamily="34" charset="0"/>
              <a:cs typeface="Segoe UI" pitchFamily="34" charset="0"/>
            </a:endParaRPr>
          </a:p>
        </p:txBody>
      </p:sp>
      <p:grpSp>
        <p:nvGrpSpPr>
          <p:cNvPr id="163" name="Group 162"/>
          <p:cNvGrpSpPr/>
          <p:nvPr/>
        </p:nvGrpSpPr>
        <p:grpSpPr>
          <a:xfrm>
            <a:off x="7604098" y="2928699"/>
            <a:ext cx="1963927" cy="967138"/>
            <a:chOff x="6435780" y="1337416"/>
            <a:chExt cx="2695955" cy="1578974"/>
          </a:xfrm>
        </p:grpSpPr>
        <p:sp>
          <p:nvSpPr>
            <p:cNvPr id="165" name="Arc 164"/>
            <p:cNvSpPr/>
            <p:nvPr/>
          </p:nvSpPr>
          <p:spPr>
            <a:xfrm flipH="1">
              <a:off x="6435780" y="1337416"/>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66" name="Arc 165"/>
            <p:cNvSpPr/>
            <p:nvPr/>
          </p:nvSpPr>
          <p:spPr>
            <a:xfrm flipH="1">
              <a:off x="6898534" y="1713635"/>
              <a:ext cx="1805032" cy="811813"/>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rgbClr val="002153"/>
                  </a:solidFill>
                  <a:latin typeface="Segoe UI" panose="020B0502040204020203" pitchFamily="34" charset="0"/>
                  <a:cs typeface="Segoe UI" panose="020B0502040204020203" pitchFamily="34" charset="0"/>
                </a:rPr>
                <a:t>Bus. Apps</a:t>
              </a:r>
            </a:p>
          </p:txBody>
        </p:sp>
      </p:grpSp>
      <p:grpSp>
        <p:nvGrpSpPr>
          <p:cNvPr id="23" name="Group 22"/>
          <p:cNvGrpSpPr/>
          <p:nvPr/>
        </p:nvGrpSpPr>
        <p:grpSpPr>
          <a:xfrm>
            <a:off x="760059" y="5526939"/>
            <a:ext cx="462474" cy="462473"/>
            <a:chOff x="760059" y="5526939"/>
            <a:chExt cx="462474" cy="462473"/>
          </a:xfrm>
        </p:grpSpPr>
        <p:sp>
          <p:nvSpPr>
            <p:cNvPr id="168" name="Oval 167"/>
            <p:cNvSpPr/>
            <p:nvPr/>
          </p:nvSpPr>
          <p:spPr bwMode="auto">
            <a:xfrm>
              <a:off x="760059" y="5526939"/>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l="2525" t="8501" r="78535" b="10924"/>
            <a:stretch/>
          </p:blipFill>
          <p:spPr>
            <a:xfrm>
              <a:off x="799018" y="5562606"/>
              <a:ext cx="354400" cy="354400"/>
            </a:xfrm>
            <a:prstGeom prst="rect">
              <a:avLst/>
            </a:prstGeom>
          </p:spPr>
        </p:pic>
      </p:grpSp>
      <p:grpSp>
        <p:nvGrpSpPr>
          <p:cNvPr id="22" name="Group 21"/>
          <p:cNvGrpSpPr/>
          <p:nvPr/>
        </p:nvGrpSpPr>
        <p:grpSpPr>
          <a:xfrm>
            <a:off x="900421" y="4613368"/>
            <a:ext cx="462474" cy="462473"/>
            <a:chOff x="900421" y="4613368"/>
            <a:chExt cx="462474" cy="462473"/>
          </a:xfrm>
        </p:grpSpPr>
        <p:sp>
          <p:nvSpPr>
            <p:cNvPr id="171" name="Oval 170"/>
            <p:cNvSpPr/>
            <p:nvPr/>
          </p:nvSpPr>
          <p:spPr bwMode="auto">
            <a:xfrm>
              <a:off x="900421" y="4613368"/>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5" name="Picture 1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1596" y="4638217"/>
              <a:ext cx="425389" cy="379263"/>
            </a:xfrm>
            <a:prstGeom prst="rect">
              <a:avLst/>
            </a:prstGeom>
          </p:spPr>
        </p:pic>
      </p:grpSp>
      <p:grpSp>
        <p:nvGrpSpPr>
          <p:cNvPr id="18" name="Group 17"/>
          <p:cNvGrpSpPr/>
          <p:nvPr/>
        </p:nvGrpSpPr>
        <p:grpSpPr>
          <a:xfrm>
            <a:off x="580161" y="5047144"/>
            <a:ext cx="462474" cy="462473"/>
            <a:chOff x="580161" y="5047144"/>
            <a:chExt cx="462474" cy="462473"/>
          </a:xfrm>
        </p:grpSpPr>
        <p:sp>
          <p:nvSpPr>
            <p:cNvPr id="170" name="Oval 169"/>
            <p:cNvSpPr/>
            <p:nvPr/>
          </p:nvSpPr>
          <p:spPr bwMode="auto">
            <a:xfrm>
              <a:off x="580161" y="5047144"/>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6" name="Picture 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2542" y="5102505"/>
              <a:ext cx="399349" cy="374390"/>
            </a:xfrm>
            <a:prstGeom prst="rect">
              <a:avLst/>
            </a:prstGeom>
          </p:spPr>
        </p:pic>
      </p:grpSp>
      <p:grpSp>
        <p:nvGrpSpPr>
          <p:cNvPr id="173" name="Group 172"/>
          <p:cNvGrpSpPr/>
          <p:nvPr/>
        </p:nvGrpSpPr>
        <p:grpSpPr>
          <a:xfrm>
            <a:off x="6071457" y="1912783"/>
            <a:ext cx="1963927" cy="967138"/>
            <a:chOff x="6435780" y="1337416"/>
            <a:chExt cx="2695955" cy="1578974"/>
          </a:xfrm>
        </p:grpSpPr>
        <p:sp>
          <p:nvSpPr>
            <p:cNvPr id="174" name="Arc 173"/>
            <p:cNvSpPr/>
            <p:nvPr/>
          </p:nvSpPr>
          <p:spPr>
            <a:xfrm flipH="1">
              <a:off x="6435780" y="1337416"/>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177" name="Arc 176"/>
            <p:cNvSpPr/>
            <p:nvPr/>
          </p:nvSpPr>
          <p:spPr>
            <a:xfrm flipH="1">
              <a:off x="6898534" y="1713635"/>
              <a:ext cx="1805032" cy="811813"/>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err="1">
                  <a:solidFill>
                    <a:srgbClr val="002153"/>
                  </a:solidFill>
                  <a:latin typeface="Segoe UI" panose="020B0502040204020203" pitchFamily="34" charset="0"/>
                  <a:cs typeface="Segoe UI" panose="020B0502040204020203" pitchFamily="34" charset="0"/>
                </a:rPr>
                <a:t>Cust</a:t>
              </a:r>
              <a:r>
                <a:rPr lang="en-US" dirty="0">
                  <a:solidFill>
                    <a:srgbClr val="002153"/>
                  </a:solidFill>
                  <a:latin typeface="Segoe UI" panose="020B0502040204020203" pitchFamily="34" charset="0"/>
                  <a:cs typeface="Segoe UI" panose="020B0502040204020203" pitchFamily="34" charset="0"/>
                </a:rPr>
                <a:t>. Apps</a:t>
              </a:r>
            </a:p>
          </p:txBody>
        </p:sp>
      </p:grpSp>
      <p:grpSp>
        <p:nvGrpSpPr>
          <p:cNvPr id="178" name="Group 177"/>
          <p:cNvGrpSpPr/>
          <p:nvPr/>
        </p:nvGrpSpPr>
        <p:grpSpPr>
          <a:xfrm>
            <a:off x="7647157" y="1585222"/>
            <a:ext cx="462474" cy="462473"/>
            <a:chOff x="760059" y="5526939"/>
            <a:chExt cx="462474" cy="462473"/>
          </a:xfrm>
        </p:grpSpPr>
        <p:sp>
          <p:nvSpPr>
            <p:cNvPr id="180" name="Oval 179"/>
            <p:cNvSpPr/>
            <p:nvPr/>
          </p:nvSpPr>
          <p:spPr bwMode="auto">
            <a:xfrm>
              <a:off x="760059" y="5526939"/>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81" name="Picture 180"/>
            <p:cNvPicPr>
              <a:picLocks noChangeAspect="1"/>
            </p:cNvPicPr>
            <p:nvPr/>
          </p:nvPicPr>
          <p:blipFill rotWithShape="1">
            <a:blip r:embed="rId22" cstate="print">
              <a:extLst>
                <a:ext uri="{28A0092B-C50C-407E-A947-70E740481C1C}">
                  <a14:useLocalDpi xmlns:a14="http://schemas.microsoft.com/office/drawing/2010/main" val="0"/>
                </a:ext>
              </a:extLst>
            </a:blip>
            <a:srcRect l="2525" t="8501" r="78535" b="10924"/>
            <a:stretch/>
          </p:blipFill>
          <p:spPr>
            <a:xfrm>
              <a:off x="799018" y="5562606"/>
              <a:ext cx="354400" cy="354400"/>
            </a:xfrm>
            <a:prstGeom prst="rect">
              <a:avLst/>
            </a:prstGeom>
          </p:spPr>
        </p:pic>
      </p:grpSp>
      <p:grpSp>
        <p:nvGrpSpPr>
          <p:cNvPr id="182" name="Group 181"/>
          <p:cNvGrpSpPr/>
          <p:nvPr/>
        </p:nvGrpSpPr>
        <p:grpSpPr>
          <a:xfrm>
            <a:off x="6640586" y="1405803"/>
            <a:ext cx="462474" cy="462473"/>
            <a:chOff x="900421" y="4613368"/>
            <a:chExt cx="462474" cy="462473"/>
          </a:xfrm>
        </p:grpSpPr>
        <p:sp>
          <p:nvSpPr>
            <p:cNvPr id="183" name="Oval 182"/>
            <p:cNvSpPr/>
            <p:nvPr/>
          </p:nvSpPr>
          <p:spPr bwMode="auto">
            <a:xfrm>
              <a:off x="900421" y="4613368"/>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84" name="Picture 18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1596" y="4638217"/>
              <a:ext cx="425389" cy="379263"/>
            </a:xfrm>
            <a:prstGeom prst="rect">
              <a:avLst/>
            </a:prstGeom>
          </p:spPr>
        </p:pic>
      </p:grpSp>
      <p:grpSp>
        <p:nvGrpSpPr>
          <p:cNvPr id="185" name="Group 184"/>
          <p:cNvGrpSpPr/>
          <p:nvPr/>
        </p:nvGrpSpPr>
        <p:grpSpPr>
          <a:xfrm>
            <a:off x="7148485" y="1427627"/>
            <a:ext cx="462474" cy="462473"/>
            <a:chOff x="580161" y="5047144"/>
            <a:chExt cx="462474" cy="462473"/>
          </a:xfrm>
        </p:grpSpPr>
        <p:sp>
          <p:nvSpPr>
            <p:cNvPr id="186" name="Oval 185"/>
            <p:cNvSpPr/>
            <p:nvPr/>
          </p:nvSpPr>
          <p:spPr bwMode="auto">
            <a:xfrm>
              <a:off x="580161" y="5047144"/>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87" name="Picture 18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2542" y="5102505"/>
              <a:ext cx="399349" cy="374390"/>
            </a:xfrm>
            <a:prstGeom prst="rect">
              <a:avLst/>
            </a:prstGeom>
          </p:spPr>
        </p:pic>
      </p:grpSp>
      <p:grpSp>
        <p:nvGrpSpPr>
          <p:cNvPr id="188" name="Group 187"/>
          <p:cNvGrpSpPr/>
          <p:nvPr/>
        </p:nvGrpSpPr>
        <p:grpSpPr>
          <a:xfrm>
            <a:off x="5587494" y="2322749"/>
            <a:ext cx="462474" cy="462473"/>
            <a:chOff x="1301853" y="4426381"/>
            <a:chExt cx="462474" cy="462473"/>
          </a:xfrm>
        </p:grpSpPr>
        <p:sp>
          <p:nvSpPr>
            <p:cNvPr id="189" name="Oval 188"/>
            <p:cNvSpPr/>
            <p:nvPr/>
          </p:nvSpPr>
          <p:spPr bwMode="auto">
            <a:xfrm>
              <a:off x="1301853" y="4426381"/>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191" name="Picture 19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black">
            <a:xfrm>
              <a:off x="1446143" y="4516488"/>
              <a:ext cx="172694" cy="286414"/>
            </a:xfrm>
            <a:prstGeom prst="rect">
              <a:avLst/>
            </a:prstGeom>
          </p:spPr>
        </p:pic>
      </p:grpSp>
      <p:grpSp>
        <p:nvGrpSpPr>
          <p:cNvPr id="193" name="Group 192"/>
          <p:cNvGrpSpPr/>
          <p:nvPr/>
        </p:nvGrpSpPr>
        <p:grpSpPr>
          <a:xfrm>
            <a:off x="6136886" y="1523899"/>
            <a:ext cx="462474" cy="462473"/>
            <a:chOff x="2618481" y="5200604"/>
            <a:chExt cx="363234" cy="363233"/>
          </a:xfrm>
        </p:grpSpPr>
        <p:sp>
          <p:nvSpPr>
            <p:cNvPr id="194" name="Oval 193"/>
            <p:cNvSpPr/>
            <p:nvPr/>
          </p:nvSpPr>
          <p:spPr bwMode="auto">
            <a:xfrm>
              <a:off x="2618481" y="5200604"/>
              <a:ext cx="363234" cy="36323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sp>
          <p:nvSpPr>
            <p:cNvPr id="195" name="Freeform 20"/>
            <p:cNvSpPr>
              <a:spLocks noEditPoints="1"/>
            </p:cNvSpPr>
            <p:nvPr/>
          </p:nvSpPr>
          <p:spPr bwMode="black">
            <a:xfrm>
              <a:off x="2668899" y="5287996"/>
              <a:ext cx="262398" cy="168810"/>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8298" tIns="29149" rIns="58298" bIns="29149" numCol="1" rtlCol="0" anchor="ctr" anchorCtr="0" compatLnSpc="1">
              <a:prstTxWarp prst="textNoShape">
                <a:avLst/>
              </a:prstTxWarp>
            </a:bodyPr>
            <a:lstStyle/>
            <a:p>
              <a:pPr defTabSz="472279"/>
              <a:endParaRPr lang="en-US" sz="700" spc="-78">
                <a:solidFill>
                  <a:srgbClr val="292929">
                    <a:lumMod val="75000"/>
                  </a:srgbClr>
                </a:solidFill>
                <a:ea typeface="Segoe UI" pitchFamily="34" charset="0"/>
                <a:cs typeface="Segoe UI" pitchFamily="34" charset="0"/>
              </a:endParaRPr>
            </a:p>
          </p:txBody>
        </p:sp>
      </p:grpSp>
      <p:grpSp>
        <p:nvGrpSpPr>
          <p:cNvPr id="200" name="Group 199"/>
          <p:cNvGrpSpPr/>
          <p:nvPr/>
        </p:nvGrpSpPr>
        <p:grpSpPr>
          <a:xfrm>
            <a:off x="5708210" y="1810735"/>
            <a:ext cx="462474" cy="477523"/>
            <a:chOff x="1770285" y="3576167"/>
            <a:chExt cx="462474" cy="477523"/>
          </a:xfrm>
        </p:grpSpPr>
        <p:sp>
          <p:nvSpPr>
            <p:cNvPr id="201" name="Oval 200"/>
            <p:cNvSpPr/>
            <p:nvPr/>
          </p:nvSpPr>
          <p:spPr bwMode="auto">
            <a:xfrm>
              <a:off x="1770285" y="3591217"/>
              <a:ext cx="462474" cy="462473"/>
            </a:xfrm>
            <a:prstGeom prst="ellipse">
              <a:avLst/>
            </a:prstGeom>
            <a:solidFill>
              <a:srgbClr val="FFFFFF">
                <a:alpha val="10196"/>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8298" tIns="29149" rIns="58298" bIns="29149" numCol="1" rtlCol="0" anchor="ctr" anchorCtr="0" compatLnSpc="1">
              <a:prstTxWarp prst="textNoShape">
                <a:avLst/>
              </a:prstTxWarp>
            </a:bodyPr>
            <a:lstStyle/>
            <a:p>
              <a:pPr algn="ctr" defTabSz="582809" fontAlgn="base">
                <a:lnSpc>
                  <a:spcPct val="90000"/>
                </a:lnSpc>
                <a:spcBef>
                  <a:spcPct val="0"/>
                </a:spcBef>
                <a:spcAft>
                  <a:spcPct val="0"/>
                </a:spcAft>
              </a:pPr>
              <a:endParaRPr lang="en-US" sz="700" dirty="0">
                <a:solidFill>
                  <a:srgbClr val="292929">
                    <a:lumMod val="75000"/>
                  </a:srgbClr>
                </a:solidFill>
                <a:ea typeface="Segoe UI" pitchFamily="34" charset="0"/>
                <a:cs typeface="Segoe UI" pitchFamily="34" charset="0"/>
              </a:endParaRPr>
            </a:p>
          </p:txBody>
        </p:sp>
        <p:pic>
          <p:nvPicPr>
            <p:cNvPr id="202" name="Picture 20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1786154" y="3576167"/>
              <a:ext cx="436605" cy="474570"/>
            </a:xfrm>
            <a:prstGeom prst="rect">
              <a:avLst/>
            </a:prstGeom>
          </p:spPr>
        </p:pic>
      </p:grpSp>
      <p:sp>
        <p:nvSpPr>
          <p:cNvPr id="203" name="TextBox 202"/>
          <p:cNvSpPr txBox="1"/>
          <p:nvPr/>
        </p:nvSpPr>
        <p:spPr>
          <a:xfrm>
            <a:off x="4910696" y="4443814"/>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Reporting</a:t>
            </a:r>
            <a:endParaRPr lang="en-US" sz="1600" dirty="0">
              <a:solidFill>
                <a:srgbClr val="FFFFFF"/>
              </a:solidFill>
              <a:ea typeface="Segoe UI" pitchFamily="34" charset="0"/>
              <a:cs typeface="Segoe UI" pitchFamily="34" charset="0"/>
            </a:endParaRPr>
          </a:p>
        </p:txBody>
      </p:sp>
      <p:pic>
        <p:nvPicPr>
          <p:cNvPr id="207" name="Picture 20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83177" y="2315812"/>
            <a:ext cx="1689572" cy="965469"/>
          </a:xfrm>
          <a:prstGeom prst="rect">
            <a:avLst/>
          </a:prstGeom>
        </p:spPr>
      </p:pic>
      <p:pic>
        <p:nvPicPr>
          <p:cNvPr id="210" name="Picture 209"/>
          <p:cNvPicPr>
            <a:picLocks noChangeAspect="1"/>
          </p:cNvPicPr>
          <p:nvPr/>
        </p:nvPicPr>
        <p:blipFill>
          <a:blip r:embed="rId26"/>
          <a:stretch>
            <a:fillRect/>
          </a:stretch>
        </p:blipFill>
        <p:spPr>
          <a:xfrm>
            <a:off x="5664532" y="4965393"/>
            <a:ext cx="508000" cy="584200"/>
          </a:xfrm>
          <a:prstGeom prst="rect">
            <a:avLst/>
          </a:prstGeom>
        </p:spPr>
      </p:pic>
      <p:pic>
        <p:nvPicPr>
          <p:cNvPr id="24" name="Picture 2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73015" y="3394981"/>
            <a:ext cx="1330587" cy="780228"/>
          </a:xfrm>
          <a:prstGeom prst="rect">
            <a:avLst/>
          </a:prstGeom>
        </p:spPr>
      </p:pic>
      <p:pic>
        <p:nvPicPr>
          <p:cNvPr id="211" name="Picture 21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28714" y="4651511"/>
            <a:ext cx="1330587" cy="780228"/>
          </a:xfrm>
          <a:prstGeom prst="rect">
            <a:avLst/>
          </a:prstGeom>
        </p:spPr>
      </p:pic>
      <p:pic>
        <p:nvPicPr>
          <p:cNvPr id="25" name="Picture 2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631943" y="4831383"/>
            <a:ext cx="1271033" cy="586631"/>
          </a:xfrm>
          <a:prstGeom prst="rect">
            <a:avLst/>
          </a:prstGeom>
        </p:spPr>
      </p:pic>
      <p:sp>
        <p:nvSpPr>
          <p:cNvPr id="323" name="Rectangle 322"/>
          <p:cNvSpPr/>
          <p:nvPr/>
        </p:nvSpPr>
        <p:spPr>
          <a:xfrm>
            <a:off x="5559093" y="5892568"/>
            <a:ext cx="2289267"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Dynamics</a:t>
            </a:r>
          </a:p>
        </p:txBody>
      </p:sp>
      <p:pic>
        <p:nvPicPr>
          <p:cNvPr id="324" name="Picture 323"/>
          <p:cNvPicPr>
            <a:picLocks noChangeAspect="1"/>
          </p:cNvPicPr>
          <p:nvPr/>
        </p:nvPicPr>
        <p:blipFill rotWithShape="1">
          <a:blip r:embed="rId20" cstate="print">
            <a:extLst>
              <a:ext uri="{28A0092B-C50C-407E-A947-70E740481C1C}">
                <a14:useLocalDpi xmlns:a14="http://schemas.microsoft.com/office/drawing/2010/main" val="0"/>
              </a:ext>
            </a:extLst>
          </a:blip>
          <a:srcRect r="88756"/>
          <a:stretch/>
        </p:blipFill>
        <p:spPr>
          <a:xfrm>
            <a:off x="5285268" y="5931857"/>
            <a:ext cx="316024" cy="323583"/>
          </a:xfrm>
          <a:prstGeom prst="rect">
            <a:avLst/>
          </a:prstGeom>
        </p:spPr>
      </p:pic>
      <p:sp>
        <p:nvSpPr>
          <p:cNvPr id="212" name="Rectangle 211"/>
          <p:cNvSpPr/>
          <p:nvPr/>
        </p:nvSpPr>
        <p:spPr>
          <a:xfrm>
            <a:off x="3900278" y="6027599"/>
            <a:ext cx="3132351"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 with integrated productivity,</a:t>
            </a:r>
          </a:p>
        </p:txBody>
      </p:sp>
      <p:sp>
        <p:nvSpPr>
          <p:cNvPr id="213" name="Rectangle 212"/>
          <p:cNvSpPr/>
          <p:nvPr/>
        </p:nvSpPr>
        <p:spPr>
          <a:xfrm>
            <a:off x="8483206" y="6026436"/>
            <a:ext cx="2479675" cy="369332"/>
          </a:xfrm>
          <a:prstGeom prst="rect">
            <a:avLst/>
          </a:prstGeom>
        </p:spPr>
        <p:txBody>
          <a:bodyPr wrap="square">
            <a:spAutoFit/>
          </a:bodyPr>
          <a:lstStyle/>
          <a:p>
            <a:r>
              <a:rPr lang="en-GB" dirty="0">
                <a:solidFill>
                  <a:srgbClr val="002153"/>
                </a:solidFill>
                <a:latin typeface="Segoe UI" panose="020B0502040204020203" pitchFamily="34" charset="0"/>
                <a:cs typeface="Segoe UI" panose="020B0502040204020203" pitchFamily="34" charset="0"/>
              </a:rPr>
              <a:t> </a:t>
            </a:r>
            <a:r>
              <a:rPr lang="en-GB" dirty="0" smtClean="0">
                <a:solidFill>
                  <a:srgbClr val="002153"/>
                </a:solidFill>
                <a:latin typeface="Segoe UI" panose="020B0502040204020203" pitchFamily="34" charset="0"/>
                <a:cs typeface="Segoe UI" panose="020B0502040204020203" pitchFamily="34" charset="0"/>
              </a:rPr>
              <a:t>and in-built mobility.</a:t>
            </a:r>
          </a:p>
        </p:txBody>
      </p:sp>
      <p:sp>
        <p:nvSpPr>
          <p:cNvPr id="214" name="Rectangle 213"/>
          <p:cNvSpPr/>
          <p:nvPr/>
        </p:nvSpPr>
        <p:spPr>
          <a:xfrm>
            <a:off x="6786492" y="6364188"/>
            <a:ext cx="1344267"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Connected.</a:t>
            </a:r>
          </a:p>
        </p:txBody>
      </p:sp>
      <p:sp>
        <p:nvSpPr>
          <p:cNvPr id="215" name="Rectangle 214"/>
          <p:cNvSpPr/>
          <p:nvPr/>
        </p:nvSpPr>
        <p:spPr>
          <a:xfrm>
            <a:off x="5332208" y="6364188"/>
            <a:ext cx="1552641"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Configurable.</a:t>
            </a:r>
          </a:p>
        </p:txBody>
      </p:sp>
      <p:sp>
        <p:nvSpPr>
          <p:cNvPr id="216" name="Rectangle 215"/>
          <p:cNvSpPr/>
          <p:nvPr/>
        </p:nvSpPr>
        <p:spPr>
          <a:xfrm>
            <a:off x="4430227" y="6364188"/>
            <a:ext cx="1552641"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Flexible.</a:t>
            </a:r>
          </a:p>
        </p:txBody>
      </p:sp>
      <p:sp>
        <p:nvSpPr>
          <p:cNvPr id="218" name="Rectangle 217"/>
          <p:cNvSpPr/>
          <p:nvPr/>
        </p:nvSpPr>
        <p:spPr>
          <a:xfrm>
            <a:off x="6894129" y="6026349"/>
            <a:ext cx="2479675" cy="369332"/>
          </a:xfrm>
          <a:prstGeom prst="rect">
            <a:avLst/>
          </a:prstGeom>
        </p:spPr>
        <p:txBody>
          <a:bodyPr wrap="square">
            <a:spAutoFit/>
          </a:bodyPr>
          <a:lstStyle/>
          <a:p>
            <a:r>
              <a:rPr lang="en-GB" dirty="0" smtClean="0">
                <a:solidFill>
                  <a:srgbClr val="002153"/>
                </a:solidFill>
                <a:latin typeface="Segoe UI" panose="020B0502040204020203" pitchFamily="34" charset="0"/>
                <a:cs typeface="Segoe UI" panose="020B0502040204020203" pitchFamily="34" charset="0"/>
              </a:rPr>
              <a:t>strategic insight</a:t>
            </a:r>
          </a:p>
        </p:txBody>
      </p:sp>
      <p:sp>
        <p:nvSpPr>
          <p:cNvPr id="217" name="TextBox 216"/>
          <p:cNvSpPr txBox="1"/>
          <p:nvPr/>
        </p:nvSpPr>
        <p:spPr>
          <a:xfrm>
            <a:off x="4083300" y="3794710"/>
            <a:ext cx="1221110" cy="221599"/>
          </a:xfrm>
          <a:prstGeom prst="rect">
            <a:avLst/>
          </a:prstGeom>
          <a:noFill/>
        </p:spPr>
        <p:txBody>
          <a:bodyPr wrap="square" lIns="0" tIns="0" rIns="0" bIns="0" rtlCol="0">
            <a:spAutoFit/>
          </a:bodyPr>
          <a:lstStyle/>
          <a:p>
            <a:pPr algn="ctr" defTabSz="914225">
              <a:lnSpc>
                <a:spcPct val="90000"/>
              </a:lnSpc>
            </a:pPr>
            <a:r>
              <a:rPr lang="en-US" sz="1600" dirty="0" smtClean="0">
                <a:solidFill>
                  <a:srgbClr val="FFFFFF"/>
                </a:solidFill>
                <a:ea typeface="Segoe UI" pitchFamily="34" charset="0"/>
                <a:cs typeface="Segoe UI" pitchFamily="34" charset="0"/>
              </a:rPr>
              <a:t>Mobile</a:t>
            </a:r>
            <a:endParaRPr lang="en-US" sz="1600" dirty="0">
              <a:solidFill>
                <a:srgbClr val="FFFFFF"/>
              </a:solidFill>
              <a:ea typeface="Segoe UI" pitchFamily="34" charset="0"/>
              <a:cs typeface="Segoe UI" pitchFamily="34" charset="0"/>
            </a:endParaRPr>
          </a:p>
        </p:txBody>
      </p:sp>
      <p:grpSp>
        <p:nvGrpSpPr>
          <p:cNvPr id="4" name="Group 3"/>
          <p:cNvGrpSpPr/>
          <p:nvPr/>
        </p:nvGrpSpPr>
        <p:grpSpPr>
          <a:xfrm>
            <a:off x="6480011" y="4406782"/>
            <a:ext cx="2695955" cy="1578974"/>
            <a:chOff x="6480011" y="4406782"/>
            <a:chExt cx="2695955" cy="1578974"/>
          </a:xfrm>
        </p:grpSpPr>
        <p:grpSp>
          <p:nvGrpSpPr>
            <p:cNvPr id="219" name="Group 218"/>
            <p:cNvGrpSpPr/>
            <p:nvPr/>
          </p:nvGrpSpPr>
          <p:grpSpPr>
            <a:xfrm>
              <a:off x="6480011" y="4406782"/>
              <a:ext cx="2695955" cy="1578974"/>
              <a:chOff x="6435780" y="1337416"/>
              <a:chExt cx="2695955" cy="1578974"/>
            </a:xfrm>
          </p:grpSpPr>
          <p:sp>
            <p:nvSpPr>
              <p:cNvPr id="220" name="Arc 219"/>
              <p:cNvSpPr/>
              <p:nvPr/>
            </p:nvSpPr>
            <p:spPr>
              <a:xfrm flipH="1">
                <a:off x="6435780" y="1337416"/>
                <a:ext cx="2695955" cy="1578974"/>
              </a:xfrm>
              <a:prstGeom prst="arc">
                <a:avLst>
                  <a:gd name="adj1" fmla="val 21149554"/>
                  <a:gd name="adj2" fmla="val 21148427"/>
                </a:avLst>
              </a:prstGeom>
              <a:noFill/>
              <a:ln w="3175"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92929"/>
                  </a:solidFill>
                </a:endParaRPr>
              </a:p>
            </p:txBody>
          </p:sp>
          <p:sp>
            <p:nvSpPr>
              <p:cNvPr id="221" name="Arc 220"/>
              <p:cNvSpPr/>
              <p:nvPr/>
            </p:nvSpPr>
            <p:spPr>
              <a:xfrm flipH="1">
                <a:off x="6898534" y="1713635"/>
                <a:ext cx="1805032" cy="811813"/>
              </a:xfrm>
              <a:prstGeom prst="arc">
                <a:avLst>
                  <a:gd name="adj1" fmla="val 20886868"/>
                  <a:gd name="adj2" fmla="val 20886718"/>
                </a:avLst>
              </a:prstGeom>
              <a:solidFill>
                <a:schemeClr val="bg1"/>
              </a:solidFill>
              <a:ln w="31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r"/>
                <a:r>
                  <a:rPr lang="en-US" dirty="0" smtClean="0">
                    <a:solidFill>
                      <a:srgbClr val="002153"/>
                    </a:solidFill>
                    <a:latin typeface="Segoe UI" panose="020B0502040204020203" pitchFamily="34" charset="0"/>
                    <a:cs typeface="Segoe UI" panose="020B0502040204020203" pitchFamily="34" charset="0"/>
                  </a:rPr>
                  <a:t>Dynamics AX</a:t>
                </a:r>
                <a:endParaRPr lang="en-US" dirty="0">
                  <a:solidFill>
                    <a:srgbClr val="292929"/>
                  </a:solidFill>
                </a:endParaRPr>
              </a:p>
            </p:txBody>
          </p:sp>
        </p:grpSp>
        <p:pic>
          <p:nvPicPr>
            <p:cNvPr id="222" name="Picture 221"/>
            <p:cNvPicPr>
              <a:picLocks noChangeAspect="1"/>
            </p:cNvPicPr>
            <p:nvPr/>
          </p:nvPicPr>
          <p:blipFill rotWithShape="1">
            <a:blip r:embed="rId20" cstate="print">
              <a:extLst>
                <a:ext uri="{28A0092B-C50C-407E-A947-70E740481C1C}">
                  <a14:useLocalDpi xmlns:a14="http://schemas.microsoft.com/office/drawing/2010/main" val="0"/>
                </a:ext>
              </a:extLst>
            </a:blip>
            <a:srcRect r="88756"/>
            <a:stretch/>
          </p:blipFill>
          <p:spPr>
            <a:xfrm>
              <a:off x="7009311" y="5025276"/>
              <a:ext cx="316024" cy="323583"/>
            </a:xfrm>
            <a:prstGeom prst="rect">
              <a:avLst/>
            </a:prstGeom>
            <a:gradFill>
              <a:gsLst>
                <a:gs pos="100000">
                  <a:srgbClr val="FFFFFF">
                    <a:alpha val="0"/>
                  </a:srgbClr>
                </a:gs>
                <a:gs pos="0">
                  <a:srgbClr val="FFFFFF"/>
                </a:gs>
                <a:gs pos="95000">
                  <a:srgbClr val="FFFFFF">
                    <a:alpha val="54000"/>
                  </a:srgbClr>
                </a:gs>
                <a:gs pos="30000">
                  <a:srgbClr val="FFFFFF">
                    <a:alpha val="77000"/>
                  </a:srgbClr>
                </a:gs>
                <a:gs pos="0">
                  <a:srgbClr val="FFFFFF"/>
                </a:gs>
              </a:gsLst>
              <a:path path="shape">
                <a:fillToRect l="50000" t="50000" r="50000" b="50000"/>
              </a:path>
            </a:gradFill>
            <a:ln w="3175" cmpd="sng">
              <a:noFill/>
            </a:ln>
            <a:effectLst/>
          </p:spPr>
        </p:pic>
      </p:grpSp>
    </p:spTree>
    <p:extLst>
      <p:ext uri="{BB962C8B-B14F-4D97-AF65-F5344CB8AC3E}">
        <p14:creationId xmlns:p14="http://schemas.microsoft.com/office/powerpoint/2010/main" val="223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1.66667E-6 4.44444E-6 L 0.00273 -0.34329 " pathEditMode="relative" rAng="0" ptsTypes="AA">
                                      <p:cBhvr>
                                        <p:cTn id="6" dur="2000" fill="hold"/>
                                        <p:tgtEl>
                                          <p:spTgt spid="192"/>
                                        </p:tgtEl>
                                        <p:attrNameLst>
                                          <p:attrName>ppt_x</p:attrName>
                                          <p:attrName>ppt_y</p:attrName>
                                        </p:attrNameLst>
                                      </p:cBhvr>
                                      <p:rCtr x="130" y="-17176"/>
                                    </p:animMotion>
                                  </p:childTnLst>
                                </p:cTn>
                              </p:par>
                              <p:par>
                                <p:cTn id="7" presetID="42" presetClass="path" presetSubtype="0" accel="50000" decel="50000" fill="hold" grpId="1" nodeType="withEffect">
                                  <p:stCondLst>
                                    <p:cond delay="0"/>
                                  </p:stCondLst>
                                  <p:childTnLst>
                                    <p:animMotion origin="layout" path="M -8.33333E-7 3.33333E-6 L -0.00234 -0.32361 " pathEditMode="relative" rAng="0" ptsTypes="AA">
                                      <p:cBhvr>
                                        <p:cTn id="8" dur="2000" fill="hold"/>
                                        <p:tgtEl>
                                          <p:spTgt spid="190"/>
                                        </p:tgtEl>
                                        <p:attrNameLst>
                                          <p:attrName>ppt_x</p:attrName>
                                          <p:attrName>ppt_y</p:attrName>
                                        </p:attrNameLst>
                                      </p:cBhvr>
                                      <p:rCtr x="-117" y="-16181"/>
                                    </p:animMotion>
                                  </p:childTnLst>
                                </p:cTn>
                              </p:par>
                              <p:par>
                                <p:cTn id="9" presetID="42" presetClass="path" presetSubtype="0" accel="50000" decel="50000" fill="hold" grpId="1" nodeType="withEffect">
                                  <p:stCondLst>
                                    <p:cond delay="0"/>
                                  </p:stCondLst>
                                  <p:childTnLst>
                                    <p:animMotion origin="layout" path="M -3.54167E-6 7.40741E-7 L -0.00039 -0.33357 " pathEditMode="relative" rAng="0" ptsTypes="AA">
                                      <p:cBhvr>
                                        <p:cTn id="10" dur="2000" fill="hold"/>
                                        <p:tgtEl>
                                          <p:spTgt spid="197"/>
                                        </p:tgtEl>
                                        <p:attrNameLst>
                                          <p:attrName>ppt_x</p:attrName>
                                          <p:attrName>ppt_y</p:attrName>
                                        </p:attrNameLst>
                                      </p:cBhvr>
                                      <p:rCtr x="-26" y="-16690"/>
                                    </p:animMotion>
                                  </p:childTnLst>
                                </p:cTn>
                              </p:par>
                              <p:par>
                                <p:cTn id="11" presetID="42" presetClass="path" presetSubtype="0" accel="50000" decel="50000" fill="hold" grpId="1" nodeType="withEffect">
                                  <p:stCondLst>
                                    <p:cond delay="0"/>
                                  </p:stCondLst>
                                  <p:childTnLst>
                                    <p:animMotion origin="layout" path="M 2.5E-6 3.33333E-6 L -0.00078 -0.33403 " pathEditMode="relative" rAng="0" ptsTypes="AA">
                                      <p:cBhvr>
                                        <p:cTn id="12" dur="2000" fill="hold"/>
                                        <p:tgtEl>
                                          <p:spTgt spid="199"/>
                                        </p:tgtEl>
                                        <p:attrNameLst>
                                          <p:attrName>ppt_x</p:attrName>
                                          <p:attrName>ppt_y</p:attrName>
                                        </p:attrNameLst>
                                      </p:cBhvr>
                                      <p:rCtr x="-39" y="-16713"/>
                                    </p:animMotion>
                                  </p:childTnLst>
                                </p:cTn>
                              </p:par>
                              <p:par>
                                <p:cTn id="13" presetID="42" presetClass="path" presetSubtype="0" accel="50000" decel="50000" fill="hold" grpId="1" nodeType="withEffect">
                                  <p:stCondLst>
                                    <p:cond delay="0"/>
                                  </p:stCondLst>
                                  <p:childTnLst>
                                    <p:animMotion origin="layout" path="M -3.125E-6 4.44444E-6 L -0.00013 -0.33612 " pathEditMode="relative" rAng="0" ptsTypes="AA">
                                      <p:cBhvr>
                                        <p:cTn id="14" dur="2000" fill="hold"/>
                                        <p:tgtEl>
                                          <p:spTgt spid="196"/>
                                        </p:tgtEl>
                                        <p:attrNameLst>
                                          <p:attrName>ppt_x</p:attrName>
                                          <p:attrName>ppt_y</p:attrName>
                                        </p:attrNameLst>
                                      </p:cBhvr>
                                      <p:rCtr x="-13" y="-16806"/>
                                    </p:animMotion>
                                  </p:childTnLst>
                                </p:cTn>
                              </p:par>
                              <p:par>
                                <p:cTn id="15" presetID="42" presetClass="path" presetSubtype="0" accel="50000" decel="50000" fill="hold" grpId="1" nodeType="withEffect">
                                  <p:stCondLst>
                                    <p:cond delay="0"/>
                                  </p:stCondLst>
                                  <p:childTnLst>
                                    <p:animMotion origin="layout" path="M -1.04167E-6 -2.22222E-6 L 0.00039 -0.3331 " pathEditMode="relative" rAng="0" ptsTypes="AA">
                                      <p:cBhvr>
                                        <p:cTn id="16" dur="2000" fill="hold"/>
                                        <p:tgtEl>
                                          <p:spTgt spid="198"/>
                                        </p:tgtEl>
                                        <p:attrNameLst>
                                          <p:attrName>ppt_x</p:attrName>
                                          <p:attrName>ppt_y</p:attrName>
                                        </p:attrNameLst>
                                      </p:cBhvr>
                                      <p:rCtr x="13" y="-16667"/>
                                    </p:animMotion>
                                  </p:childTnLst>
                                </p:cTn>
                              </p:par>
                              <p:par>
                                <p:cTn id="17" presetID="42" presetClass="path" presetSubtype="0" accel="50000" decel="50000" fill="hold" grpId="1" nodeType="withEffect">
                                  <p:stCondLst>
                                    <p:cond delay="0"/>
                                  </p:stCondLst>
                                  <p:childTnLst>
                                    <p:animMotion origin="layout" path="M 2.08333E-7 -1.11111E-6 L -0.00026 -0.3206 " pathEditMode="relative" rAng="0" ptsTypes="AA">
                                      <p:cBhvr>
                                        <p:cTn id="18" dur="2000" fill="hold"/>
                                        <p:tgtEl>
                                          <p:spTgt spid="323"/>
                                        </p:tgtEl>
                                        <p:attrNameLst>
                                          <p:attrName>ppt_x</p:attrName>
                                          <p:attrName>ppt_y</p:attrName>
                                        </p:attrNameLst>
                                      </p:cBhvr>
                                      <p:rCtr x="-13" y="-16042"/>
                                    </p:animMotion>
                                  </p:childTnLst>
                                </p:cTn>
                              </p:par>
                              <p:par>
                                <p:cTn id="19" presetID="42" presetClass="path" presetSubtype="0" accel="50000" decel="50000" fill="hold" nodeType="withEffect">
                                  <p:stCondLst>
                                    <p:cond delay="0"/>
                                  </p:stCondLst>
                                  <p:childTnLst>
                                    <p:animMotion origin="layout" path="M -4.16667E-6 4.07407E-6 L 0.00261 -0.32338 " pathEditMode="relative" rAng="0" ptsTypes="AA">
                                      <p:cBhvr>
                                        <p:cTn id="20" dur="2000" fill="hold"/>
                                        <p:tgtEl>
                                          <p:spTgt spid="324"/>
                                        </p:tgtEl>
                                        <p:attrNameLst>
                                          <p:attrName>ppt_x</p:attrName>
                                          <p:attrName>ppt_y</p:attrName>
                                        </p:attrNameLst>
                                      </p:cBhvr>
                                      <p:rCtr x="130" y="-16181"/>
                                    </p:animMotion>
                                  </p:childTnLst>
                                </p:cTn>
                              </p:par>
                              <p:par>
                                <p:cTn id="21" presetID="0" presetClass="path" presetSubtype="0" accel="50000" decel="50000" fill="hold" nodeType="withEffect">
                                  <p:stCondLst>
                                    <p:cond delay="0"/>
                                  </p:stCondLst>
                                  <p:childTnLst>
                                    <p:animMotion origin="layout" path="M 0 0 L -0.2595 0.00301 " pathEditMode="relative" ptsTypes="AA">
                                      <p:cBhvr>
                                        <p:cTn id="22" dur="2000" fill="hold"/>
                                        <p:tgtEl>
                                          <p:spTgt spid="11"/>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2595 0.00301 " pathEditMode="relative" ptsTypes="AA">
                                      <p:cBhvr>
                                        <p:cTn id="24" dur="2000" fill="hold"/>
                                        <p:tgtEl>
                                          <p:spTgt spid="1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2595 0.00301 " pathEditMode="relative" ptsTypes="AA">
                                      <p:cBhvr>
                                        <p:cTn id="26" dur="2000" fill="hold"/>
                                        <p:tgtEl>
                                          <p:spTgt spid="13"/>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2595 0.00301 " pathEditMode="relative" ptsTypes="AA">
                                      <p:cBhvr>
                                        <p:cTn id="28" dur="2000" fill="hold"/>
                                        <p:tgtEl>
                                          <p:spTgt spid="14"/>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2595 0.00301 " pathEditMode="relative" ptsTypes="AA">
                                      <p:cBhvr>
                                        <p:cTn id="30" dur="2000" fill="hold"/>
                                        <p:tgtEl>
                                          <p:spTgt spid="17"/>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2595 0.00301 " pathEditMode="relative" ptsTypes="AA">
                                      <p:cBhvr>
                                        <p:cTn id="32" dur="2000" fill="hold"/>
                                        <p:tgtEl>
                                          <p:spTgt spid="19"/>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4.16667E-7 -1.48148E-6 L -0.25495 0.01018 " pathEditMode="relative" rAng="0" ptsTypes="AA">
                                      <p:cBhvr>
                                        <p:cTn id="34" dur="2000" fill="hold"/>
                                        <p:tgtEl>
                                          <p:spTgt spid="20"/>
                                        </p:tgtEl>
                                        <p:attrNameLst>
                                          <p:attrName>ppt_x</p:attrName>
                                          <p:attrName>ppt_y</p:attrName>
                                        </p:attrNameLst>
                                      </p:cBhvr>
                                      <p:rCtr x="-12760" y="486"/>
                                    </p:animMotion>
                                  </p:childTnLst>
                                </p:cTn>
                              </p:par>
                              <p:par>
                                <p:cTn id="35" presetID="0" presetClass="path" presetSubtype="0" accel="50000" decel="50000" fill="hold" nodeType="withEffect">
                                  <p:stCondLst>
                                    <p:cond delay="0"/>
                                  </p:stCondLst>
                                  <p:childTnLst>
                                    <p:animMotion origin="layout" path="M 0 0 L -0.2595 0.00301 " pathEditMode="relative" ptsTypes="AA">
                                      <p:cBhvr>
                                        <p:cTn id="36" dur="2000" fill="hold"/>
                                        <p:tgtEl>
                                          <p:spTgt spid="21"/>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2595 0.00301 " pathEditMode="relative" ptsTypes="AA">
                                      <p:cBhvr>
                                        <p:cTn id="38" dur="2000" fill="hold"/>
                                        <p:tgtEl>
                                          <p:spTgt spid="2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2595 0.00301 " pathEditMode="relative" ptsTypes="AA">
                                      <p:cBhvr>
                                        <p:cTn id="40" dur="2000" fill="hold"/>
                                        <p:tgtEl>
                                          <p:spTgt spid="3"/>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2595 0.00301 " pathEditMode="relative" ptsTypes="AA">
                                      <p:cBhvr>
                                        <p:cTn id="42" dur="2000" fill="hold"/>
                                        <p:tgtEl>
                                          <p:spTgt spid="31"/>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2595 0.00301 " pathEditMode="relative" ptsTypes="AA">
                                      <p:cBhvr>
                                        <p:cTn id="44" dur="2000" fill="hold"/>
                                        <p:tgtEl>
                                          <p:spTgt spid="32"/>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2595 0.00301 " pathEditMode="relative" ptsTypes="AA">
                                      <p:cBhvr>
                                        <p:cTn id="46" dur="2000" fill="hold"/>
                                        <p:tgtEl>
                                          <p:spTgt spid="33"/>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2595 0.00301 " pathEditMode="relative" ptsTypes="AA">
                                      <p:cBhvr>
                                        <p:cTn id="48" dur="2000" fill="hold"/>
                                        <p:tgtEl>
                                          <p:spTgt spid="34"/>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 0 L -0.2595 0.00301 " pathEditMode="relative" ptsTypes="AA">
                                      <p:cBhvr>
                                        <p:cTn id="50" dur="2000" fill="hold"/>
                                        <p:tgtEl>
                                          <p:spTgt spid="317"/>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 0 L -0.2595 0.00301 " pathEditMode="relative" ptsTypes="AA">
                                      <p:cBhvr>
                                        <p:cTn id="52" dur="2000" fill="hold"/>
                                        <p:tgtEl>
                                          <p:spTgt spid="172"/>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 0 L -0.2595 0.00301 " pathEditMode="relative" ptsTypes="AA">
                                      <p:cBhvr>
                                        <p:cTn id="54" dur="2000" fill="hold"/>
                                        <p:tgtEl>
                                          <p:spTgt spid="316"/>
                                        </p:tgtEl>
                                        <p:attrNameLst>
                                          <p:attrName>ppt_x</p:attrName>
                                          <p:attrName>ppt_y</p:attrName>
                                        </p:attrNameLst>
                                      </p:cBhvr>
                                    </p:animMotion>
                                  </p:childTnLst>
                                </p:cTn>
                              </p:par>
                            </p:childTnLst>
                          </p:cTn>
                        </p:par>
                        <p:par>
                          <p:cTn id="55" fill="hold">
                            <p:stCondLst>
                              <p:cond delay="2000"/>
                            </p:stCondLst>
                            <p:childTnLst>
                              <p:par>
                                <p:cTn id="56" presetID="10" presetClass="exit" presetSubtype="0" fill="hold" nodeType="afterEffect">
                                  <p:stCondLst>
                                    <p:cond delay="0"/>
                                  </p:stCondLst>
                                  <p:childTnLst>
                                    <p:animEffect transition="out" filter="fade">
                                      <p:cBhvr>
                                        <p:cTn id="57" dur="2000"/>
                                        <p:tgtEl>
                                          <p:spTgt spid="11"/>
                                        </p:tgtEl>
                                      </p:cBhvr>
                                    </p:animEffect>
                                    <p:set>
                                      <p:cBhvr>
                                        <p:cTn id="58" dur="1" fill="hold">
                                          <p:stCondLst>
                                            <p:cond delay="1999"/>
                                          </p:stCondLst>
                                        </p:cTn>
                                        <p:tgtEl>
                                          <p:spTgt spid="1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2"/>
                                        </p:tgtEl>
                                      </p:cBhvr>
                                    </p:animEffect>
                                    <p:set>
                                      <p:cBhvr>
                                        <p:cTn id="61" dur="1" fill="hold">
                                          <p:stCondLst>
                                            <p:cond delay="1999"/>
                                          </p:stCondLst>
                                        </p:cTn>
                                        <p:tgtEl>
                                          <p:spTgt spid="1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13"/>
                                        </p:tgtEl>
                                      </p:cBhvr>
                                    </p:animEffect>
                                    <p:set>
                                      <p:cBhvr>
                                        <p:cTn id="64" dur="1" fill="hold">
                                          <p:stCondLst>
                                            <p:cond delay="1999"/>
                                          </p:stCondLst>
                                        </p:cTn>
                                        <p:tgtEl>
                                          <p:spTgt spid="1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4"/>
                                        </p:tgtEl>
                                      </p:cBhvr>
                                    </p:animEffect>
                                    <p:set>
                                      <p:cBhvr>
                                        <p:cTn id="67" dur="1" fill="hold">
                                          <p:stCondLst>
                                            <p:cond delay="1999"/>
                                          </p:stCondLst>
                                        </p:cTn>
                                        <p:tgtEl>
                                          <p:spTgt spid="1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7"/>
                                        </p:tgtEl>
                                      </p:cBhvr>
                                    </p:animEffect>
                                    <p:set>
                                      <p:cBhvr>
                                        <p:cTn id="70" dur="1" fill="hold">
                                          <p:stCondLst>
                                            <p:cond delay="1999"/>
                                          </p:stCondLst>
                                        </p:cTn>
                                        <p:tgtEl>
                                          <p:spTgt spid="1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9"/>
                                        </p:tgtEl>
                                      </p:cBhvr>
                                    </p:animEffect>
                                    <p:set>
                                      <p:cBhvr>
                                        <p:cTn id="73" dur="1" fill="hold">
                                          <p:stCondLst>
                                            <p:cond delay="1999"/>
                                          </p:stCondLst>
                                        </p:cTn>
                                        <p:tgtEl>
                                          <p:spTgt spid="1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20"/>
                                        </p:tgtEl>
                                      </p:cBhvr>
                                    </p:animEffect>
                                    <p:set>
                                      <p:cBhvr>
                                        <p:cTn id="76" dur="1" fill="hold">
                                          <p:stCondLst>
                                            <p:cond delay="1999"/>
                                          </p:stCondLst>
                                        </p:cTn>
                                        <p:tgtEl>
                                          <p:spTgt spid="2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21"/>
                                        </p:tgtEl>
                                      </p:cBhvr>
                                    </p:animEffect>
                                    <p:set>
                                      <p:cBhvr>
                                        <p:cTn id="79" dur="1" fill="hold">
                                          <p:stCondLst>
                                            <p:cond delay="1999"/>
                                          </p:stCondLst>
                                        </p:cTn>
                                        <p:tgtEl>
                                          <p:spTgt spid="2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29"/>
                                        </p:tgtEl>
                                      </p:cBhvr>
                                    </p:animEffect>
                                    <p:set>
                                      <p:cBhvr>
                                        <p:cTn id="82" dur="1" fill="hold">
                                          <p:stCondLst>
                                            <p:cond delay="1999"/>
                                          </p:stCondLst>
                                        </p:cTn>
                                        <p:tgtEl>
                                          <p:spTgt spid="2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3"/>
                                        </p:tgtEl>
                                      </p:cBhvr>
                                    </p:animEffect>
                                    <p:set>
                                      <p:cBhvr>
                                        <p:cTn id="85" dur="1" fill="hold">
                                          <p:stCondLst>
                                            <p:cond delay="1999"/>
                                          </p:stCondLst>
                                        </p:cTn>
                                        <p:tgtEl>
                                          <p:spTgt spid="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31"/>
                                        </p:tgtEl>
                                      </p:cBhvr>
                                    </p:animEffect>
                                    <p:set>
                                      <p:cBhvr>
                                        <p:cTn id="88" dur="1" fill="hold">
                                          <p:stCondLst>
                                            <p:cond delay="1999"/>
                                          </p:stCondLst>
                                        </p:cTn>
                                        <p:tgtEl>
                                          <p:spTgt spid="3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32"/>
                                        </p:tgtEl>
                                      </p:cBhvr>
                                    </p:animEffect>
                                    <p:set>
                                      <p:cBhvr>
                                        <p:cTn id="91" dur="1" fill="hold">
                                          <p:stCondLst>
                                            <p:cond delay="1999"/>
                                          </p:stCondLst>
                                        </p:cTn>
                                        <p:tgtEl>
                                          <p:spTgt spid="3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33"/>
                                        </p:tgtEl>
                                      </p:cBhvr>
                                    </p:animEffect>
                                    <p:set>
                                      <p:cBhvr>
                                        <p:cTn id="94" dur="1" fill="hold">
                                          <p:stCondLst>
                                            <p:cond delay="1999"/>
                                          </p:stCondLst>
                                        </p:cTn>
                                        <p:tgtEl>
                                          <p:spTgt spid="3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34"/>
                                        </p:tgtEl>
                                      </p:cBhvr>
                                    </p:animEffect>
                                    <p:set>
                                      <p:cBhvr>
                                        <p:cTn id="97" dur="1" fill="hold">
                                          <p:stCondLst>
                                            <p:cond delay="1999"/>
                                          </p:stCondLst>
                                        </p:cTn>
                                        <p:tgtEl>
                                          <p:spTgt spid="34"/>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317"/>
                                        </p:tgtEl>
                                      </p:cBhvr>
                                    </p:animEffect>
                                    <p:set>
                                      <p:cBhvr>
                                        <p:cTn id="100" dur="1" fill="hold">
                                          <p:stCondLst>
                                            <p:cond delay="1999"/>
                                          </p:stCondLst>
                                        </p:cTn>
                                        <p:tgtEl>
                                          <p:spTgt spid="317"/>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172"/>
                                        </p:tgtEl>
                                      </p:cBhvr>
                                    </p:animEffect>
                                    <p:set>
                                      <p:cBhvr>
                                        <p:cTn id="103" dur="1" fill="hold">
                                          <p:stCondLst>
                                            <p:cond delay="1999"/>
                                          </p:stCondLst>
                                        </p:cTn>
                                        <p:tgtEl>
                                          <p:spTgt spid="172"/>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316"/>
                                        </p:tgtEl>
                                      </p:cBhvr>
                                    </p:animEffect>
                                    <p:set>
                                      <p:cBhvr>
                                        <p:cTn id="106" dur="1" fill="hold">
                                          <p:stCondLst>
                                            <p:cond delay="1999"/>
                                          </p:stCondLst>
                                        </p:cTn>
                                        <p:tgtEl>
                                          <p:spTgt spid="316"/>
                                        </p:tgtEl>
                                        <p:attrNameLst>
                                          <p:attrName>style.visibility</p:attrName>
                                        </p:attrNameLst>
                                      </p:cBhvr>
                                      <p:to>
                                        <p:strVal val="hidden"/>
                                      </p:to>
                                    </p:set>
                                  </p:childTnLst>
                                </p:cTn>
                              </p:par>
                            </p:childTnLst>
                          </p:cTn>
                        </p:par>
                        <p:par>
                          <p:cTn id="107" fill="hold">
                            <p:stCondLst>
                              <p:cond delay="4000"/>
                            </p:stCondLst>
                            <p:childTnLst>
                              <p:par>
                                <p:cTn id="108" presetID="6" presetClass="emph" presetSubtype="0" fill="hold" grpId="2" nodeType="afterEffect">
                                  <p:stCondLst>
                                    <p:cond delay="0"/>
                                  </p:stCondLst>
                                  <p:childTnLst>
                                    <p:animScale>
                                      <p:cBhvr>
                                        <p:cTn id="109" dur="2000" fill="hold"/>
                                        <p:tgtEl>
                                          <p:spTgt spid="192"/>
                                        </p:tgtEl>
                                      </p:cBhvr>
                                      <p:by x="70000" y="70000"/>
                                    </p:animScale>
                                  </p:childTnLst>
                                </p:cTn>
                              </p:par>
                              <p:par>
                                <p:cTn id="110" presetID="6" presetClass="emph" presetSubtype="0" fill="hold" grpId="2" nodeType="withEffect">
                                  <p:stCondLst>
                                    <p:cond delay="0"/>
                                  </p:stCondLst>
                                  <p:childTnLst>
                                    <p:animScale>
                                      <p:cBhvr>
                                        <p:cTn id="111" dur="2000" fill="hold"/>
                                        <p:tgtEl>
                                          <p:spTgt spid="190"/>
                                        </p:tgtEl>
                                      </p:cBhvr>
                                      <p:by x="70000" y="70000"/>
                                    </p:animScale>
                                  </p:childTnLst>
                                </p:cTn>
                              </p:par>
                              <p:par>
                                <p:cTn id="112" presetID="6" presetClass="emph" presetSubtype="0" fill="hold" nodeType="withEffect">
                                  <p:stCondLst>
                                    <p:cond delay="0"/>
                                  </p:stCondLst>
                                  <p:childTnLst>
                                    <p:animScale>
                                      <p:cBhvr>
                                        <p:cTn id="113" dur="2000" fill="hold"/>
                                        <p:tgtEl>
                                          <p:spTgt spid="175"/>
                                        </p:tgtEl>
                                      </p:cBhvr>
                                      <p:by x="70000" y="70000"/>
                                    </p:animScale>
                                  </p:childTnLst>
                                </p:cTn>
                              </p:par>
                              <p:par>
                                <p:cTn id="114" presetID="0" presetClass="path" presetSubtype="0" accel="50000" decel="50000" fill="hold" grpId="3" nodeType="withEffect">
                                  <p:stCondLst>
                                    <p:cond delay="0"/>
                                  </p:stCondLst>
                                  <p:childTnLst>
                                    <p:animMotion origin="layout" path="M -0.00091 -0.33449 L 0.04167 -0.30695 " pathEditMode="relative" rAng="0" ptsTypes="AA">
                                      <p:cBhvr>
                                        <p:cTn id="115" dur="2000" fill="hold"/>
                                        <p:tgtEl>
                                          <p:spTgt spid="197"/>
                                        </p:tgtEl>
                                        <p:attrNameLst>
                                          <p:attrName>ppt_x</p:attrName>
                                          <p:attrName>ppt_y</p:attrName>
                                        </p:attrNameLst>
                                      </p:cBhvr>
                                      <p:rCtr x="2122" y="1366"/>
                                    </p:animMotion>
                                  </p:childTnLst>
                                </p:cTn>
                              </p:par>
                              <p:par>
                                <p:cTn id="116" presetID="0" presetClass="path" presetSubtype="0" accel="50000" decel="50000" fill="hold" grpId="3" nodeType="withEffect">
                                  <p:stCondLst>
                                    <p:cond delay="0"/>
                                  </p:stCondLst>
                                  <p:childTnLst>
                                    <p:animMotion origin="layout" path="M 0.00078 -0.33356 L -0.03971 -0.30393 " pathEditMode="relative" rAng="0" ptsTypes="AA">
                                      <p:cBhvr>
                                        <p:cTn id="117" dur="2000" fill="hold"/>
                                        <p:tgtEl>
                                          <p:spTgt spid="198"/>
                                        </p:tgtEl>
                                        <p:attrNameLst>
                                          <p:attrName>ppt_x</p:attrName>
                                          <p:attrName>ppt_y</p:attrName>
                                        </p:attrNameLst>
                                      </p:cBhvr>
                                      <p:rCtr x="-2031" y="1481"/>
                                    </p:animMotion>
                                  </p:childTnLst>
                                </p:cTn>
                              </p:par>
                              <p:par>
                                <p:cTn id="118" presetID="0" presetClass="path" presetSubtype="0" accel="50000" decel="50000" fill="hold" grpId="3" nodeType="withEffect">
                                  <p:stCondLst>
                                    <p:cond delay="0"/>
                                  </p:stCondLst>
                                  <p:childTnLst>
                                    <p:animMotion origin="layout" path="M -0.00078 -0.33403 C -0.00365 -0.32037 -0.00638 -0.30695 -0.01172 -0.29283 " pathEditMode="relative" rAng="0" ptsTypes="AA">
                                      <p:cBhvr>
                                        <p:cTn id="119" dur="2000" fill="hold"/>
                                        <p:tgtEl>
                                          <p:spTgt spid="199"/>
                                        </p:tgtEl>
                                        <p:attrNameLst>
                                          <p:attrName>ppt_x</p:attrName>
                                          <p:attrName>ppt_y</p:attrName>
                                        </p:attrNameLst>
                                      </p:cBhvr>
                                      <p:rCtr x="-547" y="2060"/>
                                    </p:animMotion>
                                  </p:childTnLst>
                                </p:cTn>
                              </p:par>
                              <p:par>
                                <p:cTn id="120" presetID="0" presetClass="path" presetSubtype="0" accel="50000" decel="50000" fill="hold" grpId="3" nodeType="withEffect">
                                  <p:stCondLst>
                                    <p:cond delay="0"/>
                                  </p:stCondLst>
                                  <p:childTnLst>
                                    <p:animMotion origin="layout" path="M -0.00013 -0.33612 C 0.00586 -0.32292 0.00586 -0.30903 0.01875 -0.29491 " pathEditMode="relative" rAng="0" ptsTypes="AA">
                                      <p:cBhvr>
                                        <p:cTn id="121" dur="2000" fill="hold"/>
                                        <p:tgtEl>
                                          <p:spTgt spid="196"/>
                                        </p:tgtEl>
                                        <p:attrNameLst>
                                          <p:attrName>ppt_x</p:attrName>
                                          <p:attrName>ppt_y</p:attrName>
                                        </p:attrNameLst>
                                      </p:cBhvr>
                                      <p:rCtr x="938" y="2060"/>
                                    </p:animMotion>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30"/>
                                        </p:tgtEl>
                                        <p:attrNameLst>
                                          <p:attrName>style.visibility</p:attrName>
                                        </p:attrNameLst>
                                      </p:cBhvr>
                                      <p:to>
                                        <p:strVal val="visible"/>
                                      </p:to>
                                    </p:set>
                                    <p:animEffect transition="in" filter="fade">
                                      <p:cBhvr>
                                        <p:cTn id="126" dur="500"/>
                                        <p:tgtEl>
                                          <p:spTgt spid="33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28"/>
                                        </p:tgtEl>
                                        <p:attrNameLst>
                                          <p:attrName>style.visibility</p:attrName>
                                        </p:attrNameLst>
                                      </p:cBhvr>
                                      <p:to>
                                        <p:strVal val="visible"/>
                                      </p:to>
                                    </p:set>
                                    <p:animEffect transition="in" filter="fade">
                                      <p:cBhvr>
                                        <p:cTn id="129" dur="500"/>
                                        <p:tgtEl>
                                          <p:spTgt spid="32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fade">
                                      <p:cBhvr>
                                        <p:cTn id="134" dur="500"/>
                                        <p:tgtEl>
                                          <p:spTgt spid="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500"/>
                                        <p:tgtEl>
                                          <p:spTgt spid="3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256"/>
                                        </p:tgtEl>
                                        <p:attrNameLst>
                                          <p:attrName>style.visibility</p:attrName>
                                        </p:attrNameLst>
                                      </p:cBhvr>
                                      <p:to>
                                        <p:strVal val="visible"/>
                                      </p:to>
                                    </p:set>
                                    <p:animEffect transition="in" filter="fade">
                                      <p:cBhvr>
                                        <p:cTn id="144" dur="500"/>
                                        <p:tgtEl>
                                          <p:spTgt spid="25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255"/>
                                        </p:tgtEl>
                                        <p:attrNameLst>
                                          <p:attrName>style.visibility</p:attrName>
                                        </p:attrNameLst>
                                      </p:cBhvr>
                                      <p:to>
                                        <p:strVal val="visible"/>
                                      </p:to>
                                    </p:set>
                                    <p:animEffect transition="in" filter="fade">
                                      <p:cBhvr>
                                        <p:cTn id="149" dur="500"/>
                                        <p:tgtEl>
                                          <p:spTgt spid="25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33"/>
                                        </p:tgtEl>
                                        <p:attrNameLst>
                                          <p:attrName>style.visibility</p:attrName>
                                        </p:attrNameLst>
                                      </p:cBhvr>
                                      <p:to>
                                        <p:strVal val="visible"/>
                                      </p:to>
                                    </p:set>
                                    <p:animEffect transition="in" filter="fade">
                                      <p:cBhvr>
                                        <p:cTn id="154" dur="500"/>
                                        <p:tgtEl>
                                          <p:spTgt spid="33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210"/>
                                        </p:tgtEl>
                                        <p:attrNameLst>
                                          <p:attrName>style.visibility</p:attrName>
                                        </p:attrNameLst>
                                      </p:cBhvr>
                                      <p:to>
                                        <p:strVal val="visible"/>
                                      </p:to>
                                    </p:set>
                                    <p:animEffect transition="in" filter="fade">
                                      <p:cBhvr>
                                        <p:cTn id="159" dur="500"/>
                                        <p:tgtEl>
                                          <p:spTgt spid="210"/>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335"/>
                                        </p:tgtEl>
                                        <p:attrNameLst>
                                          <p:attrName>style.visibility</p:attrName>
                                        </p:attrNameLst>
                                      </p:cBhvr>
                                      <p:to>
                                        <p:strVal val="visible"/>
                                      </p:to>
                                    </p:set>
                                    <p:animEffect transition="in" filter="fade">
                                      <p:cBhvr>
                                        <p:cTn id="169" dur="500"/>
                                        <p:tgtEl>
                                          <p:spTgt spid="33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12"/>
                                        </p:tgtEl>
                                        <p:attrNameLst>
                                          <p:attrName>style.visibility</p:attrName>
                                        </p:attrNameLst>
                                      </p:cBhvr>
                                      <p:to>
                                        <p:strVal val="visible"/>
                                      </p:to>
                                    </p:set>
                                    <p:animEffect transition="in" filter="fade">
                                      <p:cBhvr>
                                        <p:cTn id="174" dur="500"/>
                                        <p:tgtEl>
                                          <p:spTgt spid="21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336"/>
                                        </p:tgtEl>
                                        <p:attrNameLst>
                                          <p:attrName>style.visibility</p:attrName>
                                        </p:attrNameLst>
                                      </p:cBhvr>
                                      <p:to>
                                        <p:strVal val="visible"/>
                                      </p:to>
                                    </p:set>
                                    <p:animEffect transition="in" filter="fade">
                                      <p:cBhvr>
                                        <p:cTn id="177" dur="500"/>
                                        <p:tgtEl>
                                          <p:spTgt spid="33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4"/>
                                        </p:tgtEl>
                                        <p:attrNameLst>
                                          <p:attrName>style.visibility</p:attrName>
                                        </p:attrNameLst>
                                      </p:cBhvr>
                                      <p:to>
                                        <p:strVal val="visible"/>
                                      </p:to>
                                    </p:set>
                                    <p:animEffect transition="in" filter="fade">
                                      <p:cBhvr>
                                        <p:cTn id="182" dur="500"/>
                                        <p:tgtEl>
                                          <p:spTgt spid="4"/>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350"/>
                                        </p:tgtEl>
                                        <p:attrNameLst>
                                          <p:attrName>style.visibility</p:attrName>
                                        </p:attrNameLst>
                                      </p:cBhvr>
                                      <p:to>
                                        <p:strVal val="visible"/>
                                      </p:to>
                                    </p:set>
                                    <p:animEffect transition="in" filter="fade">
                                      <p:cBhvr>
                                        <p:cTn id="187" dur="500"/>
                                        <p:tgtEl>
                                          <p:spTgt spid="350"/>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351"/>
                                        </p:tgtEl>
                                        <p:attrNameLst>
                                          <p:attrName>style.visibility</p:attrName>
                                        </p:attrNameLst>
                                      </p:cBhvr>
                                      <p:to>
                                        <p:strVal val="visible"/>
                                      </p:to>
                                    </p:set>
                                    <p:animEffect transition="in" filter="fade">
                                      <p:cBhvr>
                                        <p:cTn id="192" dur="500"/>
                                        <p:tgtEl>
                                          <p:spTgt spid="3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339"/>
                                        </p:tgtEl>
                                        <p:attrNameLst>
                                          <p:attrName>style.visibility</p:attrName>
                                        </p:attrNameLst>
                                      </p:cBhvr>
                                      <p:to>
                                        <p:strVal val="visible"/>
                                      </p:to>
                                    </p:set>
                                    <p:animEffect transition="in" filter="fade">
                                      <p:cBhvr>
                                        <p:cTn id="197" dur="500"/>
                                        <p:tgtEl>
                                          <p:spTgt spid="339"/>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44"/>
                                        </p:tgtEl>
                                        <p:attrNameLst>
                                          <p:attrName>style.visibility</p:attrName>
                                        </p:attrNameLst>
                                      </p:cBhvr>
                                      <p:to>
                                        <p:strVal val="visible"/>
                                      </p:to>
                                    </p:set>
                                    <p:animEffect transition="in" filter="fade">
                                      <p:cBhvr>
                                        <p:cTn id="202" dur="500"/>
                                        <p:tgtEl>
                                          <p:spTgt spid="344"/>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347"/>
                                        </p:tgtEl>
                                        <p:attrNameLst>
                                          <p:attrName>style.visibility</p:attrName>
                                        </p:attrNameLst>
                                      </p:cBhvr>
                                      <p:to>
                                        <p:strVal val="visible"/>
                                      </p:to>
                                    </p:set>
                                    <p:animEffect transition="in" filter="fade">
                                      <p:cBhvr>
                                        <p:cTn id="207" dur="500"/>
                                        <p:tgtEl>
                                          <p:spTgt spid="347"/>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1000"/>
                                        <p:tgtEl>
                                          <p:spTgt spid="351"/>
                                        </p:tgtEl>
                                      </p:cBhvr>
                                    </p:animEffect>
                                    <p:set>
                                      <p:cBhvr>
                                        <p:cTn id="212" dur="1" fill="hold">
                                          <p:stCondLst>
                                            <p:cond delay="999"/>
                                          </p:stCondLst>
                                        </p:cTn>
                                        <p:tgtEl>
                                          <p:spTgt spid="351"/>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27"/>
                                        </p:tgtEl>
                                        <p:attrNameLst>
                                          <p:attrName>style.visibility</p:attrName>
                                        </p:attrNameLst>
                                      </p:cBhvr>
                                      <p:to>
                                        <p:strVal val="visible"/>
                                      </p:to>
                                    </p:set>
                                    <p:animEffect transition="in" filter="fade">
                                      <p:cBhvr>
                                        <p:cTn id="215" dur="1000"/>
                                        <p:tgtEl>
                                          <p:spTgt spid="27"/>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nodeType="clickEffect">
                                  <p:stCondLst>
                                    <p:cond delay="0"/>
                                  </p:stCondLst>
                                  <p:childTnLst>
                                    <p:animEffect transition="out" filter="fade">
                                      <p:cBhvr>
                                        <p:cTn id="219" dur="500"/>
                                        <p:tgtEl>
                                          <p:spTgt spid="27"/>
                                        </p:tgtEl>
                                      </p:cBhvr>
                                    </p:animEffect>
                                    <p:set>
                                      <p:cBhvr>
                                        <p:cTn id="220" dur="1" fill="hold">
                                          <p:stCondLst>
                                            <p:cond delay="499"/>
                                          </p:stCondLst>
                                        </p:cTn>
                                        <p:tgtEl>
                                          <p:spTgt spid="27"/>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357"/>
                                        </p:tgtEl>
                                        <p:attrNameLst>
                                          <p:attrName>style.visibility</p:attrName>
                                        </p:attrNameLst>
                                      </p:cBhvr>
                                      <p:to>
                                        <p:strVal val="visible"/>
                                      </p:to>
                                    </p:set>
                                    <p:animEffect transition="in" filter="fade">
                                      <p:cBhvr>
                                        <p:cTn id="225" dur="500"/>
                                        <p:tgtEl>
                                          <p:spTgt spid="357"/>
                                        </p:tgtEl>
                                      </p:cBhvr>
                                    </p:animEffect>
                                  </p:childTnLst>
                                </p:cTn>
                              </p:par>
                            </p:childTnLst>
                          </p:cTn>
                        </p:par>
                      </p:childTnLst>
                    </p:cTn>
                  </p:par>
                  <p:par>
                    <p:cTn id="226" fill="hold">
                      <p:stCondLst>
                        <p:cond delay="indefinite"/>
                      </p:stCondLst>
                      <p:childTnLst>
                        <p:par>
                          <p:cTn id="227" fill="hold">
                            <p:stCondLst>
                              <p:cond delay="0"/>
                            </p:stCondLst>
                            <p:childTnLst>
                              <p:par>
                                <p:cTn id="228" presetID="0" presetClass="path" presetSubtype="0" accel="50000" decel="50000" fill="hold" nodeType="clickEffect">
                                  <p:stCondLst>
                                    <p:cond delay="0"/>
                                  </p:stCondLst>
                                  <p:childTnLst>
                                    <p:animMotion origin="layout" path="M -2.91667E-6 -1.11111E-6 L -0.1875 0.04537 " pathEditMode="relative" rAng="0" ptsTypes="AA">
                                      <p:cBhvr>
                                        <p:cTn id="229" dur="2000" fill="hold"/>
                                        <p:tgtEl>
                                          <p:spTgt spid="344"/>
                                        </p:tgtEl>
                                        <p:attrNameLst>
                                          <p:attrName>ppt_x</p:attrName>
                                          <p:attrName>ppt_y</p:attrName>
                                        </p:attrNameLst>
                                      </p:cBhvr>
                                      <p:rCtr x="-9388" y="2222"/>
                                    </p:animMotion>
                                  </p:childTnLst>
                                </p:cTn>
                              </p:par>
                              <p:par>
                                <p:cTn id="230" presetID="0" presetClass="path" presetSubtype="0" accel="50000" decel="50000" fill="hold" nodeType="withEffect">
                                  <p:stCondLst>
                                    <p:cond delay="0"/>
                                  </p:stCondLst>
                                  <p:childTnLst>
                                    <p:animMotion origin="layout" path="M 3.75E-6 -1.48148E-6 L -0.18841 -0.08379 " pathEditMode="relative" rAng="0" ptsTypes="AA">
                                      <p:cBhvr>
                                        <p:cTn id="231" dur="2000" fill="hold"/>
                                        <p:tgtEl>
                                          <p:spTgt spid="347"/>
                                        </p:tgtEl>
                                        <p:attrNameLst>
                                          <p:attrName>ppt_x</p:attrName>
                                          <p:attrName>ppt_y</p:attrName>
                                        </p:attrNameLst>
                                      </p:cBhvr>
                                      <p:rCtr x="-9544" y="-4190"/>
                                    </p:animMotion>
                                  </p:childTnLst>
                                </p:cTn>
                              </p:par>
                              <p:par>
                                <p:cTn id="232" presetID="0" presetClass="path" presetSubtype="0" accel="50000" decel="50000" fill="hold" nodeType="withEffect">
                                  <p:stCondLst>
                                    <p:cond delay="0"/>
                                  </p:stCondLst>
                                  <p:childTnLst>
                                    <p:animMotion origin="layout" path="M 1.875E-6 -7.40741E-7 L -0.18659 0.17385 " pathEditMode="relative" rAng="0" ptsTypes="AA">
                                      <p:cBhvr>
                                        <p:cTn id="233" dur="2000" fill="hold"/>
                                        <p:tgtEl>
                                          <p:spTgt spid="339"/>
                                        </p:tgtEl>
                                        <p:attrNameLst>
                                          <p:attrName>ppt_x</p:attrName>
                                          <p:attrName>ppt_y</p:attrName>
                                        </p:attrNameLst>
                                      </p:cBhvr>
                                      <p:rCtr x="-9193" y="8634"/>
                                    </p:animMotion>
                                  </p:childTnLst>
                                </p:cTn>
                              </p:par>
                              <p:par>
                                <p:cTn id="234" presetID="10" presetClass="exit" presetSubtype="0" fill="hold" nodeType="withEffect">
                                  <p:stCondLst>
                                    <p:cond delay="500"/>
                                  </p:stCondLst>
                                  <p:childTnLst>
                                    <p:animEffect transition="out" filter="fade">
                                      <p:cBhvr>
                                        <p:cTn id="235" dur="1000"/>
                                        <p:tgtEl>
                                          <p:spTgt spid="347"/>
                                        </p:tgtEl>
                                      </p:cBhvr>
                                    </p:animEffect>
                                    <p:set>
                                      <p:cBhvr>
                                        <p:cTn id="236" dur="1" fill="hold">
                                          <p:stCondLst>
                                            <p:cond delay="999"/>
                                          </p:stCondLst>
                                        </p:cTn>
                                        <p:tgtEl>
                                          <p:spTgt spid="347"/>
                                        </p:tgtEl>
                                        <p:attrNameLst>
                                          <p:attrName>style.visibility</p:attrName>
                                        </p:attrNameLst>
                                      </p:cBhvr>
                                      <p:to>
                                        <p:strVal val="hidden"/>
                                      </p:to>
                                    </p:set>
                                  </p:childTnLst>
                                </p:cTn>
                              </p:par>
                              <p:par>
                                <p:cTn id="237" presetID="10" presetClass="exit" presetSubtype="0" fill="hold" nodeType="withEffect">
                                  <p:stCondLst>
                                    <p:cond delay="500"/>
                                  </p:stCondLst>
                                  <p:childTnLst>
                                    <p:animEffect transition="out" filter="fade">
                                      <p:cBhvr>
                                        <p:cTn id="238" dur="1000"/>
                                        <p:tgtEl>
                                          <p:spTgt spid="339"/>
                                        </p:tgtEl>
                                      </p:cBhvr>
                                    </p:animEffect>
                                    <p:set>
                                      <p:cBhvr>
                                        <p:cTn id="239" dur="1" fill="hold">
                                          <p:stCondLst>
                                            <p:cond delay="999"/>
                                          </p:stCondLst>
                                        </p:cTn>
                                        <p:tgtEl>
                                          <p:spTgt spid="339"/>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500"/>
                                        <p:tgtEl>
                                          <p:spTgt spid="203"/>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337"/>
                                        </p:tgtEl>
                                        <p:attrNameLst>
                                          <p:attrName>style.visibility</p:attrName>
                                        </p:attrNameLst>
                                      </p:cBhvr>
                                      <p:to>
                                        <p:strVal val="visible"/>
                                      </p:to>
                                    </p:set>
                                    <p:animEffect transition="in" filter="fade">
                                      <p:cBhvr>
                                        <p:cTn id="249" dur="500"/>
                                        <p:tgtEl>
                                          <p:spTgt spid="337"/>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338"/>
                                        </p:tgtEl>
                                        <p:attrNameLst>
                                          <p:attrName>style.visibility</p:attrName>
                                        </p:attrNameLst>
                                      </p:cBhvr>
                                      <p:to>
                                        <p:strVal val="visible"/>
                                      </p:to>
                                    </p:set>
                                    <p:animEffect transition="in" filter="fade">
                                      <p:cBhvr>
                                        <p:cTn id="254" dur="500"/>
                                        <p:tgtEl>
                                          <p:spTgt spid="338"/>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218"/>
                                        </p:tgtEl>
                                        <p:attrNameLst>
                                          <p:attrName>style.visibility</p:attrName>
                                        </p:attrNameLst>
                                      </p:cBhvr>
                                      <p:to>
                                        <p:strVal val="visible"/>
                                      </p:to>
                                    </p:set>
                                    <p:animEffect transition="in" filter="fade">
                                      <p:cBhvr>
                                        <p:cTn id="257" dur="500"/>
                                        <p:tgtEl>
                                          <p:spTgt spid="218"/>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2"/>
                                        </p:tgtEl>
                                        <p:attrNameLst>
                                          <p:attrName>style.visibility</p:attrName>
                                        </p:attrNameLst>
                                      </p:cBhvr>
                                      <p:to>
                                        <p:strVal val="visible"/>
                                      </p:to>
                                    </p:set>
                                    <p:animEffect transition="in" filter="fade">
                                      <p:cBhvr>
                                        <p:cTn id="262" dur="500"/>
                                        <p:tgtEl>
                                          <p:spTgt spid="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13"/>
                                        </p:tgtEl>
                                        <p:attrNameLst>
                                          <p:attrName>style.visibility</p:attrName>
                                        </p:attrNameLst>
                                      </p:cBhvr>
                                      <p:to>
                                        <p:strVal val="visible"/>
                                      </p:to>
                                    </p:set>
                                    <p:animEffect transition="in" filter="fade">
                                      <p:cBhvr>
                                        <p:cTn id="265" dur="500"/>
                                        <p:tgtEl>
                                          <p:spTgt spid="21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17"/>
                                        </p:tgtEl>
                                        <p:attrNameLst>
                                          <p:attrName>style.visibility</p:attrName>
                                        </p:attrNameLst>
                                      </p:cBhvr>
                                      <p:to>
                                        <p:strVal val="visible"/>
                                      </p:to>
                                    </p:set>
                                    <p:animEffect transition="in" filter="fade">
                                      <p:cBhvr>
                                        <p:cTn id="268" dur="500"/>
                                        <p:tgtEl>
                                          <p:spTgt spid="217"/>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nodeType="clickEffect">
                                  <p:stCondLst>
                                    <p:cond delay="0"/>
                                  </p:stCondLst>
                                  <p:childTnLst>
                                    <p:set>
                                      <p:cBhvr>
                                        <p:cTn id="272" dur="1" fill="hold">
                                          <p:stCondLst>
                                            <p:cond delay="0"/>
                                          </p:stCondLst>
                                        </p:cTn>
                                        <p:tgtEl>
                                          <p:spTgt spid="7"/>
                                        </p:tgtEl>
                                        <p:attrNameLst>
                                          <p:attrName>style.visibility</p:attrName>
                                        </p:attrNameLst>
                                      </p:cBhvr>
                                      <p:to>
                                        <p:strVal val="visible"/>
                                      </p:to>
                                    </p:set>
                                    <p:animEffect transition="in" filter="fade">
                                      <p:cBhvr>
                                        <p:cTn id="273" dur="500"/>
                                        <p:tgtEl>
                                          <p:spTgt spid="7"/>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nodeType="clickEffect">
                                  <p:stCondLst>
                                    <p:cond delay="0"/>
                                  </p:stCondLst>
                                  <p:childTnLst>
                                    <p:set>
                                      <p:cBhvr>
                                        <p:cTn id="277" dur="1" fill="hold">
                                          <p:stCondLst>
                                            <p:cond delay="0"/>
                                          </p:stCondLst>
                                        </p:cTn>
                                        <p:tgtEl>
                                          <p:spTgt spid="5"/>
                                        </p:tgtEl>
                                        <p:attrNameLst>
                                          <p:attrName>style.visibility</p:attrName>
                                        </p:attrNameLst>
                                      </p:cBhvr>
                                      <p:to>
                                        <p:strVal val="visible"/>
                                      </p:to>
                                    </p:set>
                                    <p:animEffect transition="in" filter="fade">
                                      <p:cBhvr>
                                        <p:cTn id="278" dur="500"/>
                                        <p:tgtEl>
                                          <p:spTgt spid="5"/>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nodeType="clickEffect">
                                  <p:stCondLst>
                                    <p:cond delay="0"/>
                                  </p:stCondLst>
                                  <p:childTnLst>
                                    <p:set>
                                      <p:cBhvr>
                                        <p:cTn id="282" dur="1" fill="hold">
                                          <p:stCondLst>
                                            <p:cond delay="0"/>
                                          </p:stCondLst>
                                        </p:cTn>
                                        <p:tgtEl>
                                          <p:spTgt spid="138"/>
                                        </p:tgtEl>
                                        <p:attrNameLst>
                                          <p:attrName>style.visibility</p:attrName>
                                        </p:attrNameLst>
                                      </p:cBhvr>
                                      <p:to>
                                        <p:strVal val="visible"/>
                                      </p:to>
                                    </p:set>
                                    <p:animEffect transition="in" filter="fade">
                                      <p:cBhvr>
                                        <p:cTn id="283" dur="500"/>
                                        <p:tgtEl>
                                          <p:spTgt spid="138"/>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nodeType="clickEffect">
                                  <p:stCondLst>
                                    <p:cond delay="0"/>
                                  </p:stCondLst>
                                  <p:childTnLst>
                                    <p:set>
                                      <p:cBhvr>
                                        <p:cTn id="287" dur="1" fill="hold">
                                          <p:stCondLst>
                                            <p:cond delay="0"/>
                                          </p:stCondLst>
                                        </p:cTn>
                                        <p:tgtEl>
                                          <p:spTgt spid="22"/>
                                        </p:tgtEl>
                                        <p:attrNameLst>
                                          <p:attrName>style.visibility</p:attrName>
                                        </p:attrNameLst>
                                      </p:cBhvr>
                                      <p:to>
                                        <p:strVal val="visible"/>
                                      </p:to>
                                    </p:set>
                                    <p:animEffect transition="in" filter="fade">
                                      <p:cBhvr>
                                        <p:cTn id="288" dur="500"/>
                                        <p:tgtEl>
                                          <p:spTgt spid="22"/>
                                        </p:tgtEl>
                                      </p:cBhvr>
                                    </p:animEffec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nodeType="clickEffect">
                                  <p:stCondLst>
                                    <p:cond delay="0"/>
                                  </p:stCondLst>
                                  <p:childTnLst>
                                    <p:set>
                                      <p:cBhvr>
                                        <p:cTn id="292" dur="1" fill="hold">
                                          <p:stCondLst>
                                            <p:cond delay="0"/>
                                          </p:stCondLst>
                                        </p:cTn>
                                        <p:tgtEl>
                                          <p:spTgt spid="18"/>
                                        </p:tgtEl>
                                        <p:attrNameLst>
                                          <p:attrName>style.visibility</p:attrName>
                                        </p:attrNameLst>
                                      </p:cBhvr>
                                      <p:to>
                                        <p:strVal val="visible"/>
                                      </p:to>
                                    </p:set>
                                    <p:animEffect transition="in" filter="fade">
                                      <p:cBhvr>
                                        <p:cTn id="293" dur="500"/>
                                        <p:tgtEl>
                                          <p:spTgt spid="18"/>
                                        </p:tgtEl>
                                      </p:cBhvr>
                                    </p:animEffect>
                                  </p:childTnLst>
                                </p:cTn>
                              </p:par>
                            </p:childTnLst>
                          </p:cTn>
                        </p:par>
                      </p:childTnLst>
                    </p:cTn>
                  </p:par>
                  <p:par>
                    <p:cTn id="294" fill="hold">
                      <p:stCondLst>
                        <p:cond delay="indefinite"/>
                      </p:stCondLst>
                      <p:childTnLst>
                        <p:par>
                          <p:cTn id="295" fill="hold">
                            <p:stCondLst>
                              <p:cond delay="0"/>
                            </p:stCondLst>
                            <p:childTnLst>
                              <p:par>
                                <p:cTn id="296" presetID="10" presetClass="entr" presetSubtype="0" fill="hold" nodeType="clickEffect">
                                  <p:stCondLst>
                                    <p:cond delay="0"/>
                                  </p:stCondLst>
                                  <p:childTnLst>
                                    <p:set>
                                      <p:cBhvr>
                                        <p:cTn id="297" dur="1" fill="hold">
                                          <p:stCondLst>
                                            <p:cond delay="0"/>
                                          </p:stCondLst>
                                        </p:cTn>
                                        <p:tgtEl>
                                          <p:spTgt spid="23"/>
                                        </p:tgtEl>
                                        <p:attrNameLst>
                                          <p:attrName>style.visibility</p:attrName>
                                        </p:attrNameLst>
                                      </p:cBhvr>
                                      <p:to>
                                        <p:strVal val="visible"/>
                                      </p:to>
                                    </p:set>
                                    <p:animEffect transition="in" filter="fade">
                                      <p:cBhvr>
                                        <p:cTn id="298" dur="500"/>
                                        <p:tgtEl>
                                          <p:spTgt spid="23"/>
                                        </p:tgtEl>
                                      </p:cBhvr>
                                    </p:animEffect>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grpId="0" nodeType="clickEffect">
                                  <p:stCondLst>
                                    <p:cond delay="0"/>
                                  </p:stCondLst>
                                  <p:childTnLst>
                                    <p:set>
                                      <p:cBhvr>
                                        <p:cTn id="302" dur="1" fill="hold">
                                          <p:stCondLst>
                                            <p:cond delay="0"/>
                                          </p:stCondLst>
                                        </p:cTn>
                                        <p:tgtEl>
                                          <p:spTgt spid="9"/>
                                        </p:tgtEl>
                                        <p:attrNameLst>
                                          <p:attrName>style.visibility</p:attrName>
                                        </p:attrNameLst>
                                      </p:cBhvr>
                                      <p:to>
                                        <p:strVal val="visible"/>
                                      </p:to>
                                    </p:set>
                                    <p:animEffect transition="in" filter="fade">
                                      <p:cBhvr>
                                        <p:cTn id="303" dur="1000"/>
                                        <p:tgtEl>
                                          <p:spTgt spid="9"/>
                                        </p:tgtEl>
                                      </p:cBhvr>
                                    </p:animEffect>
                                  </p:childTnLst>
                                </p:cTn>
                              </p:par>
                              <p:par>
                                <p:cTn id="304" presetID="10" presetClass="exit" presetSubtype="0" fill="hold" grpId="3" nodeType="withEffect">
                                  <p:stCondLst>
                                    <p:cond delay="0"/>
                                  </p:stCondLst>
                                  <p:childTnLst>
                                    <p:animEffect transition="out" filter="fade">
                                      <p:cBhvr>
                                        <p:cTn id="305" dur="1000"/>
                                        <p:tgtEl>
                                          <p:spTgt spid="192"/>
                                        </p:tgtEl>
                                      </p:cBhvr>
                                    </p:animEffect>
                                    <p:set>
                                      <p:cBhvr>
                                        <p:cTn id="306" dur="1" fill="hold">
                                          <p:stCondLst>
                                            <p:cond delay="999"/>
                                          </p:stCondLst>
                                        </p:cTn>
                                        <p:tgtEl>
                                          <p:spTgt spid="192"/>
                                        </p:tgtEl>
                                        <p:attrNameLst>
                                          <p:attrName>style.visibility</p:attrName>
                                        </p:attrNameLst>
                                      </p:cBhvr>
                                      <p:to>
                                        <p:strVal val="hidden"/>
                                      </p:to>
                                    </p:set>
                                  </p:childTnLst>
                                </p:cTn>
                              </p:par>
                              <p:par>
                                <p:cTn id="307" presetID="10" presetClass="entr" presetSubtype="0" fill="hold" grpId="0" nodeType="withEffect">
                                  <p:stCondLst>
                                    <p:cond delay="500"/>
                                  </p:stCondLst>
                                  <p:childTnLst>
                                    <p:set>
                                      <p:cBhvr>
                                        <p:cTn id="308" dur="1" fill="hold">
                                          <p:stCondLst>
                                            <p:cond delay="0"/>
                                          </p:stCondLst>
                                        </p:cTn>
                                        <p:tgtEl>
                                          <p:spTgt spid="161"/>
                                        </p:tgtEl>
                                        <p:attrNameLst>
                                          <p:attrName>style.visibility</p:attrName>
                                        </p:attrNameLst>
                                      </p:cBhvr>
                                      <p:to>
                                        <p:strVal val="visible"/>
                                      </p:to>
                                    </p:set>
                                    <p:animEffect transition="in" filter="fade">
                                      <p:cBhvr>
                                        <p:cTn id="309" dur="500"/>
                                        <p:tgtEl>
                                          <p:spTgt spid="161"/>
                                        </p:tgtEl>
                                      </p:cBhvr>
                                    </p:animEffect>
                                  </p:childTnLst>
                                </p:cTn>
                              </p:par>
                            </p:childTnLst>
                          </p:cTn>
                        </p:par>
                      </p:childTnLst>
                    </p:cTn>
                  </p:par>
                  <p:par>
                    <p:cTn id="310" fill="hold">
                      <p:stCondLst>
                        <p:cond delay="indefinite"/>
                      </p:stCondLst>
                      <p:childTnLst>
                        <p:par>
                          <p:cTn id="311" fill="hold">
                            <p:stCondLst>
                              <p:cond delay="0"/>
                            </p:stCondLst>
                            <p:childTnLst>
                              <p:par>
                                <p:cTn id="312" presetID="10" presetClass="entr" presetSubtype="0" fill="hold" nodeType="clickEffect">
                                  <p:stCondLst>
                                    <p:cond delay="0"/>
                                  </p:stCondLst>
                                  <p:childTnLst>
                                    <p:set>
                                      <p:cBhvr>
                                        <p:cTn id="313" dur="1" fill="hold">
                                          <p:stCondLst>
                                            <p:cond delay="0"/>
                                          </p:stCondLst>
                                        </p:cTn>
                                        <p:tgtEl>
                                          <p:spTgt spid="163"/>
                                        </p:tgtEl>
                                        <p:attrNameLst>
                                          <p:attrName>style.visibility</p:attrName>
                                        </p:attrNameLst>
                                      </p:cBhvr>
                                      <p:to>
                                        <p:strVal val="visible"/>
                                      </p:to>
                                    </p:set>
                                    <p:animEffect transition="in" filter="fade">
                                      <p:cBhvr>
                                        <p:cTn id="314" dur="500"/>
                                        <p:tgtEl>
                                          <p:spTgt spid="163"/>
                                        </p:tgtEl>
                                      </p:cBhvr>
                                    </p:animEffect>
                                  </p:childTnLst>
                                </p:cTn>
                              </p:par>
                            </p:childTnLst>
                          </p:cTn>
                        </p:par>
                      </p:childTnLst>
                    </p:cTn>
                  </p:par>
                  <p:par>
                    <p:cTn id="315" fill="hold">
                      <p:stCondLst>
                        <p:cond delay="indefinite"/>
                      </p:stCondLst>
                      <p:childTnLst>
                        <p:par>
                          <p:cTn id="316" fill="hold">
                            <p:stCondLst>
                              <p:cond delay="0"/>
                            </p:stCondLst>
                            <p:childTnLst>
                              <p:par>
                                <p:cTn id="317" presetID="10" presetClass="entr" presetSubtype="0" fill="hold" nodeType="clickEffect">
                                  <p:stCondLst>
                                    <p:cond delay="0"/>
                                  </p:stCondLst>
                                  <p:childTnLst>
                                    <p:set>
                                      <p:cBhvr>
                                        <p:cTn id="318" dur="1" fill="hold">
                                          <p:stCondLst>
                                            <p:cond delay="0"/>
                                          </p:stCondLst>
                                        </p:cTn>
                                        <p:tgtEl>
                                          <p:spTgt spid="173"/>
                                        </p:tgtEl>
                                        <p:attrNameLst>
                                          <p:attrName>style.visibility</p:attrName>
                                        </p:attrNameLst>
                                      </p:cBhvr>
                                      <p:to>
                                        <p:strVal val="visible"/>
                                      </p:to>
                                    </p:set>
                                    <p:animEffect transition="in" filter="fade">
                                      <p:cBhvr>
                                        <p:cTn id="319" dur="500"/>
                                        <p:tgtEl>
                                          <p:spTgt spid="173"/>
                                        </p:tgtEl>
                                      </p:cBhvr>
                                    </p:animEffect>
                                  </p:childTnLst>
                                </p:cTn>
                              </p:par>
                            </p:childTnLst>
                          </p:cTn>
                        </p:par>
                      </p:childTnLst>
                    </p:cTn>
                  </p:par>
                  <p:par>
                    <p:cTn id="320" fill="hold">
                      <p:stCondLst>
                        <p:cond delay="indefinite"/>
                      </p:stCondLst>
                      <p:childTnLst>
                        <p:par>
                          <p:cTn id="321" fill="hold">
                            <p:stCondLst>
                              <p:cond delay="0"/>
                            </p:stCondLst>
                            <p:childTnLst>
                              <p:par>
                                <p:cTn id="322" presetID="10" presetClass="entr" presetSubtype="0" fill="hold" nodeType="clickEffect">
                                  <p:stCondLst>
                                    <p:cond delay="0"/>
                                  </p:stCondLst>
                                  <p:childTnLst>
                                    <p:set>
                                      <p:cBhvr>
                                        <p:cTn id="323" dur="1" fill="hold">
                                          <p:stCondLst>
                                            <p:cond delay="0"/>
                                          </p:stCondLst>
                                        </p:cTn>
                                        <p:tgtEl>
                                          <p:spTgt spid="200"/>
                                        </p:tgtEl>
                                        <p:attrNameLst>
                                          <p:attrName>style.visibility</p:attrName>
                                        </p:attrNameLst>
                                      </p:cBhvr>
                                      <p:to>
                                        <p:strVal val="visible"/>
                                      </p:to>
                                    </p:set>
                                    <p:animEffect transition="in" filter="fade">
                                      <p:cBhvr>
                                        <p:cTn id="324" dur="500"/>
                                        <p:tgtEl>
                                          <p:spTgt spid="200"/>
                                        </p:tgtEl>
                                      </p:cBhvr>
                                    </p:animEffect>
                                  </p:childTnLst>
                                </p:cTn>
                              </p:par>
                              <p:par>
                                <p:cTn id="325" presetID="10" presetClass="entr" presetSubtype="0" fill="hold" nodeType="withEffect">
                                  <p:stCondLst>
                                    <p:cond delay="0"/>
                                  </p:stCondLst>
                                  <p:childTnLst>
                                    <p:set>
                                      <p:cBhvr>
                                        <p:cTn id="326" dur="1" fill="hold">
                                          <p:stCondLst>
                                            <p:cond delay="0"/>
                                          </p:stCondLst>
                                        </p:cTn>
                                        <p:tgtEl>
                                          <p:spTgt spid="193"/>
                                        </p:tgtEl>
                                        <p:attrNameLst>
                                          <p:attrName>style.visibility</p:attrName>
                                        </p:attrNameLst>
                                      </p:cBhvr>
                                      <p:to>
                                        <p:strVal val="visible"/>
                                      </p:to>
                                    </p:set>
                                    <p:animEffect transition="in" filter="fade">
                                      <p:cBhvr>
                                        <p:cTn id="327" dur="500"/>
                                        <p:tgtEl>
                                          <p:spTgt spid="193"/>
                                        </p:tgtEl>
                                      </p:cBhvr>
                                    </p:animEffect>
                                  </p:childTnLst>
                                </p:cTn>
                              </p:par>
                              <p:par>
                                <p:cTn id="328" presetID="10" presetClass="entr" presetSubtype="0" fill="hold" nodeType="withEffect">
                                  <p:stCondLst>
                                    <p:cond delay="0"/>
                                  </p:stCondLst>
                                  <p:childTnLst>
                                    <p:set>
                                      <p:cBhvr>
                                        <p:cTn id="329" dur="1" fill="hold">
                                          <p:stCondLst>
                                            <p:cond delay="0"/>
                                          </p:stCondLst>
                                        </p:cTn>
                                        <p:tgtEl>
                                          <p:spTgt spid="188"/>
                                        </p:tgtEl>
                                        <p:attrNameLst>
                                          <p:attrName>style.visibility</p:attrName>
                                        </p:attrNameLst>
                                      </p:cBhvr>
                                      <p:to>
                                        <p:strVal val="visible"/>
                                      </p:to>
                                    </p:set>
                                    <p:animEffect transition="in" filter="fade">
                                      <p:cBhvr>
                                        <p:cTn id="330" dur="500"/>
                                        <p:tgtEl>
                                          <p:spTgt spid="188"/>
                                        </p:tgtEl>
                                      </p:cBhvr>
                                    </p:animEffect>
                                  </p:childTnLst>
                                </p:cTn>
                              </p:par>
                            </p:childTnLst>
                          </p:cTn>
                        </p:par>
                      </p:childTnLst>
                    </p:cTn>
                  </p:par>
                  <p:par>
                    <p:cTn id="331" fill="hold">
                      <p:stCondLst>
                        <p:cond delay="indefinite"/>
                      </p:stCondLst>
                      <p:childTnLst>
                        <p:par>
                          <p:cTn id="332" fill="hold">
                            <p:stCondLst>
                              <p:cond delay="0"/>
                            </p:stCondLst>
                            <p:childTnLst>
                              <p:par>
                                <p:cTn id="333" presetID="10" presetClass="entr" presetSubtype="0" fill="hold" nodeType="clickEffect">
                                  <p:stCondLst>
                                    <p:cond delay="0"/>
                                  </p:stCondLst>
                                  <p:childTnLst>
                                    <p:set>
                                      <p:cBhvr>
                                        <p:cTn id="334" dur="1" fill="hold">
                                          <p:stCondLst>
                                            <p:cond delay="0"/>
                                          </p:stCondLst>
                                        </p:cTn>
                                        <p:tgtEl>
                                          <p:spTgt spid="182"/>
                                        </p:tgtEl>
                                        <p:attrNameLst>
                                          <p:attrName>style.visibility</p:attrName>
                                        </p:attrNameLst>
                                      </p:cBhvr>
                                      <p:to>
                                        <p:strVal val="visible"/>
                                      </p:to>
                                    </p:set>
                                    <p:animEffect transition="in" filter="fade">
                                      <p:cBhvr>
                                        <p:cTn id="335" dur="500"/>
                                        <p:tgtEl>
                                          <p:spTgt spid="182"/>
                                        </p:tgtEl>
                                      </p:cBhvr>
                                    </p:animEffect>
                                  </p:childTnLst>
                                </p:cTn>
                              </p:par>
                              <p:par>
                                <p:cTn id="336" presetID="10" presetClass="entr" presetSubtype="0" fill="hold" nodeType="withEffect">
                                  <p:stCondLst>
                                    <p:cond delay="0"/>
                                  </p:stCondLst>
                                  <p:childTnLst>
                                    <p:set>
                                      <p:cBhvr>
                                        <p:cTn id="337" dur="1" fill="hold">
                                          <p:stCondLst>
                                            <p:cond delay="0"/>
                                          </p:stCondLst>
                                        </p:cTn>
                                        <p:tgtEl>
                                          <p:spTgt spid="185"/>
                                        </p:tgtEl>
                                        <p:attrNameLst>
                                          <p:attrName>style.visibility</p:attrName>
                                        </p:attrNameLst>
                                      </p:cBhvr>
                                      <p:to>
                                        <p:strVal val="visible"/>
                                      </p:to>
                                    </p:set>
                                    <p:animEffect transition="in" filter="fade">
                                      <p:cBhvr>
                                        <p:cTn id="338" dur="500"/>
                                        <p:tgtEl>
                                          <p:spTgt spid="185"/>
                                        </p:tgtEl>
                                      </p:cBhvr>
                                    </p:animEffect>
                                  </p:childTnLst>
                                </p:cTn>
                              </p:par>
                              <p:par>
                                <p:cTn id="339" presetID="10" presetClass="entr" presetSubtype="0" fill="hold" nodeType="withEffect">
                                  <p:stCondLst>
                                    <p:cond delay="0"/>
                                  </p:stCondLst>
                                  <p:childTnLst>
                                    <p:set>
                                      <p:cBhvr>
                                        <p:cTn id="340" dur="1" fill="hold">
                                          <p:stCondLst>
                                            <p:cond delay="0"/>
                                          </p:stCondLst>
                                        </p:cTn>
                                        <p:tgtEl>
                                          <p:spTgt spid="178"/>
                                        </p:tgtEl>
                                        <p:attrNameLst>
                                          <p:attrName>style.visibility</p:attrName>
                                        </p:attrNameLst>
                                      </p:cBhvr>
                                      <p:to>
                                        <p:strVal val="visible"/>
                                      </p:to>
                                    </p:set>
                                    <p:animEffect transition="in" filter="fade">
                                      <p:cBhvr>
                                        <p:cTn id="341" dur="500"/>
                                        <p:tgtEl>
                                          <p:spTgt spid="178"/>
                                        </p:tgtEl>
                                      </p:cBhvr>
                                    </p:animEffect>
                                  </p:childTnLst>
                                </p:cTn>
                              </p:par>
                            </p:childTnLst>
                          </p:cTn>
                        </p:par>
                      </p:childTnLst>
                    </p:cTn>
                  </p:par>
                  <p:par>
                    <p:cTn id="342" fill="hold">
                      <p:stCondLst>
                        <p:cond delay="indefinite"/>
                      </p:stCondLst>
                      <p:childTnLst>
                        <p:par>
                          <p:cTn id="343" fill="hold">
                            <p:stCondLst>
                              <p:cond delay="0"/>
                            </p:stCondLst>
                            <p:childTnLst>
                              <p:par>
                                <p:cTn id="344" presetID="10" presetClass="entr" presetSubtype="0" fill="hold" nodeType="clickEffect">
                                  <p:stCondLst>
                                    <p:cond delay="0"/>
                                  </p:stCondLst>
                                  <p:childTnLst>
                                    <p:set>
                                      <p:cBhvr>
                                        <p:cTn id="345" dur="1" fill="hold">
                                          <p:stCondLst>
                                            <p:cond delay="0"/>
                                          </p:stCondLst>
                                        </p:cTn>
                                        <p:tgtEl>
                                          <p:spTgt spid="207"/>
                                        </p:tgtEl>
                                        <p:attrNameLst>
                                          <p:attrName>style.visibility</p:attrName>
                                        </p:attrNameLst>
                                      </p:cBhvr>
                                      <p:to>
                                        <p:strVal val="visible"/>
                                      </p:to>
                                    </p:set>
                                    <p:animEffect transition="in" filter="fade">
                                      <p:cBhvr>
                                        <p:cTn id="346" dur="500"/>
                                        <p:tgtEl>
                                          <p:spTgt spid="207"/>
                                        </p:tgtEl>
                                      </p:cBhvr>
                                    </p:animEffect>
                                  </p:childTnLst>
                                </p:cTn>
                              </p:par>
                            </p:childTnLst>
                          </p:cTn>
                        </p:par>
                      </p:childTnLst>
                    </p:cTn>
                  </p:par>
                  <p:par>
                    <p:cTn id="347" fill="hold">
                      <p:stCondLst>
                        <p:cond delay="indefinite"/>
                      </p:stCondLst>
                      <p:childTnLst>
                        <p:par>
                          <p:cTn id="348" fill="hold">
                            <p:stCondLst>
                              <p:cond delay="0"/>
                            </p:stCondLst>
                            <p:childTnLst>
                              <p:par>
                                <p:cTn id="349" presetID="10" presetClass="entr" presetSubtype="0" fill="hold" grpId="0" nodeType="clickEffect">
                                  <p:stCondLst>
                                    <p:cond delay="0"/>
                                  </p:stCondLst>
                                  <p:childTnLst>
                                    <p:set>
                                      <p:cBhvr>
                                        <p:cTn id="350" dur="1" fill="hold">
                                          <p:stCondLst>
                                            <p:cond delay="0"/>
                                          </p:stCondLst>
                                        </p:cTn>
                                        <p:tgtEl>
                                          <p:spTgt spid="208"/>
                                        </p:tgtEl>
                                        <p:attrNameLst>
                                          <p:attrName>style.visibility</p:attrName>
                                        </p:attrNameLst>
                                      </p:cBhvr>
                                      <p:to>
                                        <p:strVal val="visible"/>
                                      </p:to>
                                    </p:set>
                                    <p:animEffect transition="in" filter="fade">
                                      <p:cBhvr>
                                        <p:cTn id="351" dur="1000"/>
                                        <p:tgtEl>
                                          <p:spTgt spid="208"/>
                                        </p:tgtEl>
                                      </p:cBhvr>
                                    </p:animEffect>
                                  </p:childTnLst>
                                </p:cTn>
                              </p:par>
                              <p:par>
                                <p:cTn id="352" presetID="10" presetClass="exit" presetSubtype="0" fill="hold" grpId="1" nodeType="withEffect">
                                  <p:stCondLst>
                                    <p:cond delay="0"/>
                                  </p:stCondLst>
                                  <p:childTnLst>
                                    <p:animEffect transition="out" filter="fade">
                                      <p:cBhvr>
                                        <p:cTn id="353" dur="1000"/>
                                        <p:tgtEl>
                                          <p:spTgt spid="9"/>
                                        </p:tgtEl>
                                      </p:cBhvr>
                                    </p:animEffect>
                                    <p:set>
                                      <p:cBhvr>
                                        <p:cTn id="354" dur="1" fill="hold">
                                          <p:stCondLst>
                                            <p:cond delay="999"/>
                                          </p:stCondLst>
                                        </p:cTn>
                                        <p:tgtEl>
                                          <p:spTgt spid="9"/>
                                        </p:tgtEl>
                                        <p:attrNameLst>
                                          <p:attrName>style.visibility</p:attrName>
                                        </p:attrNameLst>
                                      </p:cBhvr>
                                      <p:to>
                                        <p:strVal val="hidden"/>
                                      </p:to>
                                    </p:set>
                                  </p:childTnLst>
                                </p:cTn>
                              </p:par>
                              <p:par>
                                <p:cTn id="355" presetID="10" presetClass="entr" presetSubtype="0" fill="hold" grpId="0" nodeType="withEffect">
                                  <p:stCondLst>
                                    <p:cond delay="0"/>
                                  </p:stCondLst>
                                  <p:childTnLst>
                                    <p:set>
                                      <p:cBhvr>
                                        <p:cTn id="356" dur="1" fill="hold">
                                          <p:stCondLst>
                                            <p:cond delay="0"/>
                                          </p:stCondLst>
                                        </p:cTn>
                                        <p:tgtEl>
                                          <p:spTgt spid="209"/>
                                        </p:tgtEl>
                                        <p:attrNameLst>
                                          <p:attrName>style.visibility</p:attrName>
                                        </p:attrNameLst>
                                      </p:cBhvr>
                                      <p:to>
                                        <p:strVal val="visible"/>
                                      </p:to>
                                    </p:set>
                                    <p:animEffect transition="in" filter="fade">
                                      <p:cBhvr>
                                        <p:cTn id="357" dur="1000"/>
                                        <p:tgtEl>
                                          <p:spTgt spid="209"/>
                                        </p:tgtEl>
                                      </p:cBhvr>
                                    </p:animEffect>
                                  </p:childTnLst>
                                </p:cTn>
                              </p:par>
                              <p:par>
                                <p:cTn id="358" presetID="10" presetClass="exit" presetSubtype="0" fill="hold" grpId="1" nodeType="withEffect">
                                  <p:stCondLst>
                                    <p:cond delay="0"/>
                                  </p:stCondLst>
                                  <p:childTnLst>
                                    <p:animEffect transition="out" filter="fade">
                                      <p:cBhvr>
                                        <p:cTn id="359" dur="1000"/>
                                        <p:tgtEl>
                                          <p:spTgt spid="328"/>
                                        </p:tgtEl>
                                      </p:cBhvr>
                                    </p:animEffect>
                                    <p:set>
                                      <p:cBhvr>
                                        <p:cTn id="360" dur="1" fill="hold">
                                          <p:stCondLst>
                                            <p:cond delay="999"/>
                                          </p:stCondLst>
                                        </p:cTn>
                                        <p:tgtEl>
                                          <p:spTgt spid="328"/>
                                        </p:tgtEl>
                                        <p:attrNameLst>
                                          <p:attrName>style.visibility</p:attrName>
                                        </p:attrNameLst>
                                      </p:cBhvr>
                                      <p:to>
                                        <p:strVal val="hidden"/>
                                      </p:to>
                                    </p:set>
                                  </p:childTnLst>
                                </p:cTn>
                              </p:par>
                            </p:childTnLst>
                          </p:cTn>
                        </p:par>
                      </p:childTnLst>
                    </p:cTn>
                  </p:par>
                  <p:par>
                    <p:cTn id="361" fill="hold">
                      <p:stCondLst>
                        <p:cond delay="indefinite"/>
                      </p:stCondLst>
                      <p:childTnLst>
                        <p:par>
                          <p:cTn id="362" fill="hold">
                            <p:stCondLst>
                              <p:cond delay="0"/>
                            </p:stCondLst>
                            <p:childTnLst>
                              <p:par>
                                <p:cTn id="363" presetID="10" presetClass="entr" presetSubtype="0" fill="hold" nodeType="clickEffect">
                                  <p:stCondLst>
                                    <p:cond delay="0"/>
                                  </p:stCondLst>
                                  <p:childTnLst>
                                    <p:set>
                                      <p:cBhvr>
                                        <p:cTn id="364" dur="1" fill="hold">
                                          <p:stCondLst>
                                            <p:cond delay="0"/>
                                          </p:stCondLst>
                                        </p:cTn>
                                        <p:tgtEl>
                                          <p:spTgt spid="24"/>
                                        </p:tgtEl>
                                        <p:attrNameLst>
                                          <p:attrName>style.visibility</p:attrName>
                                        </p:attrNameLst>
                                      </p:cBhvr>
                                      <p:to>
                                        <p:strVal val="visible"/>
                                      </p:to>
                                    </p:set>
                                    <p:animEffect transition="in" filter="fade">
                                      <p:cBhvr>
                                        <p:cTn id="365" dur="1000"/>
                                        <p:tgtEl>
                                          <p:spTgt spid="24"/>
                                        </p:tgtEl>
                                      </p:cBhvr>
                                    </p:animEffect>
                                  </p:childTnLst>
                                </p:cTn>
                              </p:par>
                              <p:par>
                                <p:cTn id="366" presetID="10" presetClass="exit" presetSubtype="0" fill="hold" grpId="1" nodeType="withEffect">
                                  <p:stCondLst>
                                    <p:cond delay="0"/>
                                  </p:stCondLst>
                                  <p:childTnLst>
                                    <p:animEffect transition="out" filter="fade">
                                      <p:cBhvr>
                                        <p:cTn id="367" dur="1000"/>
                                        <p:tgtEl>
                                          <p:spTgt spid="208"/>
                                        </p:tgtEl>
                                      </p:cBhvr>
                                    </p:animEffect>
                                    <p:set>
                                      <p:cBhvr>
                                        <p:cTn id="368" dur="1" fill="hold">
                                          <p:stCondLst>
                                            <p:cond delay="999"/>
                                          </p:stCondLst>
                                        </p:cTn>
                                        <p:tgtEl>
                                          <p:spTgt spid="208"/>
                                        </p:tgtEl>
                                        <p:attrNameLst>
                                          <p:attrName>style.visibility</p:attrName>
                                        </p:attrNameLst>
                                      </p:cBhvr>
                                      <p:to>
                                        <p:strVal val="hidden"/>
                                      </p:to>
                                    </p:set>
                                  </p:childTnLst>
                                </p:cTn>
                              </p:par>
                              <p:par>
                                <p:cTn id="369" presetID="10" presetClass="entr" presetSubtype="0" fill="hold" grpId="2" nodeType="withEffect">
                                  <p:stCondLst>
                                    <p:cond delay="0"/>
                                  </p:stCondLst>
                                  <p:childTnLst>
                                    <p:set>
                                      <p:cBhvr>
                                        <p:cTn id="370" dur="1" fill="hold">
                                          <p:stCondLst>
                                            <p:cond delay="0"/>
                                          </p:stCondLst>
                                        </p:cTn>
                                        <p:tgtEl>
                                          <p:spTgt spid="9"/>
                                        </p:tgtEl>
                                        <p:attrNameLst>
                                          <p:attrName>style.visibility</p:attrName>
                                        </p:attrNameLst>
                                      </p:cBhvr>
                                      <p:to>
                                        <p:strVal val="visible"/>
                                      </p:to>
                                    </p:set>
                                    <p:animEffect transition="in" filter="fade">
                                      <p:cBhvr>
                                        <p:cTn id="371" dur="1000"/>
                                        <p:tgtEl>
                                          <p:spTgt spid="9"/>
                                        </p:tgtEl>
                                      </p:cBhvr>
                                    </p:animEffect>
                                  </p:childTnLst>
                                </p:cTn>
                              </p:par>
                              <p:par>
                                <p:cTn id="372" presetID="10" presetClass="exit" presetSubtype="0" fill="hold" grpId="1" nodeType="withEffect">
                                  <p:stCondLst>
                                    <p:cond delay="0"/>
                                  </p:stCondLst>
                                  <p:childTnLst>
                                    <p:animEffect transition="out" filter="fade">
                                      <p:cBhvr>
                                        <p:cTn id="373" dur="1000"/>
                                        <p:tgtEl>
                                          <p:spTgt spid="209"/>
                                        </p:tgtEl>
                                      </p:cBhvr>
                                    </p:animEffect>
                                    <p:set>
                                      <p:cBhvr>
                                        <p:cTn id="374" dur="1" fill="hold">
                                          <p:stCondLst>
                                            <p:cond delay="999"/>
                                          </p:stCondLst>
                                        </p:cTn>
                                        <p:tgtEl>
                                          <p:spTgt spid="209"/>
                                        </p:tgtEl>
                                        <p:attrNameLst>
                                          <p:attrName>style.visibility</p:attrName>
                                        </p:attrNameLst>
                                      </p:cBhvr>
                                      <p:to>
                                        <p:strVal val="hidden"/>
                                      </p:to>
                                    </p:set>
                                  </p:childTnLst>
                                </p:cTn>
                              </p:par>
                              <p:par>
                                <p:cTn id="375" presetID="10" presetClass="entr" presetSubtype="0" fill="hold" grpId="2" nodeType="withEffect">
                                  <p:stCondLst>
                                    <p:cond delay="0"/>
                                  </p:stCondLst>
                                  <p:childTnLst>
                                    <p:set>
                                      <p:cBhvr>
                                        <p:cTn id="376" dur="1" fill="hold">
                                          <p:stCondLst>
                                            <p:cond delay="0"/>
                                          </p:stCondLst>
                                        </p:cTn>
                                        <p:tgtEl>
                                          <p:spTgt spid="328"/>
                                        </p:tgtEl>
                                        <p:attrNameLst>
                                          <p:attrName>style.visibility</p:attrName>
                                        </p:attrNameLst>
                                      </p:cBhvr>
                                      <p:to>
                                        <p:strVal val="visible"/>
                                      </p:to>
                                    </p:set>
                                    <p:animEffect transition="in" filter="fade">
                                      <p:cBhvr>
                                        <p:cTn id="377" dur="1000"/>
                                        <p:tgtEl>
                                          <p:spTgt spid="328"/>
                                        </p:tgtEl>
                                      </p:cBhvr>
                                    </p:animEffect>
                                  </p:childTnLst>
                                </p:cTn>
                              </p:par>
                              <p:par>
                                <p:cTn id="378" presetID="10" presetClass="entr" presetSubtype="0" fill="hold" nodeType="withEffect">
                                  <p:stCondLst>
                                    <p:cond delay="0"/>
                                  </p:stCondLst>
                                  <p:childTnLst>
                                    <p:set>
                                      <p:cBhvr>
                                        <p:cTn id="379" dur="1" fill="hold">
                                          <p:stCondLst>
                                            <p:cond delay="0"/>
                                          </p:stCondLst>
                                        </p:cTn>
                                        <p:tgtEl>
                                          <p:spTgt spid="211"/>
                                        </p:tgtEl>
                                        <p:attrNameLst>
                                          <p:attrName>style.visibility</p:attrName>
                                        </p:attrNameLst>
                                      </p:cBhvr>
                                      <p:to>
                                        <p:strVal val="visible"/>
                                      </p:to>
                                    </p:set>
                                    <p:animEffect transition="in" filter="fade">
                                      <p:cBhvr>
                                        <p:cTn id="380" dur="1000"/>
                                        <p:tgtEl>
                                          <p:spTgt spid="211"/>
                                        </p:tgtEl>
                                      </p:cBhvr>
                                    </p:animEffect>
                                  </p:childTnLst>
                                </p:cTn>
                              </p:par>
                              <p:par>
                                <p:cTn id="381" presetID="10" presetClass="exit" presetSubtype="0" fill="hold" nodeType="withEffect">
                                  <p:stCondLst>
                                    <p:cond delay="0"/>
                                  </p:stCondLst>
                                  <p:childTnLst>
                                    <p:animEffect transition="out" filter="fade">
                                      <p:cBhvr>
                                        <p:cTn id="382" dur="1000"/>
                                        <p:tgtEl>
                                          <p:spTgt spid="330"/>
                                        </p:tgtEl>
                                      </p:cBhvr>
                                    </p:animEffect>
                                    <p:set>
                                      <p:cBhvr>
                                        <p:cTn id="383" dur="1" fill="hold">
                                          <p:stCondLst>
                                            <p:cond delay="999"/>
                                          </p:stCondLst>
                                        </p:cTn>
                                        <p:tgtEl>
                                          <p:spTgt spid="330"/>
                                        </p:tgtEl>
                                        <p:attrNameLst>
                                          <p:attrName>style.visibility</p:attrName>
                                        </p:attrNameLst>
                                      </p:cBhvr>
                                      <p:to>
                                        <p:strVal val="hidden"/>
                                      </p:to>
                                    </p:set>
                                  </p:childTnLst>
                                </p:cTn>
                              </p:par>
                              <p:par>
                                <p:cTn id="384" presetID="10" presetClass="entr" presetSubtype="0" fill="hold" nodeType="withEffect">
                                  <p:stCondLst>
                                    <p:cond delay="0"/>
                                  </p:stCondLst>
                                  <p:childTnLst>
                                    <p:set>
                                      <p:cBhvr>
                                        <p:cTn id="385" dur="1" fill="hold">
                                          <p:stCondLst>
                                            <p:cond delay="0"/>
                                          </p:stCondLst>
                                        </p:cTn>
                                        <p:tgtEl>
                                          <p:spTgt spid="25"/>
                                        </p:tgtEl>
                                        <p:attrNameLst>
                                          <p:attrName>style.visibility</p:attrName>
                                        </p:attrNameLst>
                                      </p:cBhvr>
                                      <p:to>
                                        <p:strVal val="visible"/>
                                      </p:to>
                                    </p:set>
                                    <p:animEffect transition="in" filter="fade">
                                      <p:cBhvr>
                                        <p:cTn id="386" dur="1000"/>
                                        <p:tgtEl>
                                          <p:spTgt spid="25"/>
                                        </p:tgtEl>
                                      </p:cBhvr>
                                    </p:animEffect>
                                  </p:childTnLst>
                                </p:cTn>
                              </p:par>
                              <p:par>
                                <p:cTn id="387" presetID="10" presetClass="exit" presetSubtype="0" fill="hold" grpId="3" nodeType="withEffect">
                                  <p:stCondLst>
                                    <p:cond delay="0"/>
                                  </p:stCondLst>
                                  <p:childTnLst>
                                    <p:animEffect transition="out" filter="fade">
                                      <p:cBhvr>
                                        <p:cTn id="388" dur="1000"/>
                                        <p:tgtEl>
                                          <p:spTgt spid="190"/>
                                        </p:tgtEl>
                                      </p:cBhvr>
                                    </p:animEffect>
                                    <p:set>
                                      <p:cBhvr>
                                        <p:cTn id="389" dur="1" fill="hold">
                                          <p:stCondLst>
                                            <p:cond delay="999"/>
                                          </p:stCondLst>
                                        </p:cTn>
                                        <p:tgtEl>
                                          <p:spTgt spid="190"/>
                                        </p:tgtEl>
                                        <p:attrNameLst>
                                          <p:attrName>style.visibility</p:attrName>
                                        </p:attrNameLst>
                                      </p:cBhvr>
                                      <p:to>
                                        <p:strVal val="hidden"/>
                                      </p:to>
                                    </p:set>
                                  </p:childTnLst>
                                </p:cTn>
                              </p:par>
                            </p:childTnLst>
                          </p:cTn>
                        </p:par>
                      </p:childTnLst>
                    </p:cTn>
                  </p:par>
                  <p:par>
                    <p:cTn id="390" fill="hold">
                      <p:stCondLst>
                        <p:cond delay="indefinite"/>
                      </p:stCondLst>
                      <p:childTnLst>
                        <p:par>
                          <p:cTn id="391" fill="hold">
                            <p:stCondLst>
                              <p:cond delay="0"/>
                            </p:stCondLst>
                            <p:childTnLst>
                              <p:par>
                                <p:cTn id="392" presetID="10" presetClass="exit" presetSubtype="0" fill="hold" nodeType="clickEffect">
                                  <p:stCondLst>
                                    <p:cond delay="0"/>
                                  </p:stCondLst>
                                  <p:childTnLst>
                                    <p:animEffect transition="out" filter="fade">
                                      <p:cBhvr>
                                        <p:cTn id="393" dur="500"/>
                                        <p:tgtEl>
                                          <p:spTgt spid="24"/>
                                        </p:tgtEl>
                                      </p:cBhvr>
                                    </p:animEffect>
                                    <p:set>
                                      <p:cBhvr>
                                        <p:cTn id="394" dur="1" fill="hold">
                                          <p:stCondLst>
                                            <p:cond delay="499"/>
                                          </p:stCondLst>
                                        </p:cTn>
                                        <p:tgtEl>
                                          <p:spTgt spid="24"/>
                                        </p:tgtEl>
                                        <p:attrNameLst>
                                          <p:attrName>style.visibility</p:attrName>
                                        </p:attrNameLst>
                                      </p:cBhvr>
                                      <p:to>
                                        <p:strVal val="hidden"/>
                                      </p:to>
                                    </p:set>
                                  </p:childTnLst>
                                </p:cTn>
                              </p:par>
                              <p:par>
                                <p:cTn id="395" presetID="10" presetClass="exit" presetSubtype="0" fill="hold" nodeType="withEffect">
                                  <p:stCondLst>
                                    <p:cond delay="0"/>
                                  </p:stCondLst>
                                  <p:childTnLst>
                                    <p:animEffect transition="out" filter="fade">
                                      <p:cBhvr>
                                        <p:cTn id="396" dur="500"/>
                                        <p:tgtEl>
                                          <p:spTgt spid="211"/>
                                        </p:tgtEl>
                                      </p:cBhvr>
                                    </p:animEffect>
                                    <p:set>
                                      <p:cBhvr>
                                        <p:cTn id="397" dur="1" fill="hold">
                                          <p:stCondLst>
                                            <p:cond delay="499"/>
                                          </p:stCondLst>
                                        </p:cTn>
                                        <p:tgtEl>
                                          <p:spTgt spid="211"/>
                                        </p:tgtEl>
                                        <p:attrNameLst>
                                          <p:attrName>style.visibility</p:attrName>
                                        </p:attrNameLst>
                                      </p:cBhvr>
                                      <p:to>
                                        <p:strVal val="hidden"/>
                                      </p:to>
                                    </p:set>
                                  </p:childTnLst>
                                </p:cTn>
                              </p:par>
                              <p:par>
                                <p:cTn id="398" presetID="10" presetClass="entr" presetSubtype="0" fill="hold" nodeType="withEffect">
                                  <p:stCondLst>
                                    <p:cond delay="0"/>
                                  </p:stCondLst>
                                  <p:childTnLst>
                                    <p:set>
                                      <p:cBhvr>
                                        <p:cTn id="399" dur="1" fill="hold">
                                          <p:stCondLst>
                                            <p:cond delay="0"/>
                                          </p:stCondLst>
                                        </p:cTn>
                                        <p:tgtEl>
                                          <p:spTgt spid="330"/>
                                        </p:tgtEl>
                                        <p:attrNameLst>
                                          <p:attrName>style.visibility</p:attrName>
                                        </p:attrNameLst>
                                      </p:cBhvr>
                                      <p:to>
                                        <p:strVal val="visible"/>
                                      </p:to>
                                    </p:set>
                                    <p:animEffect transition="in" filter="fade">
                                      <p:cBhvr>
                                        <p:cTn id="400" dur="500"/>
                                        <p:tgtEl>
                                          <p:spTgt spid="330"/>
                                        </p:tgtEl>
                                      </p:cBhvr>
                                    </p:animEffect>
                                  </p:childTnLst>
                                </p:cTn>
                              </p:par>
                              <p:par>
                                <p:cTn id="401" presetID="10" presetClass="exit" presetSubtype="0" fill="hold" nodeType="withEffect">
                                  <p:stCondLst>
                                    <p:cond delay="0"/>
                                  </p:stCondLst>
                                  <p:childTnLst>
                                    <p:animEffect transition="out" filter="fade">
                                      <p:cBhvr>
                                        <p:cTn id="402" dur="500"/>
                                        <p:tgtEl>
                                          <p:spTgt spid="25"/>
                                        </p:tgtEl>
                                      </p:cBhvr>
                                    </p:animEffect>
                                    <p:set>
                                      <p:cBhvr>
                                        <p:cTn id="403" dur="1" fill="hold">
                                          <p:stCondLst>
                                            <p:cond delay="499"/>
                                          </p:stCondLst>
                                        </p:cTn>
                                        <p:tgtEl>
                                          <p:spTgt spid="25"/>
                                        </p:tgtEl>
                                        <p:attrNameLst>
                                          <p:attrName>style.visibility</p:attrName>
                                        </p:attrNameLst>
                                      </p:cBhvr>
                                      <p:to>
                                        <p:strVal val="hidden"/>
                                      </p:to>
                                    </p:set>
                                  </p:childTnLst>
                                </p:cTn>
                              </p:par>
                              <p:par>
                                <p:cTn id="404" presetID="10" presetClass="entr" presetSubtype="0" fill="hold" grpId="4" nodeType="withEffect">
                                  <p:stCondLst>
                                    <p:cond delay="0"/>
                                  </p:stCondLst>
                                  <p:childTnLst>
                                    <p:set>
                                      <p:cBhvr>
                                        <p:cTn id="405" dur="1" fill="hold">
                                          <p:stCondLst>
                                            <p:cond delay="0"/>
                                          </p:stCondLst>
                                        </p:cTn>
                                        <p:tgtEl>
                                          <p:spTgt spid="190"/>
                                        </p:tgtEl>
                                        <p:attrNameLst>
                                          <p:attrName>style.visibility</p:attrName>
                                        </p:attrNameLst>
                                      </p:cBhvr>
                                      <p:to>
                                        <p:strVal val="visible"/>
                                      </p:to>
                                    </p:set>
                                    <p:animEffect transition="in" filter="fade">
                                      <p:cBhvr>
                                        <p:cTn id="406" dur="500"/>
                                        <p:tgtEl>
                                          <p:spTgt spid="190"/>
                                        </p:tgtEl>
                                      </p:cBhvr>
                                    </p:animEffect>
                                  </p:childTnLst>
                                </p:cTn>
                              </p:par>
                              <p:par>
                                <p:cTn id="407" presetID="10" presetClass="entr" presetSubtype="0" fill="hold" grpId="5" nodeType="withEffect">
                                  <p:stCondLst>
                                    <p:cond delay="0"/>
                                  </p:stCondLst>
                                  <p:childTnLst>
                                    <p:set>
                                      <p:cBhvr>
                                        <p:cTn id="408" dur="1" fill="hold">
                                          <p:stCondLst>
                                            <p:cond delay="0"/>
                                          </p:stCondLst>
                                        </p:cTn>
                                        <p:tgtEl>
                                          <p:spTgt spid="190"/>
                                        </p:tgtEl>
                                        <p:attrNameLst>
                                          <p:attrName>style.visibility</p:attrName>
                                        </p:attrNameLst>
                                      </p:cBhvr>
                                      <p:to>
                                        <p:strVal val="visible"/>
                                      </p:to>
                                    </p:set>
                                    <p:animEffect transition="in" filter="fade">
                                      <p:cBhvr>
                                        <p:cTn id="409" dur="500"/>
                                        <p:tgtEl>
                                          <p:spTgt spid="190"/>
                                        </p:tgtEl>
                                      </p:cBhvr>
                                    </p:animEffect>
                                  </p:childTnLst>
                                </p:cTn>
                              </p:par>
                            </p:childTnLst>
                          </p:cTn>
                        </p:par>
                      </p:childTnLst>
                    </p:cTn>
                  </p:par>
                  <p:par>
                    <p:cTn id="410" fill="hold">
                      <p:stCondLst>
                        <p:cond delay="indefinite"/>
                      </p:stCondLst>
                      <p:childTnLst>
                        <p:par>
                          <p:cTn id="411" fill="hold">
                            <p:stCondLst>
                              <p:cond delay="0"/>
                            </p:stCondLst>
                            <p:childTnLst>
                              <p:par>
                                <p:cTn id="412" presetID="10" presetClass="exit" presetSubtype="0" fill="hold" nodeType="clickEffect">
                                  <p:stCondLst>
                                    <p:cond delay="0"/>
                                  </p:stCondLst>
                                  <p:childTnLst>
                                    <p:animEffect transition="out" filter="fade">
                                      <p:cBhvr>
                                        <p:cTn id="413" dur="2000"/>
                                        <p:tgtEl>
                                          <p:spTgt spid="4"/>
                                        </p:tgtEl>
                                      </p:cBhvr>
                                    </p:animEffect>
                                    <p:set>
                                      <p:cBhvr>
                                        <p:cTn id="414" dur="1" fill="hold">
                                          <p:stCondLst>
                                            <p:cond delay="1999"/>
                                          </p:stCondLst>
                                        </p:cTn>
                                        <p:tgtEl>
                                          <p:spTgt spid="4"/>
                                        </p:tgtEl>
                                        <p:attrNameLst>
                                          <p:attrName>style.visibility</p:attrName>
                                        </p:attrNameLst>
                                      </p:cBhvr>
                                      <p:to>
                                        <p:strVal val="hidden"/>
                                      </p:to>
                                    </p:set>
                                  </p:childTnLst>
                                </p:cTn>
                              </p:par>
                              <p:par>
                                <p:cTn id="415" presetID="10" presetClass="exit" presetSubtype="0" fill="hold" nodeType="withEffect">
                                  <p:stCondLst>
                                    <p:cond delay="0"/>
                                  </p:stCondLst>
                                  <p:childTnLst>
                                    <p:animEffect transition="out" filter="fade">
                                      <p:cBhvr>
                                        <p:cTn id="416" dur="2000"/>
                                        <p:tgtEl>
                                          <p:spTgt spid="344"/>
                                        </p:tgtEl>
                                      </p:cBhvr>
                                    </p:animEffect>
                                    <p:set>
                                      <p:cBhvr>
                                        <p:cTn id="417" dur="1" fill="hold">
                                          <p:stCondLst>
                                            <p:cond delay="1999"/>
                                          </p:stCondLst>
                                        </p:cTn>
                                        <p:tgtEl>
                                          <p:spTgt spid="344"/>
                                        </p:tgtEl>
                                        <p:attrNameLst>
                                          <p:attrName>style.visibility</p:attrName>
                                        </p:attrNameLst>
                                      </p:cBhvr>
                                      <p:to>
                                        <p:strVal val="hidden"/>
                                      </p:to>
                                    </p:set>
                                  </p:childTnLst>
                                </p:cTn>
                              </p:par>
                              <p:par>
                                <p:cTn id="418" presetID="10" presetClass="exit" presetSubtype="0" fill="hold" nodeType="withEffect">
                                  <p:stCondLst>
                                    <p:cond delay="0"/>
                                  </p:stCondLst>
                                  <p:childTnLst>
                                    <p:animEffect transition="out" filter="fade">
                                      <p:cBhvr>
                                        <p:cTn id="419" dur="2000"/>
                                        <p:tgtEl>
                                          <p:spTgt spid="2"/>
                                        </p:tgtEl>
                                      </p:cBhvr>
                                    </p:animEffect>
                                    <p:set>
                                      <p:cBhvr>
                                        <p:cTn id="420" dur="1" fill="hold">
                                          <p:stCondLst>
                                            <p:cond delay="1999"/>
                                          </p:stCondLst>
                                        </p:cTn>
                                        <p:tgtEl>
                                          <p:spTgt spid="2"/>
                                        </p:tgtEl>
                                        <p:attrNameLst>
                                          <p:attrName>style.visibility</p:attrName>
                                        </p:attrNameLst>
                                      </p:cBhvr>
                                      <p:to>
                                        <p:strVal val="hidden"/>
                                      </p:to>
                                    </p:set>
                                  </p:childTnLst>
                                </p:cTn>
                              </p:par>
                              <p:par>
                                <p:cTn id="421" presetID="10" presetClass="exit" presetSubtype="0" fill="hold" nodeType="withEffect">
                                  <p:stCondLst>
                                    <p:cond delay="0"/>
                                  </p:stCondLst>
                                  <p:childTnLst>
                                    <p:animEffect transition="out" filter="fade">
                                      <p:cBhvr>
                                        <p:cTn id="422" dur="2000"/>
                                        <p:tgtEl>
                                          <p:spTgt spid="7"/>
                                        </p:tgtEl>
                                      </p:cBhvr>
                                    </p:animEffect>
                                    <p:set>
                                      <p:cBhvr>
                                        <p:cTn id="423" dur="1" fill="hold">
                                          <p:stCondLst>
                                            <p:cond delay="1999"/>
                                          </p:stCondLst>
                                        </p:cTn>
                                        <p:tgtEl>
                                          <p:spTgt spid="7"/>
                                        </p:tgtEl>
                                        <p:attrNameLst>
                                          <p:attrName>style.visibility</p:attrName>
                                        </p:attrNameLst>
                                      </p:cBhvr>
                                      <p:to>
                                        <p:strVal val="hidden"/>
                                      </p:to>
                                    </p:set>
                                  </p:childTnLst>
                                </p:cTn>
                              </p:par>
                              <p:par>
                                <p:cTn id="424" presetID="10" presetClass="exit" presetSubtype="0" fill="hold" nodeType="withEffect">
                                  <p:stCondLst>
                                    <p:cond delay="0"/>
                                  </p:stCondLst>
                                  <p:childTnLst>
                                    <p:animEffect transition="out" filter="fade">
                                      <p:cBhvr>
                                        <p:cTn id="425" dur="2000"/>
                                        <p:tgtEl>
                                          <p:spTgt spid="5"/>
                                        </p:tgtEl>
                                      </p:cBhvr>
                                    </p:animEffect>
                                    <p:set>
                                      <p:cBhvr>
                                        <p:cTn id="426" dur="1" fill="hold">
                                          <p:stCondLst>
                                            <p:cond delay="1999"/>
                                          </p:stCondLst>
                                        </p:cTn>
                                        <p:tgtEl>
                                          <p:spTgt spid="5"/>
                                        </p:tgtEl>
                                        <p:attrNameLst>
                                          <p:attrName>style.visibility</p:attrName>
                                        </p:attrNameLst>
                                      </p:cBhvr>
                                      <p:to>
                                        <p:strVal val="hidden"/>
                                      </p:to>
                                    </p:set>
                                  </p:childTnLst>
                                </p:cTn>
                              </p:par>
                              <p:par>
                                <p:cTn id="427" presetID="10" presetClass="exit" presetSubtype="0" fill="hold" nodeType="withEffect">
                                  <p:stCondLst>
                                    <p:cond delay="0"/>
                                  </p:stCondLst>
                                  <p:childTnLst>
                                    <p:animEffect transition="out" filter="fade">
                                      <p:cBhvr>
                                        <p:cTn id="428" dur="2000"/>
                                        <p:tgtEl>
                                          <p:spTgt spid="138"/>
                                        </p:tgtEl>
                                      </p:cBhvr>
                                    </p:animEffect>
                                    <p:set>
                                      <p:cBhvr>
                                        <p:cTn id="429" dur="1" fill="hold">
                                          <p:stCondLst>
                                            <p:cond delay="1999"/>
                                          </p:stCondLst>
                                        </p:cTn>
                                        <p:tgtEl>
                                          <p:spTgt spid="138"/>
                                        </p:tgtEl>
                                        <p:attrNameLst>
                                          <p:attrName>style.visibility</p:attrName>
                                        </p:attrNameLst>
                                      </p:cBhvr>
                                      <p:to>
                                        <p:strVal val="hidden"/>
                                      </p:to>
                                    </p:set>
                                  </p:childTnLst>
                                </p:cTn>
                              </p:par>
                              <p:par>
                                <p:cTn id="430" presetID="10" presetClass="exit" presetSubtype="0" fill="hold" nodeType="withEffect">
                                  <p:stCondLst>
                                    <p:cond delay="0"/>
                                  </p:stCondLst>
                                  <p:childTnLst>
                                    <p:animEffect transition="out" filter="fade">
                                      <p:cBhvr>
                                        <p:cTn id="431" dur="2000"/>
                                        <p:tgtEl>
                                          <p:spTgt spid="22"/>
                                        </p:tgtEl>
                                      </p:cBhvr>
                                    </p:animEffect>
                                    <p:set>
                                      <p:cBhvr>
                                        <p:cTn id="432" dur="1" fill="hold">
                                          <p:stCondLst>
                                            <p:cond delay="1999"/>
                                          </p:stCondLst>
                                        </p:cTn>
                                        <p:tgtEl>
                                          <p:spTgt spid="22"/>
                                        </p:tgtEl>
                                        <p:attrNameLst>
                                          <p:attrName>style.visibility</p:attrName>
                                        </p:attrNameLst>
                                      </p:cBhvr>
                                      <p:to>
                                        <p:strVal val="hidden"/>
                                      </p:to>
                                    </p:set>
                                  </p:childTnLst>
                                </p:cTn>
                              </p:par>
                              <p:par>
                                <p:cTn id="433" presetID="10" presetClass="exit" presetSubtype="0" fill="hold" nodeType="withEffect">
                                  <p:stCondLst>
                                    <p:cond delay="0"/>
                                  </p:stCondLst>
                                  <p:childTnLst>
                                    <p:animEffect transition="out" filter="fade">
                                      <p:cBhvr>
                                        <p:cTn id="434" dur="2000"/>
                                        <p:tgtEl>
                                          <p:spTgt spid="18"/>
                                        </p:tgtEl>
                                      </p:cBhvr>
                                    </p:animEffect>
                                    <p:set>
                                      <p:cBhvr>
                                        <p:cTn id="435" dur="1" fill="hold">
                                          <p:stCondLst>
                                            <p:cond delay="1999"/>
                                          </p:stCondLst>
                                        </p:cTn>
                                        <p:tgtEl>
                                          <p:spTgt spid="18"/>
                                        </p:tgtEl>
                                        <p:attrNameLst>
                                          <p:attrName>style.visibility</p:attrName>
                                        </p:attrNameLst>
                                      </p:cBhvr>
                                      <p:to>
                                        <p:strVal val="hidden"/>
                                      </p:to>
                                    </p:set>
                                  </p:childTnLst>
                                </p:cTn>
                              </p:par>
                              <p:par>
                                <p:cTn id="436" presetID="10" presetClass="exit" presetSubtype="0" fill="hold" nodeType="withEffect">
                                  <p:stCondLst>
                                    <p:cond delay="0"/>
                                  </p:stCondLst>
                                  <p:childTnLst>
                                    <p:animEffect transition="out" filter="fade">
                                      <p:cBhvr>
                                        <p:cTn id="437" dur="2000"/>
                                        <p:tgtEl>
                                          <p:spTgt spid="23"/>
                                        </p:tgtEl>
                                      </p:cBhvr>
                                    </p:animEffect>
                                    <p:set>
                                      <p:cBhvr>
                                        <p:cTn id="438" dur="1" fill="hold">
                                          <p:stCondLst>
                                            <p:cond delay="1999"/>
                                          </p:stCondLst>
                                        </p:cTn>
                                        <p:tgtEl>
                                          <p:spTgt spid="23"/>
                                        </p:tgtEl>
                                        <p:attrNameLst>
                                          <p:attrName>style.visibility</p:attrName>
                                        </p:attrNameLst>
                                      </p:cBhvr>
                                      <p:to>
                                        <p:strVal val="hidden"/>
                                      </p:to>
                                    </p:set>
                                  </p:childTnLst>
                                </p:cTn>
                              </p:par>
                              <p:par>
                                <p:cTn id="439" presetID="10" presetClass="exit" presetSubtype="0" fill="hold" nodeType="withEffect">
                                  <p:stCondLst>
                                    <p:cond delay="0"/>
                                  </p:stCondLst>
                                  <p:childTnLst>
                                    <p:animEffect transition="out" filter="fade">
                                      <p:cBhvr>
                                        <p:cTn id="440" dur="2000"/>
                                        <p:tgtEl>
                                          <p:spTgt spid="163"/>
                                        </p:tgtEl>
                                      </p:cBhvr>
                                    </p:animEffect>
                                    <p:set>
                                      <p:cBhvr>
                                        <p:cTn id="441" dur="1" fill="hold">
                                          <p:stCondLst>
                                            <p:cond delay="1999"/>
                                          </p:stCondLst>
                                        </p:cTn>
                                        <p:tgtEl>
                                          <p:spTgt spid="163"/>
                                        </p:tgtEl>
                                        <p:attrNameLst>
                                          <p:attrName>style.visibility</p:attrName>
                                        </p:attrNameLst>
                                      </p:cBhvr>
                                      <p:to>
                                        <p:strVal val="hidden"/>
                                      </p:to>
                                    </p:set>
                                  </p:childTnLst>
                                </p:cTn>
                              </p:par>
                              <p:par>
                                <p:cTn id="442" presetID="10" presetClass="exit" presetSubtype="0" fill="hold" nodeType="withEffect">
                                  <p:stCondLst>
                                    <p:cond delay="0"/>
                                  </p:stCondLst>
                                  <p:childTnLst>
                                    <p:animEffect transition="out" filter="fade">
                                      <p:cBhvr>
                                        <p:cTn id="443" dur="2000"/>
                                        <p:tgtEl>
                                          <p:spTgt spid="207"/>
                                        </p:tgtEl>
                                      </p:cBhvr>
                                    </p:animEffect>
                                    <p:set>
                                      <p:cBhvr>
                                        <p:cTn id="444" dur="1" fill="hold">
                                          <p:stCondLst>
                                            <p:cond delay="1999"/>
                                          </p:stCondLst>
                                        </p:cTn>
                                        <p:tgtEl>
                                          <p:spTgt spid="207"/>
                                        </p:tgtEl>
                                        <p:attrNameLst>
                                          <p:attrName>style.visibility</p:attrName>
                                        </p:attrNameLst>
                                      </p:cBhvr>
                                      <p:to>
                                        <p:strVal val="hidden"/>
                                      </p:to>
                                    </p:set>
                                  </p:childTnLst>
                                </p:cTn>
                              </p:par>
                              <p:par>
                                <p:cTn id="445" presetID="10" presetClass="exit" presetSubtype="0" fill="hold" grpId="2" nodeType="withEffect">
                                  <p:stCondLst>
                                    <p:cond delay="0"/>
                                  </p:stCondLst>
                                  <p:childTnLst>
                                    <p:animEffect transition="out" filter="fade">
                                      <p:cBhvr>
                                        <p:cTn id="446" dur="2000"/>
                                        <p:tgtEl>
                                          <p:spTgt spid="197"/>
                                        </p:tgtEl>
                                      </p:cBhvr>
                                    </p:animEffect>
                                    <p:set>
                                      <p:cBhvr>
                                        <p:cTn id="447" dur="1" fill="hold">
                                          <p:stCondLst>
                                            <p:cond delay="1999"/>
                                          </p:stCondLst>
                                        </p:cTn>
                                        <p:tgtEl>
                                          <p:spTgt spid="197"/>
                                        </p:tgtEl>
                                        <p:attrNameLst>
                                          <p:attrName>style.visibility</p:attrName>
                                        </p:attrNameLst>
                                      </p:cBhvr>
                                      <p:to>
                                        <p:strVal val="hidden"/>
                                      </p:to>
                                    </p:set>
                                  </p:childTnLst>
                                </p:cTn>
                              </p:par>
                              <p:par>
                                <p:cTn id="448" presetID="10" presetClass="exit" presetSubtype="0" fill="hold" grpId="2" nodeType="withEffect">
                                  <p:stCondLst>
                                    <p:cond delay="0"/>
                                  </p:stCondLst>
                                  <p:childTnLst>
                                    <p:animEffect transition="out" filter="fade">
                                      <p:cBhvr>
                                        <p:cTn id="449" dur="2000"/>
                                        <p:tgtEl>
                                          <p:spTgt spid="199"/>
                                        </p:tgtEl>
                                      </p:cBhvr>
                                    </p:animEffect>
                                    <p:set>
                                      <p:cBhvr>
                                        <p:cTn id="450" dur="1" fill="hold">
                                          <p:stCondLst>
                                            <p:cond delay="1999"/>
                                          </p:stCondLst>
                                        </p:cTn>
                                        <p:tgtEl>
                                          <p:spTgt spid="199"/>
                                        </p:tgtEl>
                                        <p:attrNameLst>
                                          <p:attrName>style.visibility</p:attrName>
                                        </p:attrNameLst>
                                      </p:cBhvr>
                                      <p:to>
                                        <p:strVal val="hidden"/>
                                      </p:to>
                                    </p:set>
                                  </p:childTnLst>
                                </p:cTn>
                              </p:par>
                              <p:par>
                                <p:cTn id="451" presetID="10" presetClass="exit" presetSubtype="0" fill="hold" grpId="2" nodeType="withEffect">
                                  <p:stCondLst>
                                    <p:cond delay="0"/>
                                  </p:stCondLst>
                                  <p:childTnLst>
                                    <p:animEffect transition="out" filter="fade">
                                      <p:cBhvr>
                                        <p:cTn id="452" dur="2000"/>
                                        <p:tgtEl>
                                          <p:spTgt spid="196"/>
                                        </p:tgtEl>
                                      </p:cBhvr>
                                    </p:animEffect>
                                    <p:set>
                                      <p:cBhvr>
                                        <p:cTn id="453" dur="1" fill="hold">
                                          <p:stCondLst>
                                            <p:cond delay="1999"/>
                                          </p:stCondLst>
                                        </p:cTn>
                                        <p:tgtEl>
                                          <p:spTgt spid="196"/>
                                        </p:tgtEl>
                                        <p:attrNameLst>
                                          <p:attrName>style.visibility</p:attrName>
                                        </p:attrNameLst>
                                      </p:cBhvr>
                                      <p:to>
                                        <p:strVal val="hidden"/>
                                      </p:to>
                                    </p:set>
                                  </p:childTnLst>
                                </p:cTn>
                              </p:par>
                              <p:par>
                                <p:cTn id="454" presetID="10" presetClass="exit" presetSubtype="0" fill="hold" grpId="2" nodeType="withEffect">
                                  <p:stCondLst>
                                    <p:cond delay="0"/>
                                  </p:stCondLst>
                                  <p:childTnLst>
                                    <p:animEffect transition="out" filter="fade">
                                      <p:cBhvr>
                                        <p:cTn id="455" dur="2000"/>
                                        <p:tgtEl>
                                          <p:spTgt spid="198"/>
                                        </p:tgtEl>
                                      </p:cBhvr>
                                    </p:animEffect>
                                    <p:set>
                                      <p:cBhvr>
                                        <p:cTn id="456" dur="1" fill="hold">
                                          <p:stCondLst>
                                            <p:cond delay="1999"/>
                                          </p:stCondLst>
                                        </p:cTn>
                                        <p:tgtEl>
                                          <p:spTgt spid="198"/>
                                        </p:tgtEl>
                                        <p:attrNameLst>
                                          <p:attrName>style.visibility</p:attrName>
                                        </p:attrNameLst>
                                      </p:cBhvr>
                                      <p:to>
                                        <p:strVal val="hidden"/>
                                      </p:to>
                                    </p:set>
                                  </p:childTnLst>
                                </p:cTn>
                              </p:par>
                              <p:par>
                                <p:cTn id="457" presetID="10" presetClass="exit" presetSubtype="0" fill="hold" grpId="4" nodeType="withEffect">
                                  <p:stCondLst>
                                    <p:cond delay="0"/>
                                  </p:stCondLst>
                                  <p:childTnLst>
                                    <p:animEffect transition="out" filter="fade">
                                      <p:cBhvr>
                                        <p:cTn id="458" dur="2000"/>
                                        <p:tgtEl>
                                          <p:spTgt spid="192"/>
                                        </p:tgtEl>
                                      </p:cBhvr>
                                    </p:animEffect>
                                    <p:set>
                                      <p:cBhvr>
                                        <p:cTn id="459" dur="1" fill="hold">
                                          <p:stCondLst>
                                            <p:cond delay="1999"/>
                                          </p:stCondLst>
                                        </p:cTn>
                                        <p:tgtEl>
                                          <p:spTgt spid="192"/>
                                        </p:tgtEl>
                                        <p:attrNameLst>
                                          <p:attrName>style.visibility</p:attrName>
                                        </p:attrNameLst>
                                      </p:cBhvr>
                                      <p:to>
                                        <p:strVal val="hidden"/>
                                      </p:to>
                                    </p:set>
                                  </p:childTnLst>
                                </p:cTn>
                              </p:par>
                              <p:par>
                                <p:cTn id="460" presetID="10" presetClass="exit" presetSubtype="0" fill="hold" grpId="3" nodeType="withEffect">
                                  <p:stCondLst>
                                    <p:cond delay="0"/>
                                  </p:stCondLst>
                                  <p:childTnLst>
                                    <p:animEffect transition="out" filter="fade">
                                      <p:cBhvr>
                                        <p:cTn id="461" dur="2000"/>
                                        <p:tgtEl>
                                          <p:spTgt spid="328"/>
                                        </p:tgtEl>
                                      </p:cBhvr>
                                    </p:animEffect>
                                    <p:set>
                                      <p:cBhvr>
                                        <p:cTn id="462" dur="1" fill="hold">
                                          <p:stCondLst>
                                            <p:cond delay="1999"/>
                                          </p:stCondLst>
                                        </p:cTn>
                                        <p:tgtEl>
                                          <p:spTgt spid="328"/>
                                        </p:tgtEl>
                                        <p:attrNameLst>
                                          <p:attrName>style.visibility</p:attrName>
                                        </p:attrNameLst>
                                      </p:cBhvr>
                                      <p:to>
                                        <p:strVal val="hidden"/>
                                      </p:to>
                                    </p:set>
                                  </p:childTnLst>
                                </p:cTn>
                              </p:par>
                              <p:par>
                                <p:cTn id="463" presetID="10" presetClass="exit" presetSubtype="0" fill="hold" nodeType="withEffect">
                                  <p:stCondLst>
                                    <p:cond delay="0"/>
                                  </p:stCondLst>
                                  <p:childTnLst>
                                    <p:animEffect transition="out" filter="fade">
                                      <p:cBhvr>
                                        <p:cTn id="464" dur="2000"/>
                                        <p:tgtEl>
                                          <p:spTgt spid="8"/>
                                        </p:tgtEl>
                                      </p:cBhvr>
                                    </p:animEffect>
                                    <p:set>
                                      <p:cBhvr>
                                        <p:cTn id="465" dur="1" fill="hold">
                                          <p:stCondLst>
                                            <p:cond delay="1999"/>
                                          </p:stCondLst>
                                        </p:cTn>
                                        <p:tgtEl>
                                          <p:spTgt spid="8"/>
                                        </p:tgtEl>
                                        <p:attrNameLst>
                                          <p:attrName>style.visibility</p:attrName>
                                        </p:attrNameLst>
                                      </p:cBhvr>
                                      <p:to>
                                        <p:strVal val="hidden"/>
                                      </p:to>
                                    </p:set>
                                  </p:childTnLst>
                                </p:cTn>
                              </p:par>
                              <p:par>
                                <p:cTn id="466" presetID="10" presetClass="exit" presetSubtype="0" fill="hold" nodeType="withEffect">
                                  <p:stCondLst>
                                    <p:cond delay="0"/>
                                  </p:stCondLst>
                                  <p:childTnLst>
                                    <p:animEffect transition="out" filter="fade">
                                      <p:cBhvr>
                                        <p:cTn id="467" dur="2000"/>
                                        <p:tgtEl>
                                          <p:spTgt spid="30"/>
                                        </p:tgtEl>
                                      </p:cBhvr>
                                    </p:animEffect>
                                    <p:set>
                                      <p:cBhvr>
                                        <p:cTn id="468" dur="1" fill="hold">
                                          <p:stCondLst>
                                            <p:cond delay="1999"/>
                                          </p:stCondLst>
                                        </p:cTn>
                                        <p:tgtEl>
                                          <p:spTgt spid="30"/>
                                        </p:tgtEl>
                                        <p:attrNameLst>
                                          <p:attrName>style.visibility</p:attrName>
                                        </p:attrNameLst>
                                      </p:cBhvr>
                                      <p:to>
                                        <p:strVal val="hidden"/>
                                      </p:to>
                                    </p:set>
                                  </p:childTnLst>
                                </p:cTn>
                              </p:par>
                              <p:par>
                                <p:cTn id="469" presetID="10" presetClass="exit" presetSubtype="0" fill="hold" nodeType="withEffect">
                                  <p:stCondLst>
                                    <p:cond delay="0"/>
                                  </p:stCondLst>
                                  <p:childTnLst>
                                    <p:animEffect transition="out" filter="fade">
                                      <p:cBhvr>
                                        <p:cTn id="470" dur="2000"/>
                                        <p:tgtEl>
                                          <p:spTgt spid="256"/>
                                        </p:tgtEl>
                                      </p:cBhvr>
                                    </p:animEffect>
                                    <p:set>
                                      <p:cBhvr>
                                        <p:cTn id="471" dur="1" fill="hold">
                                          <p:stCondLst>
                                            <p:cond delay="1999"/>
                                          </p:stCondLst>
                                        </p:cTn>
                                        <p:tgtEl>
                                          <p:spTgt spid="256"/>
                                        </p:tgtEl>
                                        <p:attrNameLst>
                                          <p:attrName>style.visibility</p:attrName>
                                        </p:attrNameLst>
                                      </p:cBhvr>
                                      <p:to>
                                        <p:strVal val="hidden"/>
                                      </p:to>
                                    </p:set>
                                  </p:childTnLst>
                                </p:cTn>
                              </p:par>
                              <p:par>
                                <p:cTn id="472" presetID="10" presetClass="exit" presetSubtype="0" fill="hold" nodeType="withEffect">
                                  <p:stCondLst>
                                    <p:cond delay="0"/>
                                  </p:stCondLst>
                                  <p:childTnLst>
                                    <p:animEffect transition="out" filter="fade">
                                      <p:cBhvr>
                                        <p:cTn id="473" dur="2000"/>
                                        <p:tgtEl>
                                          <p:spTgt spid="255"/>
                                        </p:tgtEl>
                                      </p:cBhvr>
                                    </p:animEffect>
                                    <p:set>
                                      <p:cBhvr>
                                        <p:cTn id="474" dur="1" fill="hold">
                                          <p:stCondLst>
                                            <p:cond delay="1999"/>
                                          </p:stCondLst>
                                        </p:cTn>
                                        <p:tgtEl>
                                          <p:spTgt spid="255"/>
                                        </p:tgtEl>
                                        <p:attrNameLst>
                                          <p:attrName>style.visibility</p:attrName>
                                        </p:attrNameLst>
                                      </p:cBhvr>
                                      <p:to>
                                        <p:strVal val="hidden"/>
                                      </p:to>
                                    </p:set>
                                  </p:childTnLst>
                                </p:cTn>
                              </p:par>
                              <p:par>
                                <p:cTn id="475" presetID="10" presetClass="exit" presetSubtype="0" fill="hold" nodeType="withEffect">
                                  <p:stCondLst>
                                    <p:cond delay="0"/>
                                  </p:stCondLst>
                                  <p:childTnLst>
                                    <p:animEffect transition="out" filter="fade">
                                      <p:cBhvr>
                                        <p:cTn id="476" dur="2000"/>
                                        <p:tgtEl>
                                          <p:spTgt spid="333"/>
                                        </p:tgtEl>
                                      </p:cBhvr>
                                    </p:animEffect>
                                    <p:set>
                                      <p:cBhvr>
                                        <p:cTn id="477" dur="1" fill="hold">
                                          <p:stCondLst>
                                            <p:cond delay="1999"/>
                                          </p:stCondLst>
                                        </p:cTn>
                                        <p:tgtEl>
                                          <p:spTgt spid="333"/>
                                        </p:tgtEl>
                                        <p:attrNameLst>
                                          <p:attrName>style.visibility</p:attrName>
                                        </p:attrNameLst>
                                      </p:cBhvr>
                                      <p:to>
                                        <p:strVal val="hidden"/>
                                      </p:to>
                                    </p:set>
                                  </p:childTnLst>
                                </p:cTn>
                              </p:par>
                              <p:par>
                                <p:cTn id="478" presetID="10" presetClass="exit" presetSubtype="0" fill="hold" nodeType="withEffect">
                                  <p:stCondLst>
                                    <p:cond delay="0"/>
                                  </p:stCondLst>
                                  <p:childTnLst>
                                    <p:animEffect transition="out" filter="fade">
                                      <p:cBhvr>
                                        <p:cTn id="479" dur="2000"/>
                                        <p:tgtEl>
                                          <p:spTgt spid="210"/>
                                        </p:tgtEl>
                                      </p:cBhvr>
                                    </p:animEffect>
                                    <p:set>
                                      <p:cBhvr>
                                        <p:cTn id="480" dur="1" fill="hold">
                                          <p:stCondLst>
                                            <p:cond delay="1999"/>
                                          </p:stCondLst>
                                        </p:cTn>
                                        <p:tgtEl>
                                          <p:spTgt spid="210"/>
                                        </p:tgtEl>
                                        <p:attrNameLst>
                                          <p:attrName>style.visibility</p:attrName>
                                        </p:attrNameLst>
                                      </p:cBhvr>
                                      <p:to>
                                        <p:strVal val="hidden"/>
                                      </p:to>
                                    </p:set>
                                  </p:childTnLst>
                                </p:cTn>
                              </p:par>
                              <p:par>
                                <p:cTn id="481" presetID="10" presetClass="exit" presetSubtype="0" fill="hold" nodeType="withEffect">
                                  <p:stCondLst>
                                    <p:cond delay="0"/>
                                  </p:stCondLst>
                                  <p:childTnLst>
                                    <p:animEffect transition="out" filter="fade">
                                      <p:cBhvr>
                                        <p:cTn id="482" dur="2000"/>
                                        <p:tgtEl>
                                          <p:spTgt spid="258"/>
                                        </p:tgtEl>
                                      </p:cBhvr>
                                    </p:animEffect>
                                    <p:set>
                                      <p:cBhvr>
                                        <p:cTn id="483" dur="1" fill="hold">
                                          <p:stCondLst>
                                            <p:cond delay="1999"/>
                                          </p:stCondLst>
                                        </p:cTn>
                                        <p:tgtEl>
                                          <p:spTgt spid="258"/>
                                        </p:tgtEl>
                                        <p:attrNameLst>
                                          <p:attrName>style.visibility</p:attrName>
                                        </p:attrNameLst>
                                      </p:cBhvr>
                                      <p:to>
                                        <p:strVal val="hidden"/>
                                      </p:to>
                                    </p:set>
                                  </p:childTnLst>
                                </p:cTn>
                              </p:par>
                              <p:par>
                                <p:cTn id="484" presetID="10" presetClass="exit" presetSubtype="0" fill="hold" nodeType="withEffect">
                                  <p:stCondLst>
                                    <p:cond delay="0"/>
                                  </p:stCondLst>
                                  <p:childTnLst>
                                    <p:animEffect transition="out" filter="fade">
                                      <p:cBhvr>
                                        <p:cTn id="485" dur="2000"/>
                                        <p:tgtEl>
                                          <p:spTgt spid="335"/>
                                        </p:tgtEl>
                                      </p:cBhvr>
                                    </p:animEffect>
                                    <p:set>
                                      <p:cBhvr>
                                        <p:cTn id="486" dur="1" fill="hold">
                                          <p:stCondLst>
                                            <p:cond delay="1999"/>
                                          </p:stCondLst>
                                        </p:cTn>
                                        <p:tgtEl>
                                          <p:spTgt spid="335"/>
                                        </p:tgtEl>
                                        <p:attrNameLst>
                                          <p:attrName>style.visibility</p:attrName>
                                        </p:attrNameLst>
                                      </p:cBhvr>
                                      <p:to>
                                        <p:strVal val="hidden"/>
                                      </p:to>
                                    </p:set>
                                  </p:childTnLst>
                                </p:cTn>
                              </p:par>
                              <p:par>
                                <p:cTn id="487" presetID="10" presetClass="exit" presetSubtype="0" fill="hold" nodeType="withEffect">
                                  <p:stCondLst>
                                    <p:cond delay="0"/>
                                  </p:stCondLst>
                                  <p:childTnLst>
                                    <p:animEffect transition="out" filter="fade">
                                      <p:cBhvr>
                                        <p:cTn id="488" dur="2000"/>
                                        <p:tgtEl>
                                          <p:spTgt spid="163"/>
                                        </p:tgtEl>
                                      </p:cBhvr>
                                    </p:animEffect>
                                    <p:set>
                                      <p:cBhvr>
                                        <p:cTn id="489" dur="1" fill="hold">
                                          <p:stCondLst>
                                            <p:cond delay="1999"/>
                                          </p:stCondLst>
                                        </p:cTn>
                                        <p:tgtEl>
                                          <p:spTgt spid="163"/>
                                        </p:tgtEl>
                                        <p:attrNameLst>
                                          <p:attrName>style.visibility</p:attrName>
                                        </p:attrNameLst>
                                      </p:cBhvr>
                                      <p:to>
                                        <p:strVal val="hidden"/>
                                      </p:to>
                                    </p:set>
                                  </p:childTnLst>
                                </p:cTn>
                              </p:par>
                              <p:par>
                                <p:cTn id="490" presetID="10" presetClass="exit" presetSubtype="0" fill="hold" nodeType="withEffect">
                                  <p:stCondLst>
                                    <p:cond delay="0"/>
                                  </p:stCondLst>
                                  <p:childTnLst>
                                    <p:animEffect transition="out" filter="fade">
                                      <p:cBhvr>
                                        <p:cTn id="491" dur="2000"/>
                                        <p:tgtEl>
                                          <p:spTgt spid="173"/>
                                        </p:tgtEl>
                                      </p:cBhvr>
                                    </p:animEffect>
                                    <p:set>
                                      <p:cBhvr>
                                        <p:cTn id="492" dur="1" fill="hold">
                                          <p:stCondLst>
                                            <p:cond delay="1999"/>
                                          </p:stCondLst>
                                        </p:cTn>
                                        <p:tgtEl>
                                          <p:spTgt spid="173"/>
                                        </p:tgtEl>
                                        <p:attrNameLst>
                                          <p:attrName>style.visibility</p:attrName>
                                        </p:attrNameLst>
                                      </p:cBhvr>
                                      <p:to>
                                        <p:strVal val="hidden"/>
                                      </p:to>
                                    </p:set>
                                  </p:childTnLst>
                                </p:cTn>
                              </p:par>
                              <p:par>
                                <p:cTn id="493" presetID="10" presetClass="exit" presetSubtype="0" fill="hold" nodeType="withEffect">
                                  <p:stCondLst>
                                    <p:cond delay="0"/>
                                  </p:stCondLst>
                                  <p:childTnLst>
                                    <p:animEffect transition="out" filter="fade">
                                      <p:cBhvr>
                                        <p:cTn id="494" dur="2000"/>
                                        <p:tgtEl>
                                          <p:spTgt spid="207"/>
                                        </p:tgtEl>
                                      </p:cBhvr>
                                    </p:animEffect>
                                    <p:set>
                                      <p:cBhvr>
                                        <p:cTn id="495" dur="1" fill="hold">
                                          <p:stCondLst>
                                            <p:cond delay="1999"/>
                                          </p:stCondLst>
                                        </p:cTn>
                                        <p:tgtEl>
                                          <p:spTgt spid="207"/>
                                        </p:tgtEl>
                                        <p:attrNameLst>
                                          <p:attrName>style.visibility</p:attrName>
                                        </p:attrNameLst>
                                      </p:cBhvr>
                                      <p:to>
                                        <p:strVal val="hidden"/>
                                      </p:to>
                                    </p:set>
                                  </p:childTnLst>
                                </p:cTn>
                              </p:par>
                              <p:par>
                                <p:cTn id="496" presetID="10" presetClass="exit" presetSubtype="0" fill="hold" grpId="1" nodeType="withEffect">
                                  <p:stCondLst>
                                    <p:cond delay="0"/>
                                  </p:stCondLst>
                                  <p:childTnLst>
                                    <p:animEffect transition="out" filter="fade">
                                      <p:cBhvr>
                                        <p:cTn id="497" dur="2000"/>
                                        <p:tgtEl>
                                          <p:spTgt spid="336"/>
                                        </p:tgtEl>
                                      </p:cBhvr>
                                    </p:animEffect>
                                    <p:set>
                                      <p:cBhvr>
                                        <p:cTn id="498" dur="1" fill="hold">
                                          <p:stCondLst>
                                            <p:cond delay="1999"/>
                                          </p:stCondLst>
                                        </p:cTn>
                                        <p:tgtEl>
                                          <p:spTgt spid="336"/>
                                        </p:tgtEl>
                                        <p:attrNameLst>
                                          <p:attrName>style.visibility</p:attrName>
                                        </p:attrNameLst>
                                      </p:cBhvr>
                                      <p:to>
                                        <p:strVal val="hidden"/>
                                      </p:to>
                                    </p:set>
                                  </p:childTnLst>
                                </p:cTn>
                              </p:par>
                              <p:par>
                                <p:cTn id="499" presetID="10" presetClass="exit" presetSubtype="0" fill="hold" grpId="1" nodeType="withEffect">
                                  <p:stCondLst>
                                    <p:cond delay="0"/>
                                  </p:stCondLst>
                                  <p:childTnLst>
                                    <p:animEffect transition="out" filter="fade">
                                      <p:cBhvr>
                                        <p:cTn id="500" dur="2000"/>
                                        <p:tgtEl>
                                          <p:spTgt spid="350"/>
                                        </p:tgtEl>
                                      </p:cBhvr>
                                    </p:animEffect>
                                    <p:set>
                                      <p:cBhvr>
                                        <p:cTn id="501" dur="1" fill="hold">
                                          <p:stCondLst>
                                            <p:cond delay="1999"/>
                                          </p:stCondLst>
                                        </p:cTn>
                                        <p:tgtEl>
                                          <p:spTgt spid="350"/>
                                        </p:tgtEl>
                                        <p:attrNameLst>
                                          <p:attrName>style.visibility</p:attrName>
                                        </p:attrNameLst>
                                      </p:cBhvr>
                                      <p:to>
                                        <p:strVal val="hidden"/>
                                      </p:to>
                                    </p:set>
                                  </p:childTnLst>
                                </p:cTn>
                              </p:par>
                              <p:par>
                                <p:cTn id="502" presetID="10" presetClass="exit" presetSubtype="0" fill="hold" grpId="1" nodeType="withEffect">
                                  <p:stCondLst>
                                    <p:cond delay="0"/>
                                  </p:stCondLst>
                                  <p:childTnLst>
                                    <p:animEffect transition="out" filter="fade">
                                      <p:cBhvr>
                                        <p:cTn id="503" dur="2000"/>
                                        <p:tgtEl>
                                          <p:spTgt spid="357"/>
                                        </p:tgtEl>
                                      </p:cBhvr>
                                    </p:animEffect>
                                    <p:set>
                                      <p:cBhvr>
                                        <p:cTn id="504" dur="1" fill="hold">
                                          <p:stCondLst>
                                            <p:cond delay="1999"/>
                                          </p:stCondLst>
                                        </p:cTn>
                                        <p:tgtEl>
                                          <p:spTgt spid="357"/>
                                        </p:tgtEl>
                                        <p:attrNameLst>
                                          <p:attrName>style.visibility</p:attrName>
                                        </p:attrNameLst>
                                      </p:cBhvr>
                                      <p:to>
                                        <p:strVal val="hidden"/>
                                      </p:to>
                                    </p:set>
                                  </p:childTnLst>
                                </p:cTn>
                              </p:par>
                              <p:par>
                                <p:cTn id="505" presetID="10" presetClass="exit" presetSubtype="0" fill="hold" grpId="1" nodeType="withEffect">
                                  <p:stCondLst>
                                    <p:cond delay="0"/>
                                  </p:stCondLst>
                                  <p:childTnLst>
                                    <p:animEffect transition="out" filter="fade">
                                      <p:cBhvr>
                                        <p:cTn id="506" dur="2000"/>
                                        <p:tgtEl>
                                          <p:spTgt spid="203"/>
                                        </p:tgtEl>
                                      </p:cBhvr>
                                    </p:animEffect>
                                    <p:set>
                                      <p:cBhvr>
                                        <p:cTn id="507" dur="1" fill="hold">
                                          <p:stCondLst>
                                            <p:cond delay="1999"/>
                                          </p:stCondLst>
                                        </p:cTn>
                                        <p:tgtEl>
                                          <p:spTgt spid="203"/>
                                        </p:tgtEl>
                                        <p:attrNameLst>
                                          <p:attrName>style.visibility</p:attrName>
                                        </p:attrNameLst>
                                      </p:cBhvr>
                                      <p:to>
                                        <p:strVal val="hidden"/>
                                      </p:to>
                                    </p:set>
                                  </p:childTnLst>
                                </p:cTn>
                              </p:par>
                              <p:par>
                                <p:cTn id="508" presetID="10" presetClass="exit" presetSubtype="0" fill="hold" grpId="1" nodeType="withEffect">
                                  <p:stCondLst>
                                    <p:cond delay="0"/>
                                  </p:stCondLst>
                                  <p:childTnLst>
                                    <p:animEffect transition="out" filter="fade">
                                      <p:cBhvr>
                                        <p:cTn id="509" dur="2000"/>
                                        <p:tgtEl>
                                          <p:spTgt spid="337"/>
                                        </p:tgtEl>
                                      </p:cBhvr>
                                    </p:animEffect>
                                    <p:set>
                                      <p:cBhvr>
                                        <p:cTn id="510" dur="1" fill="hold">
                                          <p:stCondLst>
                                            <p:cond delay="1999"/>
                                          </p:stCondLst>
                                        </p:cTn>
                                        <p:tgtEl>
                                          <p:spTgt spid="337"/>
                                        </p:tgtEl>
                                        <p:attrNameLst>
                                          <p:attrName>style.visibility</p:attrName>
                                        </p:attrNameLst>
                                      </p:cBhvr>
                                      <p:to>
                                        <p:strVal val="hidden"/>
                                      </p:to>
                                    </p:set>
                                  </p:childTnLst>
                                </p:cTn>
                              </p:par>
                              <p:par>
                                <p:cTn id="511" presetID="10" presetClass="exit" presetSubtype="0" fill="hold" grpId="1" nodeType="withEffect">
                                  <p:stCondLst>
                                    <p:cond delay="0"/>
                                  </p:stCondLst>
                                  <p:childTnLst>
                                    <p:animEffect transition="out" filter="fade">
                                      <p:cBhvr>
                                        <p:cTn id="512" dur="2000"/>
                                        <p:tgtEl>
                                          <p:spTgt spid="338"/>
                                        </p:tgtEl>
                                      </p:cBhvr>
                                    </p:animEffect>
                                    <p:set>
                                      <p:cBhvr>
                                        <p:cTn id="513" dur="1" fill="hold">
                                          <p:stCondLst>
                                            <p:cond delay="1999"/>
                                          </p:stCondLst>
                                        </p:cTn>
                                        <p:tgtEl>
                                          <p:spTgt spid="338"/>
                                        </p:tgtEl>
                                        <p:attrNameLst>
                                          <p:attrName>style.visibility</p:attrName>
                                        </p:attrNameLst>
                                      </p:cBhvr>
                                      <p:to>
                                        <p:strVal val="hidden"/>
                                      </p:to>
                                    </p:set>
                                  </p:childTnLst>
                                </p:cTn>
                              </p:par>
                              <p:par>
                                <p:cTn id="514" presetID="10" presetClass="exit" presetSubtype="0" fill="hold" grpId="1" nodeType="withEffect">
                                  <p:stCondLst>
                                    <p:cond delay="0"/>
                                  </p:stCondLst>
                                  <p:childTnLst>
                                    <p:animEffect transition="out" filter="fade">
                                      <p:cBhvr>
                                        <p:cTn id="515" dur="2000"/>
                                        <p:tgtEl>
                                          <p:spTgt spid="217"/>
                                        </p:tgtEl>
                                      </p:cBhvr>
                                    </p:animEffect>
                                    <p:set>
                                      <p:cBhvr>
                                        <p:cTn id="516" dur="1" fill="hold">
                                          <p:stCondLst>
                                            <p:cond delay="1999"/>
                                          </p:stCondLst>
                                        </p:cTn>
                                        <p:tgtEl>
                                          <p:spTgt spid="217"/>
                                        </p:tgtEl>
                                        <p:attrNameLst>
                                          <p:attrName>style.visibility</p:attrName>
                                        </p:attrNameLst>
                                      </p:cBhvr>
                                      <p:to>
                                        <p:strVal val="hidden"/>
                                      </p:to>
                                    </p:set>
                                  </p:childTnLst>
                                </p:cTn>
                              </p:par>
                              <p:par>
                                <p:cTn id="517" presetID="10" presetClass="exit" presetSubtype="0" fill="hold" grpId="1" nodeType="withEffect">
                                  <p:stCondLst>
                                    <p:cond delay="0"/>
                                  </p:stCondLst>
                                  <p:childTnLst>
                                    <p:animEffect transition="out" filter="fade">
                                      <p:cBhvr>
                                        <p:cTn id="518" dur="2000"/>
                                        <p:tgtEl>
                                          <p:spTgt spid="161"/>
                                        </p:tgtEl>
                                      </p:cBhvr>
                                    </p:animEffect>
                                    <p:set>
                                      <p:cBhvr>
                                        <p:cTn id="519" dur="1" fill="hold">
                                          <p:stCondLst>
                                            <p:cond delay="1999"/>
                                          </p:stCondLst>
                                        </p:cTn>
                                        <p:tgtEl>
                                          <p:spTgt spid="161"/>
                                        </p:tgtEl>
                                        <p:attrNameLst>
                                          <p:attrName>style.visibility</p:attrName>
                                        </p:attrNameLst>
                                      </p:cBhvr>
                                      <p:to>
                                        <p:strVal val="hidden"/>
                                      </p:to>
                                    </p:set>
                                  </p:childTnLst>
                                </p:cTn>
                              </p:par>
                              <p:par>
                                <p:cTn id="520" presetID="10" presetClass="exit" presetSubtype="0" fill="hold" nodeType="withEffect">
                                  <p:stCondLst>
                                    <p:cond delay="0"/>
                                  </p:stCondLst>
                                  <p:childTnLst>
                                    <p:animEffect transition="out" filter="fade">
                                      <p:cBhvr>
                                        <p:cTn id="521" dur="2000"/>
                                        <p:tgtEl>
                                          <p:spTgt spid="200"/>
                                        </p:tgtEl>
                                      </p:cBhvr>
                                    </p:animEffect>
                                    <p:set>
                                      <p:cBhvr>
                                        <p:cTn id="522" dur="1" fill="hold">
                                          <p:stCondLst>
                                            <p:cond delay="1999"/>
                                          </p:stCondLst>
                                        </p:cTn>
                                        <p:tgtEl>
                                          <p:spTgt spid="200"/>
                                        </p:tgtEl>
                                        <p:attrNameLst>
                                          <p:attrName>style.visibility</p:attrName>
                                        </p:attrNameLst>
                                      </p:cBhvr>
                                      <p:to>
                                        <p:strVal val="hidden"/>
                                      </p:to>
                                    </p:set>
                                  </p:childTnLst>
                                </p:cTn>
                              </p:par>
                              <p:par>
                                <p:cTn id="523" presetID="10" presetClass="exit" presetSubtype="0" fill="hold" nodeType="withEffect">
                                  <p:stCondLst>
                                    <p:cond delay="0"/>
                                  </p:stCondLst>
                                  <p:childTnLst>
                                    <p:animEffect transition="out" filter="fade">
                                      <p:cBhvr>
                                        <p:cTn id="524" dur="2000"/>
                                        <p:tgtEl>
                                          <p:spTgt spid="193"/>
                                        </p:tgtEl>
                                      </p:cBhvr>
                                    </p:animEffect>
                                    <p:set>
                                      <p:cBhvr>
                                        <p:cTn id="525" dur="1" fill="hold">
                                          <p:stCondLst>
                                            <p:cond delay="1999"/>
                                          </p:stCondLst>
                                        </p:cTn>
                                        <p:tgtEl>
                                          <p:spTgt spid="193"/>
                                        </p:tgtEl>
                                        <p:attrNameLst>
                                          <p:attrName>style.visibility</p:attrName>
                                        </p:attrNameLst>
                                      </p:cBhvr>
                                      <p:to>
                                        <p:strVal val="hidden"/>
                                      </p:to>
                                    </p:set>
                                  </p:childTnLst>
                                </p:cTn>
                              </p:par>
                              <p:par>
                                <p:cTn id="526" presetID="10" presetClass="exit" presetSubtype="0" fill="hold" nodeType="withEffect">
                                  <p:stCondLst>
                                    <p:cond delay="0"/>
                                  </p:stCondLst>
                                  <p:childTnLst>
                                    <p:animEffect transition="out" filter="fade">
                                      <p:cBhvr>
                                        <p:cTn id="527" dur="2000"/>
                                        <p:tgtEl>
                                          <p:spTgt spid="188"/>
                                        </p:tgtEl>
                                      </p:cBhvr>
                                    </p:animEffect>
                                    <p:set>
                                      <p:cBhvr>
                                        <p:cTn id="528" dur="1" fill="hold">
                                          <p:stCondLst>
                                            <p:cond delay="1999"/>
                                          </p:stCondLst>
                                        </p:cTn>
                                        <p:tgtEl>
                                          <p:spTgt spid="188"/>
                                        </p:tgtEl>
                                        <p:attrNameLst>
                                          <p:attrName>style.visibility</p:attrName>
                                        </p:attrNameLst>
                                      </p:cBhvr>
                                      <p:to>
                                        <p:strVal val="hidden"/>
                                      </p:to>
                                    </p:set>
                                  </p:childTnLst>
                                </p:cTn>
                              </p:par>
                              <p:par>
                                <p:cTn id="529" presetID="10" presetClass="exit" presetSubtype="0" fill="hold" nodeType="withEffect">
                                  <p:stCondLst>
                                    <p:cond delay="0"/>
                                  </p:stCondLst>
                                  <p:childTnLst>
                                    <p:animEffect transition="out" filter="fade">
                                      <p:cBhvr>
                                        <p:cTn id="530" dur="2000"/>
                                        <p:tgtEl>
                                          <p:spTgt spid="182"/>
                                        </p:tgtEl>
                                      </p:cBhvr>
                                    </p:animEffect>
                                    <p:set>
                                      <p:cBhvr>
                                        <p:cTn id="531" dur="1" fill="hold">
                                          <p:stCondLst>
                                            <p:cond delay="1999"/>
                                          </p:stCondLst>
                                        </p:cTn>
                                        <p:tgtEl>
                                          <p:spTgt spid="182"/>
                                        </p:tgtEl>
                                        <p:attrNameLst>
                                          <p:attrName>style.visibility</p:attrName>
                                        </p:attrNameLst>
                                      </p:cBhvr>
                                      <p:to>
                                        <p:strVal val="hidden"/>
                                      </p:to>
                                    </p:set>
                                  </p:childTnLst>
                                </p:cTn>
                              </p:par>
                              <p:par>
                                <p:cTn id="532" presetID="10" presetClass="exit" presetSubtype="0" fill="hold" nodeType="withEffect">
                                  <p:stCondLst>
                                    <p:cond delay="0"/>
                                  </p:stCondLst>
                                  <p:childTnLst>
                                    <p:animEffect transition="out" filter="fade">
                                      <p:cBhvr>
                                        <p:cTn id="533" dur="2000"/>
                                        <p:tgtEl>
                                          <p:spTgt spid="185"/>
                                        </p:tgtEl>
                                      </p:cBhvr>
                                    </p:animEffect>
                                    <p:set>
                                      <p:cBhvr>
                                        <p:cTn id="534" dur="1" fill="hold">
                                          <p:stCondLst>
                                            <p:cond delay="1999"/>
                                          </p:stCondLst>
                                        </p:cTn>
                                        <p:tgtEl>
                                          <p:spTgt spid="185"/>
                                        </p:tgtEl>
                                        <p:attrNameLst>
                                          <p:attrName>style.visibility</p:attrName>
                                        </p:attrNameLst>
                                      </p:cBhvr>
                                      <p:to>
                                        <p:strVal val="hidden"/>
                                      </p:to>
                                    </p:set>
                                  </p:childTnLst>
                                </p:cTn>
                              </p:par>
                              <p:par>
                                <p:cTn id="535" presetID="10" presetClass="exit" presetSubtype="0" fill="hold" nodeType="withEffect">
                                  <p:stCondLst>
                                    <p:cond delay="0"/>
                                  </p:stCondLst>
                                  <p:childTnLst>
                                    <p:animEffect transition="out" filter="fade">
                                      <p:cBhvr>
                                        <p:cTn id="536" dur="2000"/>
                                        <p:tgtEl>
                                          <p:spTgt spid="178"/>
                                        </p:tgtEl>
                                      </p:cBhvr>
                                    </p:animEffect>
                                    <p:set>
                                      <p:cBhvr>
                                        <p:cTn id="537" dur="1" fill="hold">
                                          <p:stCondLst>
                                            <p:cond delay="1999"/>
                                          </p:stCondLst>
                                        </p:cTn>
                                        <p:tgtEl>
                                          <p:spTgt spid="178"/>
                                        </p:tgtEl>
                                        <p:attrNameLst>
                                          <p:attrName>style.visibility</p:attrName>
                                        </p:attrNameLst>
                                      </p:cBhvr>
                                      <p:to>
                                        <p:strVal val="hidden"/>
                                      </p:to>
                                    </p:set>
                                  </p:childTnLst>
                                </p:cTn>
                              </p:par>
                              <p:par>
                                <p:cTn id="538" presetID="10" presetClass="exit" presetSubtype="0" fill="hold" nodeType="withEffect">
                                  <p:stCondLst>
                                    <p:cond delay="0"/>
                                  </p:stCondLst>
                                  <p:childTnLst>
                                    <p:animEffect transition="out" filter="fade">
                                      <p:cBhvr>
                                        <p:cTn id="539" dur="2000"/>
                                        <p:tgtEl>
                                          <p:spTgt spid="330"/>
                                        </p:tgtEl>
                                      </p:cBhvr>
                                    </p:animEffect>
                                    <p:set>
                                      <p:cBhvr>
                                        <p:cTn id="540" dur="1" fill="hold">
                                          <p:stCondLst>
                                            <p:cond delay="1999"/>
                                          </p:stCondLst>
                                        </p:cTn>
                                        <p:tgtEl>
                                          <p:spTgt spid="330"/>
                                        </p:tgtEl>
                                        <p:attrNameLst>
                                          <p:attrName>style.visibility</p:attrName>
                                        </p:attrNameLst>
                                      </p:cBhvr>
                                      <p:to>
                                        <p:strVal val="hidden"/>
                                      </p:to>
                                    </p:set>
                                  </p:childTnLst>
                                </p:cTn>
                              </p:par>
                              <p:par>
                                <p:cTn id="541" presetID="10" presetClass="exit" presetSubtype="0" fill="hold" grpId="3" nodeType="withEffect">
                                  <p:stCondLst>
                                    <p:cond delay="0"/>
                                  </p:stCondLst>
                                  <p:childTnLst>
                                    <p:animEffect transition="out" filter="fade">
                                      <p:cBhvr>
                                        <p:cTn id="542" dur="2000"/>
                                        <p:tgtEl>
                                          <p:spTgt spid="9"/>
                                        </p:tgtEl>
                                      </p:cBhvr>
                                    </p:animEffect>
                                    <p:set>
                                      <p:cBhvr>
                                        <p:cTn id="543" dur="1" fill="hold">
                                          <p:stCondLst>
                                            <p:cond delay="1999"/>
                                          </p:stCondLst>
                                        </p:cTn>
                                        <p:tgtEl>
                                          <p:spTgt spid="9"/>
                                        </p:tgtEl>
                                        <p:attrNameLst>
                                          <p:attrName>style.visibility</p:attrName>
                                        </p:attrNameLst>
                                      </p:cBhvr>
                                      <p:to>
                                        <p:strVal val="hidden"/>
                                      </p:to>
                                    </p:set>
                                  </p:childTnLst>
                                </p:cTn>
                              </p:par>
                            </p:childTnLst>
                          </p:cTn>
                        </p:par>
                      </p:childTnLst>
                    </p:cTn>
                  </p:par>
                  <p:par>
                    <p:cTn id="544" fill="hold">
                      <p:stCondLst>
                        <p:cond delay="indefinite"/>
                      </p:stCondLst>
                      <p:childTnLst>
                        <p:par>
                          <p:cTn id="545" fill="hold">
                            <p:stCondLst>
                              <p:cond delay="0"/>
                            </p:stCondLst>
                            <p:childTnLst>
                              <p:par>
                                <p:cTn id="546" presetID="10" presetClass="entr" presetSubtype="0" fill="hold" grpId="0" nodeType="clickEffect">
                                  <p:stCondLst>
                                    <p:cond delay="0"/>
                                  </p:stCondLst>
                                  <p:childTnLst>
                                    <p:set>
                                      <p:cBhvr>
                                        <p:cTn id="547" dur="1" fill="hold">
                                          <p:stCondLst>
                                            <p:cond delay="0"/>
                                          </p:stCondLst>
                                        </p:cTn>
                                        <p:tgtEl>
                                          <p:spTgt spid="216"/>
                                        </p:tgtEl>
                                        <p:attrNameLst>
                                          <p:attrName>style.visibility</p:attrName>
                                        </p:attrNameLst>
                                      </p:cBhvr>
                                      <p:to>
                                        <p:strVal val="visible"/>
                                      </p:to>
                                    </p:set>
                                    <p:animEffect transition="in" filter="fade">
                                      <p:cBhvr>
                                        <p:cTn id="548" dur="500"/>
                                        <p:tgtEl>
                                          <p:spTgt spid="216"/>
                                        </p:tgtEl>
                                      </p:cBhvr>
                                    </p:animEffect>
                                  </p:childTnLst>
                                </p:cTn>
                              </p:par>
                            </p:childTnLst>
                          </p:cTn>
                        </p:par>
                      </p:childTnLst>
                    </p:cTn>
                  </p:par>
                  <p:par>
                    <p:cTn id="549" fill="hold">
                      <p:stCondLst>
                        <p:cond delay="indefinite"/>
                      </p:stCondLst>
                      <p:childTnLst>
                        <p:par>
                          <p:cTn id="550" fill="hold">
                            <p:stCondLst>
                              <p:cond delay="0"/>
                            </p:stCondLst>
                            <p:childTnLst>
                              <p:par>
                                <p:cTn id="551" presetID="10" presetClass="entr" presetSubtype="0" fill="hold" grpId="0" nodeType="clickEffect">
                                  <p:stCondLst>
                                    <p:cond delay="0"/>
                                  </p:stCondLst>
                                  <p:childTnLst>
                                    <p:set>
                                      <p:cBhvr>
                                        <p:cTn id="552" dur="1" fill="hold">
                                          <p:stCondLst>
                                            <p:cond delay="0"/>
                                          </p:stCondLst>
                                        </p:cTn>
                                        <p:tgtEl>
                                          <p:spTgt spid="215"/>
                                        </p:tgtEl>
                                        <p:attrNameLst>
                                          <p:attrName>style.visibility</p:attrName>
                                        </p:attrNameLst>
                                      </p:cBhvr>
                                      <p:to>
                                        <p:strVal val="visible"/>
                                      </p:to>
                                    </p:set>
                                    <p:animEffect transition="in" filter="fade">
                                      <p:cBhvr>
                                        <p:cTn id="553" dur="500"/>
                                        <p:tgtEl>
                                          <p:spTgt spid="215"/>
                                        </p:tgtEl>
                                      </p:cBhvr>
                                    </p:animEffect>
                                  </p:childTnLst>
                                </p:cTn>
                              </p:par>
                            </p:childTnLst>
                          </p:cTn>
                        </p:par>
                      </p:childTnLst>
                    </p:cTn>
                  </p:par>
                  <p:par>
                    <p:cTn id="554" fill="hold">
                      <p:stCondLst>
                        <p:cond delay="indefinite"/>
                      </p:stCondLst>
                      <p:childTnLst>
                        <p:par>
                          <p:cTn id="555" fill="hold">
                            <p:stCondLst>
                              <p:cond delay="0"/>
                            </p:stCondLst>
                            <p:childTnLst>
                              <p:par>
                                <p:cTn id="556" presetID="10" presetClass="entr" presetSubtype="0" fill="hold" grpId="0" nodeType="clickEffect">
                                  <p:stCondLst>
                                    <p:cond delay="0"/>
                                  </p:stCondLst>
                                  <p:childTnLst>
                                    <p:set>
                                      <p:cBhvr>
                                        <p:cTn id="557" dur="1" fill="hold">
                                          <p:stCondLst>
                                            <p:cond delay="0"/>
                                          </p:stCondLst>
                                        </p:cTn>
                                        <p:tgtEl>
                                          <p:spTgt spid="214"/>
                                        </p:tgtEl>
                                        <p:attrNameLst>
                                          <p:attrName>style.visibility</p:attrName>
                                        </p:attrNameLst>
                                      </p:cBhvr>
                                      <p:to>
                                        <p:strVal val="visible"/>
                                      </p:to>
                                    </p:set>
                                    <p:animEffect transition="in" filter="fade">
                                      <p:cBhvr>
                                        <p:cTn id="558"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09" grpId="1" animBg="1"/>
      <p:bldP spid="208" grpId="0" animBg="1"/>
      <p:bldP spid="208" grpId="1" animBg="1"/>
      <p:bldP spid="9" grpId="0" animBg="1"/>
      <p:bldP spid="9" grpId="1" animBg="1"/>
      <p:bldP spid="9" grpId="2" animBg="1"/>
      <p:bldP spid="9" grpId="3" animBg="1"/>
      <p:bldP spid="192" grpId="1" animBg="1"/>
      <p:bldP spid="192" grpId="2" animBg="1"/>
      <p:bldP spid="192" grpId="3" animBg="1"/>
      <p:bldP spid="192" grpId="4" animBg="1"/>
      <p:bldP spid="172" grpId="0" animBg="1"/>
      <p:bldP spid="172" grpId="1" animBg="1"/>
      <p:bldP spid="190" grpId="1" animBg="1"/>
      <p:bldP spid="190" grpId="2" animBg="1"/>
      <p:bldP spid="190" grpId="3" animBg="1"/>
      <p:bldP spid="190" grpId="4" animBg="1"/>
      <p:bldP spid="190" grpId="5" animBg="1"/>
      <p:bldP spid="196" grpId="1"/>
      <p:bldP spid="196" grpId="2"/>
      <p:bldP spid="196" grpId="3"/>
      <p:bldP spid="197" grpId="1"/>
      <p:bldP spid="197" grpId="2"/>
      <p:bldP spid="197" grpId="3"/>
      <p:bldP spid="198" grpId="1"/>
      <p:bldP spid="198" grpId="2"/>
      <p:bldP spid="198" grpId="3"/>
      <p:bldP spid="199" grpId="1"/>
      <p:bldP spid="199" grpId="2"/>
      <p:bldP spid="199" grpId="3"/>
      <p:bldP spid="316" grpId="0"/>
      <p:bldP spid="316" grpId="1"/>
      <p:bldP spid="317" grpId="0"/>
      <p:bldP spid="317" grpId="1"/>
      <p:bldP spid="328" grpId="0" animBg="1"/>
      <p:bldP spid="328" grpId="1" animBg="1"/>
      <p:bldP spid="328" grpId="2" animBg="1"/>
      <p:bldP spid="328" grpId="3" animBg="1"/>
      <p:bldP spid="336" grpId="0"/>
      <p:bldP spid="336" grpId="1"/>
      <p:bldP spid="338" grpId="0"/>
      <p:bldP spid="338" grpId="1"/>
      <p:bldP spid="337" grpId="0"/>
      <p:bldP spid="337" grpId="1"/>
      <p:bldP spid="350" grpId="0"/>
      <p:bldP spid="350" grpId="1"/>
      <p:bldP spid="357" grpId="0"/>
      <p:bldP spid="357" grpId="1"/>
      <p:bldP spid="161" grpId="0"/>
      <p:bldP spid="161" grpId="1"/>
      <p:bldP spid="203" grpId="0"/>
      <p:bldP spid="203" grpId="1"/>
      <p:bldP spid="323" grpId="1"/>
      <p:bldP spid="212" grpId="0"/>
      <p:bldP spid="213" grpId="0"/>
      <p:bldP spid="214" grpId="0"/>
      <p:bldP spid="215" grpId="0"/>
      <p:bldP spid="216" grpId="0"/>
      <p:bldP spid="218" grpId="0"/>
      <p:bldP spid="217" grpId="0"/>
      <p:bldP spid="2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258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3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6D0FAE7C92A548B5B21BA77B2A5338" ma:contentTypeVersion="1" ma:contentTypeDescription="Create a new document." ma:contentTypeScope="" ma:versionID="64353a0877bb4d6c73039e8cc46449f7">
  <xsd:schema xmlns:xsd="http://www.w3.org/2001/XMLSchema" xmlns:xs="http://www.w3.org/2001/XMLSchema" xmlns:p="http://schemas.microsoft.com/office/2006/metadata/properties" xmlns:ns2="0c0404b4-8af3-443f-baf0-651b17fb2589" targetNamespace="http://schemas.microsoft.com/office/2006/metadata/properties" ma:root="true" ma:fieldsID="9cbc7e39ae856e2d55e571de28041056" ns2:_="">
    <xsd:import namespace="0c0404b4-8af3-443f-baf0-651b17fb258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404b4-8af3-443f-baf0-651b17fb25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c0404b4-8af3-443f-baf0-651b17fb2589">
      <UserInfo>
        <DisplayName>Mark Margolis</DisplayName>
        <AccountId>62</AccountId>
        <AccountType/>
      </UserInfo>
      <UserInfo>
        <DisplayName>Karen Buckley</DisplayName>
        <AccountId>77</AccountId>
        <AccountType/>
      </UserInfo>
    </SharedWithUsers>
  </documentManagement>
</p:properties>
</file>

<file path=customXml/itemProps1.xml><?xml version="1.0" encoding="utf-8"?>
<ds:datastoreItem xmlns:ds="http://schemas.openxmlformats.org/officeDocument/2006/customXml" ds:itemID="{52E55E88-645A-4F78-946D-D508F1478709}"/>
</file>

<file path=customXml/itemProps2.xml><?xml version="1.0" encoding="utf-8"?>
<ds:datastoreItem xmlns:ds="http://schemas.openxmlformats.org/officeDocument/2006/customXml" ds:itemID="{6D4A1688-ACC0-4BD3-B479-19BC3CBD2333}"/>
</file>

<file path=customXml/itemProps3.xml><?xml version="1.0" encoding="utf-8"?>
<ds:datastoreItem xmlns:ds="http://schemas.openxmlformats.org/officeDocument/2006/customXml" ds:itemID="{25E5B238-7434-4C1F-91FF-6D819A3643FB}"/>
</file>

<file path=docProps/app.xml><?xml version="1.0" encoding="utf-8"?>
<Properties xmlns="http://schemas.openxmlformats.org/officeDocument/2006/extended-properties" xmlns:vt="http://schemas.openxmlformats.org/officeDocument/2006/docPropsVTypes">
  <TotalTime>5701</TotalTime>
  <Words>1222</Words>
  <Application>Microsoft Office PowerPoint</Application>
  <PresentationFormat>Widescreen</PresentationFormat>
  <Paragraphs>222</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Segoe UI</vt:lpstr>
      <vt:lpstr>Segoe UI Light</vt:lpstr>
      <vt:lpstr>Wingdings</vt:lpstr>
      <vt:lpstr>3_DynamicsTemplate_LIGHT_16x9 v04</vt:lpstr>
      <vt:lpstr>1_DynamicsTemplate_LIGHT_16x9 v04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BDM_Marketing_V15_notes_Small</dc:title>
  <dc:creator>JP Walti</dc:creator>
  <cp:keywords/>
  <cp:lastModifiedBy>Justin Moor</cp:lastModifiedBy>
  <cp:revision>922</cp:revision>
  <dcterms:created xsi:type="dcterms:W3CDTF">2013-10-16T16:04:30Z</dcterms:created>
  <dcterms:modified xsi:type="dcterms:W3CDTF">2014-11-14T18:53:05Z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0x0101006E6D0FAE7C92A548B5B21BA77B2A5338</vt:lpwstr>
  </property>
  <property fmtid="{D5CDD505-2E9C-101B-9397-08002B2CF9AE}" pid="3" name="TaxKeyword">
    <vt:lpwstr/>
  </property>
  <property fmtid="{D5CDD505-2E9C-101B-9397-08002B2CF9AE}" pid="4" name="Audiences">
    <vt:lpwstr/>
  </property>
  <property fmtid="{D5CDD505-2E9C-101B-9397-08002B2CF9AE}" pid="5" name="Region">
    <vt:lpwstr/>
  </property>
  <property fmtid="{D5CDD505-2E9C-101B-9397-08002B2CF9AE}" pid="6" name="Segments">
    <vt:lpwstr/>
  </property>
  <property fmtid="{D5CDD505-2E9C-101B-9397-08002B2CF9AE}" pid="7" name="Confidentiality">
    <vt:lpwstr>1;#Microsoft confidential|461efa83-0283-486a-a8d5-943328f3693f</vt:lpwstr>
  </property>
  <property fmtid="{D5CDD505-2E9C-101B-9397-08002B2CF9AE}" pid="8" name="ActivitiesAndPrograms">
    <vt:lpwstr>1978;#Sales and Marketing (SMSP)|5ed8438b-308c-4a69-96b7-0d3ddbade4d6;#1640;#CRM Customer Care|70e51edf-246a-4646-940d-30ac4bc2773c</vt:lpwstr>
  </property>
  <property fmtid="{D5CDD505-2E9C-101B-9397-08002B2CF9AE}" pid="9" name="Partners">
    <vt:lpwstr/>
  </property>
  <property fmtid="{D5CDD505-2E9C-101B-9397-08002B2CF9AE}" pid="10" name="Groups">
    <vt:lpwstr>110;#Field Ops|f1cd087f-0a86-42c4-ae90-3b88090b1cfd</vt:lpwstr>
  </property>
  <property fmtid="{D5CDD505-2E9C-101B-9397-08002B2CF9AE}" pid="11" name="Topics">
    <vt:lpwstr/>
  </property>
  <property fmtid="{D5CDD505-2E9C-101B-9397-08002B2CF9AE}" pid="12" name="Industries">
    <vt:lpwstr/>
  </property>
  <property fmtid="{D5CDD505-2E9C-101B-9397-08002B2CF9AE}" pid="13" name="Roles">
    <vt:lpwstr/>
  </property>
  <property fmtid="{D5CDD505-2E9C-101B-9397-08002B2CF9AE}" pid="14" name="SMSGDomain">
    <vt:lpwstr>291;#Microsoft Business Solutions|659377a4-c7bd-435e-b683-bdae8524bc80;#1665;#Dynamics Domain|c9ee6292-a1e2-403c-bbb9-76077437e5b5</vt:lpwstr>
  </property>
  <property fmtid="{D5CDD505-2E9C-101B-9397-08002B2CF9AE}" pid="15" name="Competitors">
    <vt:lpwstr/>
  </property>
  <property fmtid="{D5CDD505-2E9C-101B-9397-08002B2CF9AE}" pid="16" name="BusinessArchitecture">
    <vt:lpwstr/>
  </property>
  <property fmtid="{D5CDD505-2E9C-101B-9397-08002B2CF9AE}" pid="17" name="Products">
    <vt:lpwstr>477;#Microsoft Dynamics CRM|835909d0-a755-41ff-93cd-f5207c609ef5;#60;#Microsoft Dynamics|b8ad994f-bf2b-44e1-98a5-d4268f31aa0b</vt:lpwstr>
  </property>
  <property fmtid="{D5CDD505-2E9C-101B-9397-08002B2CF9AE}" pid="18" name="_dlc_policyId">
    <vt:lpwstr/>
  </property>
  <property fmtid="{D5CDD505-2E9C-101B-9397-08002B2CF9AE}" pid="19" name="ItemRetentionFormula">
    <vt:lpwstr/>
  </property>
  <property fmtid="{D5CDD505-2E9C-101B-9397-08002B2CF9AE}" pid="20" name="_dlc_DocIdItemGuid">
    <vt:lpwstr>36ba4d0d-c8ca-453a-b0e1-7eaeea959c5c</vt:lpwstr>
  </property>
  <property fmtid="{D5CDD505-2E9C-101B-9397-08002B2CF9AE}" pid="21" name="ItemType">
    <vt:lpwstr/>
  </property>
  <property fmtid="{D5CDD505-2E9C-101B-9397-08002B2CF9AE}" pid="22" name="WorkflowChangePath">
    <vt:lpwstr>cb693860-de64-4811-8443-fefce31b7001,2;cb693860-de64-4811-8443-fefce31b7001,2;cb693860-de64-4811-8443-fefce31b7001,2;cb693860-de64-4811-8443-fefce31b7001,2;cb693860-de64-4811-8443-fefce31b7001,9;</vt:lpwstr>
  </property>
  <property fmtid="{D5CDD505-2E9C-101B-9397-08002B2CF9AE}" pid="23" name="Languages">
    <vt:lpwstr/>
  </property>
  <property fmtid="{D5CDD505-2E9C-101B-9397-08002B2CF9AE}" pid="24" name="p1cd454bacc149bfbcfd764edd279de7">
    <vt:lpwstr/>
  </property>
  <property fmtid="{D5CDD505-2E9C-101B-9397-08002B2CF9AE}" pid="25" name="b1337ea954344dcfb0425a10eee4daa8">
    <vt:lpwstr/>
  </property>
  <property fmtid="{D5CDD505-2E9C-101B-9397-08002B2CF9AE}" pid="26" name="LearningDeliveryMethod">
    <vt:lpwstr/>
  </property>
  <property fmtid="{D5CDD505-2E9C-101B-9397-08002B2CF9AE}" pid="27" name="j4d667fb28274e85b2214f6e751c8d1f">
    <vt:lpwstr/>
  </property>
  <property fmtid="{D5CDD505-2E9C-101B-9397-08002B2CF9AE}" pid="28" name="m6d26e40ac264097a006193f92232ece">
    <vt:lpwstr/>
  </property>
  <property fmtid="{D5CDD505-2E9C-101B-9397-08002B2CF9AE}" pid="29" name="SMSGTags">
    <vt:lpwstr/>
  </property>
  <property fmtid="{D5CDD505-2E9C-101B-9397-08002B2CF9AE}" pid="30" name="j031aa32f4154c8c9a646efae715ebde">
    <vt:lpwstr/>
  </property>
  <property fmtid="{D5CDD505-2E9C-101B-9397-08002B2CF9AE}" pid="31" name="EnterpriseDomainTags">
    <vt:lpwstr/>
  </property>
  <property fmtid="{D5CDD505-2E9C-101B-9397-08002B2CF9AE}" pid="32" name="l311460e3fdf46688abc31ddb7bdc05a">
    <vt:lpwstr/>
  </property>
  <property fmtid="{D5CDD505-2E9C-101B-9397-08002B2CF9AE}" pid="33" name="_docset_NoMedatataSyncRequired">
    <vt:lpwstr>False</vt:lpwstr>
  </property>
  <property fmtid="{D5CDD505-2E9C-101B-9397-08002B2CF9AE}" pid="34" name="messageframeworktype">
    <vt:lpwstr/>
  </property>
  <property fmtid="{D5CDD505-2E9C-101B-9397-08002B2CF9AE}" pid="35" name="TechnicalLevel">
    <vt:lpwstr/>
  </property>
  <property fmtid="{D5CDD505-2E9C-101B-9397-08002B2CF9AE}" pid="36" name="LearningOrganization">
    <vt:lpwstr/>
  </property>
  <property fmtid="{D5CDD505-2E9C-101B-9397-08002B2CF9AE}" pid="37" name="Order">
    <vt:r8>1720700</vt:r8>
  </property>
  <property fmtid="{D5CDD505-2E9C-101B-9397-08002B2CF9AE}" pid="38" name="IsMyDocuments">
    <vt:bool>true</vt:bool>
  </property>
</Properties>
</file>